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24"/>
  </p:notesMasterIdLst>
  <p:sldIdLst>
    <p:sldId id="284" r:id="rId2"/>
    <p:sldId id="311" r:id="rId3"/>
    <p:sldId id="301" r:id="rId4"/>
    <p:sldId id="302" r:id="rId5"/>
    <p:sldId id="303" r:id="rId6"/>
    <p:sldId id="304" r:id="rId7"/>
    <p:sldId id="309" r:id="rId8"/>
    <p:sldId id="307" r:id="rId9"/>
    <p:sldId id="310" r:id="rId10"/>
    <p:sldId id="319" r:id="rId11"/>
    <p:sldId id="320" r:id="rId12"/>
    <p:sldId id="312" r:id="rId13"/>
    <p:sldId id="316" r:id="rId14"/>
    <p:sldId id="317" r:id="rId15"/>
    <p:sldId id="293" r:id="rId16"/>
    <p:sldId id="281" r:id="rId17"/>
    <p:sldId id="321" r:id="rId18"/>
    <p:sldId id="315" r:id="rId19"/>
    <p:sldId id="322" r:id="rId20"/>
    <p:sldId id="275" r:id="rId21"/>
    <p:sldId id="300" r:id="rId22"/>
    <p:sldId id="273" r:id="rId23"/>
  </p:sldIdLst>
  <p:sldSz cx="9144000" cy="6858000" type="screen4x3"/>
  <p:notesSz cx="6858000" cy="9144000"/>
  <p:defaultTextStyle>
    <a:defPPr>
      <a:defRPr lang="ru-RU"/>
    </a:defPPr>
    <a:lvl1pPr algn="r"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r"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r"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r"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r"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4660"/>
  </p:normalViewPr>
  <p:slideViewPr>
    <p:cSldViewPr>
      <p:cViewPr varScale="1">
        <p:scale>
          <a:sx n="66" d="100"/>
          <a:sy n="66" d="100"/>
        </p:scale>
        <p:origin x="-133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041;&#1088;&#1091;&#1089;&#1085;&#1080;&#1082;&#1086;&#1074;&#1099;\Desktop\&#1041;&#1056;&#1059;&#1057;&#1053;&#1048;&#1050;&#1054;&#1042;&#104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Выпуск 2014</a:t>
            </a:r>
          </a:p>
        </c:rich>
      </c:tx>
      <c:layout/>
      <c:overlay val="0"/>
    </c:title>
    <c:autoTitleDeleted val="0"/>
    <c:plotArea>
      <c:layout>
        <c:manualLayout>
          <c:layoutTarget val="inner"/>
          <c:xMode val="edge"/>
          <c:yMode val="edge"/>
          <c:x val="7.3855443702448592E-2"/>
          <c:y val="0.13179012345679011"/>
          <c:w val="0.83496843748961758"/>
          <c:h val="0.80049382716049378"/>
        </c:manualLayout>
      </c:layout>
      <c:barChart>
        <c:barDir val="col"/>
        <c:grouping val="stacked"/>
        <c:varyColors val="0"/>
        <c:ser>
          <c:idx val="0"/>
          <c:order val="0"/>
          <c:invertIfNegative val="0"/>
          <c:cat>
            <c:strRef>
              <c:f>Лист1!$C$10:$C$11</c:f>
              <c:strCache>
                <c:ptCount val="2"/>
                <c:pt idx="0">
                  <c:v>Среднее специальное</c:v>
                </c:pt>
                <c:pt idx="1">
                  <c:v>Высшее</c:v>
                </c:pt>
              </c:strCache>
            </c:strRef>
          </c:cat>
          <c:val>
            <c:numRef>
              <c:f>Лист1!$D$10:$D$11</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0-B212-4CB3-B12A-47BDB5A9AE01}"/>
            </c:ext>
          </c:extLst>
        </c:ser>
        <c:dLbls>
          <c:showLegendKey val="0"/>
          <c:showVal val="0"/>
          <c:showCatName val="0"/>
          <c:showSerName val="0"/>
          <c:showPercent val="0"/>
          <c:showBubbleSize val="0"/>
        </c:dLbls>
        <c:gapWidth val="150"/>
        <c:overlap val="100"/>
        <c:axId val="142544896"/>
        <c:axId val="142548352"/>
      </c:barChart>
      <c:catAx>
        <c:axId val="142544896"/>
        <c:scaling>
          <c:orientation val="minMax"/>
        </c:scaling>
        <c:delete val="0"/>
        <c:axPos val="b"/>
        <c:numFmt formatCode="General" sourceLinked="0"/>
        <c:majorTickMark val="out"/>
        <c:minorTickMark val="none"/>
        <c:tickLblPos val="nextTo"/>
        <c:crossAx val="142548352"/>
        <c:crosses val="autoZero"/>
        <c:auto val="1"/>
        <c:lblAlgn val="ctr"/>
        <c:lblOffset val="100"/>
        <c:noMultiLvlLbl val="0"/>
      </c:catAx>
      <c:valAx>
        <c:axId val="142548352"/>
        <c:scaling>
          <c:orientation val="minMax"/>
        </c:scaling>
        <c:delete val="0"/>
        <c:axPos val="l"/>
        <c:majorGridlines/>
        <c:numFmt formatCode="General" sourceLinked="1"/>
        <c:majorTickMark val="out"/>
        <c:minorTickMark val="none"/>
        <c:tickLblPos val="nextTo"/>
        <c:crossAx val="142544896"/>
        <c:crosses val="autoZero"/>
        <c:crossBetween val="between"/>
      </c:valAx>
    </c:plotArea>
    <c:plotVisOnly val="1"/>
    <c:dispBlanksAs val="gap"/>
    <c:showDLblsOverMax val="0"/>
  </c:chart>
  <c:spPr>
    <a:solidFill>
      <a:schemeClr val="lt1"/>
    </a:solidFill>
    <a:ln w="55000" cap="flat" cmpd="thickThin"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3CBDCB-9851-4C87-BFA4-F052ACC4C243}" type="datetimeFigureOut">
              <a:rPr lang="ru-RU"/>
              <a:pPr>
                <a:defRPr/>
              </a:pPr>
              <a:t>29.02.2016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A754919B-7E2C-4081-A493-1CEE7659B9E4}" type="slidenum">
              <a:rPr lang="ru-RU" altLang="ru-RU"/>
              <a:pPr/>
              <a:t>‹#›</a:t>
            </a:fld>
            <a:endParaRPr lang="ru-RU" altLang="ru-RU"/>
          </a:p>
        </p:txBody>
      </p:sp>
    </p:spTree>
    <p:extLst>
      <p:ext uri="{BB962C8B-B14F-4D97-AF65-F5344CB8AC3E}">
        <p14:creationId xmlns:p14="http://schemas.microsoft.com/office/powerpoint/2010/main" val="277980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Уважаемые члены жюри, коллеги, позвольте представиться: Брусникова Ольга Николаевна, учитель математики муниципального бюджетного образовательного учреждения Ермаковская средняя школа Пошехонского муниципального района</a:t>
            </a:r>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48843CF-2857-47C7-9D94-804C4B309E74}" type="slidenum">
              <a:rPr lang="ru-RU" altLang="ru-RU"/>
              <a:pPr eaLnBrk="1" hangingPunct="1"/>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u="sng"/>
              <a:t>тестов, многоуровневых заданий по карточкам. Результаты данной диагностики дают возможность увидеть уровень готовности ученика к восприятию новой темы</a:t>
            </a:r>
            <a:endParaRPr lang="ru-RU" altLang="ru-RU"/>
          </a:p>
        </p:txBody>
      </p:sp>
      <p:sp>
        <p:nvSpPr>
          <p:cNvPr id="399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63D5821-02C7-4EEB-B39A-3FA9189378F8}" type="slidenum">
              <a:rPr lang="ru-RU" altLang="ru-RU" sz="1200"/>
              <a:pPr eaLnBrk="1" hangingPunct="1"/>
              <a:t>10</a:t>
            </a:fld>
            <a:endParaRPr lang="ru-RU" altLang="ru-RU"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Проведение данной диагностики необходимо при изучении каждой изучаемой темы, т.к. уровень знаний обучающихся по различным темам неоднороден, о чём свидетельствуют результаты входного контроля по темам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На втором этапе после определения уровня знаний, ввожу новый материал через проблемное изучение, при необходимости с</a:t>
            </a:r>
            <a:r>
              <a:rPr lang="ru-RU" altLang="ru-RU" u="sng"/>
              <a:t> </a:t>
            </a:r>
            <a:r>
              <a:rPr lang="ru-RU" altLang="ru-RU"/>
              <a:t>использованием интерактивного оборудования. Объём нового материала соответствует планируемым результатам как на базовом, так  и на повышенном уровнях.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Затем провожу первичное закрепление изученного материала в устной и письменной речи обучающихся в ходе работы в парах, или малых группах.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Далее, на основе проведенной на первом этапе диагностики обучающимся предлагаю индивидуальную подборку заданий, в ходе выполнения которых ученик имеет возможность применить полученные знания на практике в соответствии с уровнем усвоения. В то же время лн имеет возможность выполнять задания более высокого уровня</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Для закрепления полученных знаний предлагаю дифференцированное домашнее задание. </a:t>
            </a:r>
            <a:r>
              <a:rPr lang="ru-RU" altLang="ru-RU" b="1"/>
              <a:t>Клик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На уроках по применению и отработке знаний на практике при решении разноуровневых заданий осуществляется работа по достижению планируемых результатов. Задания составлены в такой последовательности, что при переходе от одного к другому, учитывается опыт выполнения предыдущего задания, но его применение требуется в новой ситуации. Подобная практика способствует развитию самоорганизации, саморегуляции, повышению самооценки, поскольку, переход в следующий уровень возможен через систему логичных, взаимосвязанных, понятных ученику, заданий</a:t>
            </a:r>
          </a:p>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Последним уроком в теме является урок развивающего контроля, где обучающиеся выполняют работу, включающую несколько уровней сложности. При этом каждый обучающийся выполняет объем, соответствующий, по его мнению, его уровню усвоения материала. Благодаря этому, для обучающегося появляется возможность, во-первых, соотнести реальный уровень усвоения темы и уровень, заданный самим обучающимся. Во –вторых, оценить своё продвижение  вперёд, и, если таковое имеется, не бояться изучать следующие темы на более высоком уровне</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Проводимый на этапе </a:t>
            </a:r>
            <a:r>
              <a:rPr lang="ru-RU" altLang="ru-RU" b="1" i="1"/>
              <a:t>диагностики уровня обученности</a:t>
            </a:r>
            <a:r>
              <a:rPr lang="ru-RU" altLang="ru-RU"/>
              <a:t> анализ работ показывает, что при усложнении изучаемого материала данная методика способствует повышению уровня знаний как отдельных обучающихся, так и по классу в целом. По результатам анализа осуществляется коррекция знаний.</a:t>
            </a:r>
          </a:p>
          <a:p>
            <a:r>
              <a:rPr lang="ru-RU" altLang="ru-RU"/>
              <a:t>В ходе изучения каждой темы осуществляется  подбор, создание и комплектование методических рекомендаций и дидактических материалов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Важным считаю ещё и тот факт, что в ходе изучения каждой темы осуществляется  подбор, создание и комплектование , пополнение методических рекомендаций и дидактических материалов. . В разные годы применяла умк Ирины Ивановны Зубаревой, Александра Григорьевича Мордковича, Георгия Владимировича Дорофеева. Кроме того использую материалы сайта ФИПИ, открытого банка ЕГЭ, сайт Дмитрия Гущина</a:t>
            </a:r>
          </a:p>
          <a:p>
            <a:endParaRPr lang="ru-RU" altLang="ru-RU"/>
          </a:p>
          <a:p>
            <a:endParaRPr lang="ru-RU" altLang="ru-RU"/>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0431C16-2D52-4880-875D-4469DCA834A4}" type="slidenum">
              <a:rPr lang="ru-RU" altLang="ru-RU"/>
              <a:pPr eaLnBrk="1" hangingPunct="1"/>
              <a:t>19</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Вопросы о смысле педагогического труда чаще всего приходят, когда мы вручаем повзрослевшим в стенах наших школ ученикам  аттестаты.</a:t>
            </a:r>
          </a:p>
          <a:p>
            <a:r>
              <a:rPr lang="ru-RU" altLang="ru-RU"/>
              <a:t>-«Будьте успешны!» - говорим мы им, провожая во взрослую жизнь. Но будет ли успешным ученик, который из года в год, из урока в урок идёт по тропе, проложенной учителем? Успешный человек самостоятелен, он сам ставит цели, организует свою деятельность, анализирует и творит.</a:t>
            </a:r>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38256AC-4F21-4B1A-AD56-BE80A001AB47}" type="slidenum">
              <a:rPr lang="ru-RU" altLang="ru-RU"/>
              <a:pPr eaLnBrk="1" hangingPunct="1"/>
              <a:t>2</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Вывод:Использование уровневой дифференциации даёт положительные результаты при обучении математике на ступени основного общего образования, позволяет адекватно реализовать математические способности обучающихся, способствует повышению интереса к математике в целом. Кроме того, при использовании данной технологии происходит развитие личностных, регулятивных, познавательных, коммуникативных универсальных учебных действий. Я считаю, что достойной иллюстрацией этого факта можно считать то, как определяют свой жизненный путь выпускники школы после её окончания</a:t>
            </a:r>
          </a:p>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Спасибо за внимание!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Недаром одной  из важных  личностных характеристик выпускника разработчики стандарта считают «умение учиться, осознание  важности образования и самообразования для жизни и деятельности, способность применять полученные знания на практике». На их становление направлен  системно-деятельностный подход, который должен обеспечить  активную учебно-познавательную деятельность обучающихся; построение траектории обучения с учетом индивидуальных особенностей и потребностей обучающихся. По моему мнению, для реализации системно-деятельностного подхода оптимальными являются технологии на основе эффективности управления и организации учебного процесса(по систематике  Г.К. Селевко). Среди них особый  интерес представляют технологии, связанные с дифференциацией обучения</a:t>
            </a:r>
          </a:p>
          <a:p>
            <a:r>
              <a:rPr lang="ru-RU" altLang="ru-RU"/>
              <a:t>Этим и обусловлен выбор темы моей работы. </a:t>
            </a:r>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3B0AD33-0023-4F4C-9766-F49A8E5127AD}" type="slidenum">
              <a:rPr lang="ru-RU" altLang="ru-RU"/>
              <a:pPr eaLnBrk="1" hangingPunct="1"/>
              <a:t>3</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Исходя из цели, определила ряд задач, в ходе решения которых апробировала выбранную технологию, осуществляя разработку и отбор оптимальных, что подтверждено результатами диагностик, методических наработок, а также создание дидактической базы</a:t>
            </a:r>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B95B185-DC17-4309-BB6A-DB49FE776058}" type="slidenum">
              <a:rPr lang="ru-RU" altLang="ru-RU"/>
              <a:pPr eaLnBrk="1" hangingPunct="1"/>
              <a:t>4</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Идея дифференцированного обучения существует более полутора сотен лет. Наибольший интерес на начальном периоде развития данной идеи представляют работы А.Н.Острогорского, В.П. Вахтерова, П.Ф. Каптерева. Однако, в связи с историческими событиями, развитие идеи приостанавливается вплоть до  второй половины 20 века. Опыт моей работы опирается  на технологию уровневой дифференциации обучения на основе обязательных результатов, автором которой является Виктор Васильевич Фирсов</a:t>
            </a:r>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FE13353-C5EB-4FA8-A633-95441E0A33CC}" type="slidenum">
              <a:rPr lang="ru-RU" altLang="ru-RU"/>
              <a:pPr eaLnBrk="1" hangingPunct="1"/>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Под уровневой дифференциацией  понимаю организацию обучения, при которой школьники, обучаясь по одной программе, имеют право и возможность усваивать её на различных уровнях: обязательном, повышенном и высоком. </a:t>
            </a:r>
          </a:p>
          <a:p>
            <a:r>
              <a:rPr lang="ru-RU" altLang="ru-RU"/>
              <a:t>Для себя, по степени усвоения учебного материала, выделяю 4 уровня, в связи с тем, что повышенный уровень подразделяю на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Уровневая дифференциация может быть реализована на уроках разных типов, среди которых преобладают:</a:t>
            </a:r>
          </a:p>
          <a:p>
            <a:r>
              <a:rPr lang="ru-RU" altLang="ru-RU"/>
              <a:t>-урок открытия нового знания;</a:t>
            </a:r>
          </a:p>
          <a:p>
            <a:r>
              <a:rPr lang="ru-RU" altLang="ru-RU"/>
              <a:t>- уроки по применению и отработке знаний на практике;</a:t>
            </a:r>
          </a:p>
          <a:p>
            <a:r>
              <a:rPr lang="ru-RU" altLang="ru-RU"/>
              <a:t>- уроки развивающего контроля. </a:t>
            </a:r>
          </a:p>
          <a:p>
            <a:r>
              <a:rPr lang="ru-RU" altLang="ru-RU"/>
              <a:t>В зависимости от объёма изучаемой темы, количество уроков – различно, поэтому, востребованными могут оказаться не все типы уроков</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 реализации дифференцированного подхода мною выделены следующие этапы:</a:t>
            </a:r>
          </a:p>
          <a:p>
            <a:r>
              <a:rPr lang="ru-RU" altLang="ru-RU" b="1" i="1" u="sng"/>
              <a:t>Первый этап «Изучение индивидуальных  особенностей обучающихся»</a:t>
            </a:r>
            <a:r>
              <a:rPr lang="ru-RU" altLang="ru-RU" u="sng"/>
              <a:t> направлен на определение условных уровневых групп. </a:t>
            </a:r>
            <a:endParaRPr lang="ru-RU" altLang="ru-RU"/>
          </a:p>
          <a:p>
            <a:r>
              <a:rPr lang="ru-RU" altLang="ru-RU"/>
              <a:t>Для этого на начальном этапе обучения изучаю индивидуальные особенности детей, используя для этой цели педагогическое наблюдение, проведение комплексной работы, беседы с классными  руководителями</a:t>
            </a:r>
          </a:p>
          <a:p>
            <a:endParaRPr lang="ru-RU" altLang="ru-RU"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Затем, в </a:t>
            </a:r>
            <a:r>
              <a:rPr lang="ru-RU" altLang="ru-RU" u="sng"/>
              <a:t>начале каждой изучаемой темы,  провожу диагностику уровня знаний каждого обучающегося,  с помощью  системы голосования актив экспресс, </a:t>
            </a:r>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Полилиния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D9F4E78E-C387-4E91-A99A-0AA19AA6D878}" type="slidenum">
              <a:rPr lang="ru-RU" altLang="ru-RU"/>
              <a:pPr/>
              <a:t>‹#›</a:t>
            </a:fld>
            <a:endParaRPr lang="ru-RU" altLang="ru-RU"/>
          </a:p>
        </p:txBody>
      </p:sp>
    </p:spTree>
    <p:extLst>
      <p:ext uri="{BB962C8B-B14F-4D97-AF65-F5344CB8AC3E}">
        <p14:creationId xmlns:p14="http://schemas.microsoft.com/office/powerpoint/2010/main" val="30078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C2FAA5EB-5711-4183-AE89-F0CDA1A723D7}" type="slidenum">
              <a:rPr lang="ru-RU" altLang="ru-RU"/>
              <a:pPr/>
              <a:t>‹#›</a:t>
            </a:fld>
            <a:endParaRPr lang="ru-RU" altLang="ru-RU"/>
          </a:p>
        </p:txBody>
      </p:sp>
    </p:spTree>
    <p:extLst>
      <p:ext uri="{BB962C8B-B14F-4D97-AF65-F5344CB8AC3E}">
        <p14:creationId xmlns:p14="http://schemas.microsoft.com/office/powerpoint/2010/main" val="39028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DD9C758B-20BF-4D1C-977D-8A8C7FD240E2}" type="slidenum">
              <a:rPr lang="ru-RU" altLang="ru-RU"/>
              <a:pPr/>
              <a:t>‹#›</a:t>
            </a:fld>
            <a:endParaRPr lang="ru-RU" altLang="ru-RU"/>
          </a:p>
        </p:txBody>
      </p:sp>
    </p:spTree>
    <p:extLst>
      <p:ext uri="{BB962C8B-B14F-4D97-AF65-F5344CB8AC3E}">
        <p14:creationId xmlns:p14="http://schemas.microsoft.com/office/powerpoint/2010/main" val="289806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EF65495F-E2CB-46A7-B346-5B1E611FA68E}" type="slidenum">
              <a:rPr lang="ru-RU" altLang="ru-RU"/>
              <a:pPr/>
              <a:t>‹#›</a:t>
            </a:fld>
            <a:endParaRPr lang="ru-RU" altLang="ru-RU"/>
          </a:p>
        </p:txBody>
      </p:sp>
    </p:spTree>
    <p:extLst>
      <p:ext uri="{BB962C8B-B14F-4D97-AF65-F5344CB8AC3E}">
        <p14:creationId xmlns:p14="http://schemas.microsoft.com/office/powerpoint/2010/main" val="107206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Нашивка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102980C4-9E75-4E39-B669-FA8D1FFE0C4A}" type="slidenum">
              <a:rPr lang="ru-RU" altLang="ru-RU"/>
              <a:pPr/>
              <a:t>‹#›</a:t>
            </a:fld>
            <a:endParaRPr lang="ru-RU" altLang="ru-RU"/>
          </a:p>
        </p:txBody>
      </p:sp>
    </p:spTree>
    <p:extLst>
      <p:ext uri="{BB962C8B-B14F-4D97-AF65-F5344CB8AC3E}">
        <p14:creationId xmlns:p14="http://schemas.microsoft.com/office/powerpoint/2010/main" val="13890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CA6E0709-A1F5-43D7-A1E1-6DCB8AFE748A}" type="slidenum">
              <a:rPr lang="ru-RU" altLang="ru-RU"/>
              <a:pPr/>
              <a:t>‹#›</a:t>
            </a:fld>
            <a:endParaRPr lang="ru-RU" altLang="ru-RU"/>
          </a:p>
        </p:txBody>
      </p:sp>
    </p:spTree>
    <p:extLst>
      <p:ext uri="{BB962C8B-B14F-4D97-AF65-F5344CB8AC3E}">
        <p14:creationId xmlns:p14="http://schemas.microsoft.com/office/powerpoint/2010/main" val="47821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lstStyle>
          <a:p>
            <a:fld id="{EFB6481E-DE1A-4CA3-8EF5-5CDF691B438C}" type="slidenum">
              <a:rPr lang="ru-RU" altLang="ru-RU"/>
              <a:pPr/>
              <a:t>‹#›</a:t>
            </a:fld>
            <a:endParaRPr lang="ru-RU" altLang="ru-RU"/>
          </a:p>
        </p:txBody>
      </p:sp>
    </p:spTree>
    <p:extLst>
      <p:ext uri="{BB962C8B-B14F-4D97-AF65-F5344CB8AC3E}">
        <p14:creationId xmlns:p14="http://schemas.microsoft.com/office/powerpoint/2010/main" val="422267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F4403B6B-4F51-488F-8889-A7C5B8BBE9E9}" type="slidenum">
              <a:rPr lang="ru-RU" altLang="ru-RU"/>
              <a:pPr/>
              <a:t>‹#›</a:t>
            </a:fld>
            <a:endParaRPr lang="ru-RU" altLang="ru-RU"/>
          </a:p>
        </p:txBody>
      </p:sp>
    </p:spTree>
    <p:extLst>
      <p:ext uri="{BB962C8B-B14F-4D97-AF65-F5344CB8AC3E}">
        <p14:creationId xmlns:p14="http://schemas.microsoft.com/office/powerpoint/2010/main" val="220342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6179602E-BDA2-40B5-B81F-686CAA567358}" type="slidenum">
              <a:rPr lang="ru-RU" altLang="ru-RU"/>
              <a:pPr/>
              <a:t>‹#›</a:t>
            </a:fld>
            <a:endParaRPr lang="ru-RU" altLang="ru-RU"/>
          </a:p>
        </p:txBody>
      </p:sp>
    </p:spTree>
    <p:extLst>
      <p:ext uri="{BB962C8B-B14F-4D97-AF65-F5344CB8AC3E}">
        <p14:creationId xmlns:p14="http://schemas.microsoft.com/office/powerpoint/2010/main" val="39541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91E82DF8-DA47-4C9F-B482-230BB333F1C2}" type="slidenum">
              <a:rPr lang="ru-RU" altLang="ru-RU"/>
              <a:pPr/>
              <a:t>‹#›</a:t>
            </a:fld>
            <a:endParaRPr lang="ru-RU" altLang="ru-RU"/>
          </a:p>
        </p:txBody>
      </p:sp>
    </p:spTree>
    <p:extLst>
      <p:ext uri="{BB962C8B-B14F-4D97-AF65-F5344CB8AC3E}">
        <p14:creationId xmlns:p14="http://schemas.microsoft.com/office/powerpoint/2010/main" val="286301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Полилиния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Нашивка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lvl1pPr>
          </a:lstStyle>
          <a:p>
            <a:fld id="{48D4E956-B13E-47F5-B20E-6ADB4FD7B3F0}" type="slidenum">
              <a:rPr lang="ru-RU" altLang="ru-RU"/>
              <a:pPr/>
              <a:t>‹#›</a:t>
            </a:fld>
            <a:endParaRPr lang="ru-RU" altLang="ru-RU"/>
          </a:p>
        </p:txBody>
      </p:sp>
    </p:spTree>
    <p:extLst>
      <p:ext uri="{BB962C8B-B14F-4D97-AF65-F5344CB8AC3E}">
        <p14:creationId xmlns:p14="http://schemas.microsoft.com/office/powerpoint/2010/main" val="24850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Полилиния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A94A5C98-CF37-4EC4-8DD0-7194027E14F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310" r:id="rId1"/>
    <p:sldLayoutId id="2147484304" r:id="rId2"/>
    <p:sldLayoutId id="2147484311" r:id="rId3"/>
    <p:sldLayoutId id="2147484305" r:id="rId4"/>
    <p:sldLayoutId id="2147484312" r:id="rId5"/>
    <p:sldLayoutId id="2147484306" r:id="rId6"/>
    <p:sldLayoutId id="2147484307" r:id="rId7"/>
    <p:sldLayoutId id="2147484313" r:id="rId8"/>
    <p:sldLayoutId id="2147484314" r:id="rId9"/>
    <p:sldLayoutId id="2147484308" r:id="rId10"/>
    <p:sldLayoutId id="214748430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hyperlink" Target="http://www.gumer.info/bibliotek_Buks/Pedagog/russpenc/05.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sz="half" idx="1"/>
          </p:nvPr>
        </p:nvSpPr>
        <p:spPr>
          <a:xfrm>
            <a:off x="457200" y="1828800"/>
            <a:ext cx="4038600" cy="4530725"/>
          </a:xfrm>
        </p:spPr>
        <p:txBody>
          <a:bodyPr/>
          <a:lstStyle/>
          <a:p>
            <a:pPr algn="ctr" eaLnBrk="1" hangingPunct="1">
              <a:buFont typeface="Wingdings" panose="05000000000000000000" pitchFamily="2" charset="2"/>
              <a:buNone/>
            </a:pPr>
            <a:endParaRPr lang="ru-RU" altLang="ru-RU" dirty="0"/>
          </a:p>
          <a:p>
            <a:pPr algn="ctr" eaLnBrk="1" hangingPunct="1">
              <a:buFont typeface="Wingdings" panose="05000000000000000000" pitchFamily="2" charset="2"/>
              <a:buNone/>
            </a:pPr>
            <a:endParaRPr lang="ru-RU" altLang="ru-RU" dirty="0"/>
          </a:p>
          <a:p>
            <a:pPr algn="ctr" eaLnBrk="1" hangingPunct="1">
              <a:buFont typeface="Wingdings" panose="05000000000000000000" pitchFamily="2" charset="2"/>
              <a:buNone/>
            </a:pPr>
            <a:endParaRPr lang="ru-RU" altLang="ru-RU" dirty="0"/>
          </a:p>
          <a:p>
            <a:pPr algn="ctr" eaLnBrk="1" hangingPunct="1">
              <a:buFont typeface="Wingdings" panose="05000000000000000000" pitchFamily="2" charset="2"/>
              <a:buNone/>
            </a:pPr>
            <a:endParaRPr lang="ru-RU" altLang="ru-RU" dirty="0"/>
          </a:p>
          <a:p>
            <a:pPr algn="ctr" eaLnBrk="1" hangingPunct="1">
              <a:buFont typeface="Wingdings" panose="05000000000000000000" pitchFamily="2" charset="2"/>
              <a:buNone/>
            </a:pPr>
            <a:endParaRPr lang="ru-RU" altLang="ru-RU" dirty="0"/>
          </a:p>
          <a:p>
            <a:pPr algn="ctr" eaLnBrk="1" hangingPunct="1">
              <a:buFont typeface="Wingdings" panose="05000000000000000000" pitchFamily="2" charset="2"/>
              <a:buNone/>
            </a:pPr>
            <a:endParaRPr lang="ru-RU" altLang="ru-RU" dirty="0"/>
          </a:p>
        </p:txBody>
      </p:sp>
      <p:sp>
        <p:nvSpPr>
          <p:cNvPr id="7171" name="Объект 3"/>
          <p:cNvSpPr>
            <a:spLocks noGrp="1"/>
          </p:cNvSpPr>
          <p:nvPr>
            <p:ph sz="half" idx="2"/>
          </p:nvPr>
        </p:nvSpPr>
        <p:spPr>
          <a:xfrm>
            <a:off x="4343400" y="990600"/>
            <a:ext cx="4572000" cy="4894263"/>
          </a:xfrm>
        </p:spPr>
        <p:txBody>
          <a:bodyPr/>
          <a:lstStyle/>
          <a:p>
            <a:pPr algn="ctr" eaLnBrk="1" hangingPunct="1">
              <a:lnSpc>
                <a:spcPct val="150000"/>
              </a:lnSpc>
              <a:buFont typeface="Wingdings" panose="05000000000000000000" pitchFamily="2" charset="2"/>
              <a:buNone/>
            </a:pPr>
            <a:r>
              <a:rPr lang="ru-RU" altLang="ru-RU" sz="2400" b="1" dirty="0">
                <a:solidFill>
                  <a:srgbClr val="700000"/>
                </a:solidFill>
                <a:latin typeface="+mj-lt"/>
                <a:cs typeface="Arial" panose="020B0604020202020204" pitchFamily="34" charset="0"/>
              </a:rPr>
              <a:t>Учитель математики </a:t>
            </a:r>
          </a:p>
          <a:p>
            <a:pPr algn="ctr" eaLnBrk="1" hangingPunct="1">
              <a:lnSpc>
                <a:spcPct val="150000"/>
              </a:lnSpc>
              <a:buFont typeface="Wingdings" panose="05000000000000000000" pitchFamily="2" charset="2"/>
              <a:buNone/>
            </a:pPr>
            <a:r>
              <a:rPr lang="ru-RU" altLang="ru-RU" sz="2400" b="1" dirty="0">
                <a:solidFill>
                  <a:srgbClr val="700000"/>
                </a:solidFill>
                <a:latin typeface="+mj-lt"/>
                <a:cs typeface="Arial" panose="020B0604020202020204" pitchFamily="34" charset="0"/>
              </a:rPr>
              <a:t>МБОУ Ермаковская СШ Пошехонский МР</a:t>
            </a:r>
          </a:p>
          <a:p>
            <a:pPr algn="ctr" eaLnBrk="1" hangingPunct="1">
              <a:lnSpc>
                <a:spcPct val="150000"/>
              </a:lnSpc>
              <a:buFont typeface="Wingdings" panose="05000000000000000000" pitchFamily="2" charset="2"/>
              <a:buNone/>
            </a:pPr>
            <a:r>
              <a:rPr lang="ru-RU" altLang="ru-RU" sz="2400" b="1" dirty="0">
                <a:solidFill>
                  <a:srgbClr val="700000"/>
                </a:solidFill>
                <a:latin typeface="+mj-lt"/>
                <a:cs typeface="Arial" panose="020B0604020202020204" pitchFamily="34" charset="0"/>
              </a:rPr>
              <a:t>Образование:</a:t>
            </a:r>
            <a:r>
              <a:rPr lang="ru-RU" altLang="ru-RU" sz="2400" b="1" dirty="0">
                <a:latin typeface="+mj-lt"/>
                <a:cs typeface="Arial" panose="020B0604020202020204" pitchFamily="34" charset="0"/>
              </a:rPr>
              <a:t> высшее, ЯГПУ им. К.Д. Ушинского, физико-математический факультет</a:t>
            </a:r>
          </a:p>
          <a:p>
            <a:pPr algn="ctr" eaLnBrk="1" hangingPunct="1">
              <a:lnSpc>
                <a:spcPct val="150000"/>
              </a:lnSpc>
              <a:buFont typeface="Wingdings" panose="05000000000000000000" pitchFamily="2" charset="2"/>
              <a:buNone/>
            </a:pPr>
            <a:r>
              <a:rPr lang="ru-RU" altLang="ru-RU" sz="2400" b="1" dirty="0">
                <a:solidFill>
                  <a:srgbClr val="700000"/>
                </a:solidFill>
                <a:latin typeface="+mj-lt"/>
                <a:cs typeface="Arial" panose="020B0604020202020204" pitchFamily="34" charset="0"/>
              </a:rPr>
              <a:t>Педагогический стаж: </a:t>
            </a:r>
            <a:r>
              <a:rPr lang="ru-RU" altLang="ru-RU" sz="2400" b="1" dirty="0">
                <a:latin typeface="+mj-lt"/>
                <a:cs typeface="Arial" panose="020B0604020202020204" pitchFamily="34" charset="0"/>
              </a:rPr>
              <a:t>18 лет</a:t>
            </a:r>
          </a:p>
          <a:p>
            <a:pPr algn="ctr" eaLnBrk="1" hangingPunct="1">
              <a:lnSpc>
                <a:spcPct val="150000"/>
              </a:lnSpc>
              <a:buFont typeface="Wingdings" panose="05000000000000000000" pitchFamily="2" charset="2"/>
              <a:buNone/>
            </a:pPr>
            <a:r>
              <a:rPr lang="ru-RU" altLang="ru-RU" sz="2400" b="1" dirty="0">
                <a:solidFill>
                  <a:srgbClr val="700000"/>
                </a:solidFill>
                <a:latin typeface="+mj-lt"/>
                <a:cs typeface="Arial" panose="020B0604020202020204" pitchFamily="34" charset="0"/>
              </a:rPr>
              <a:t>Квалификационная категория: </a:t>
            </a:r>
            <a:r>
              <a:rPr lang="ru-RU" altLang="ru-RU" sz="2400" b="1" dirty="0">
                <a:latin typeface="+mj-lt"/>
                <a:cs typeface="Arial" panose="020B0604020202020204" pitchFamily="34" charset="0"/>
              </a:rPr>
              <a:t>первая</a:t>
            </a:r>
          </a:p>
        </p:txBody>
      </p:sp>
      <p:sp>
        <p:nvSpPr>
          <p:cNvPr id="3074" name="Заголовок 1"/>
          <p:cNvSpPr>
            <a:spLocks noGrp="1"/>
          </p:cNvSpPr>
          <p:nvPr>
            <p:ph type="title"/>
          </p:nvPr>
        </p:nvSpPr>
        <p:spPr>
          <a:xfrm>
            <a:off x="381000" y="228600"/>
            <a:ext cx="8229600" cy="990600"/>
          </a:xfrm>
        </p:spPr>
        <p:txBody>
          <a:bodyPr>
            <a:normAutofit fontScale="90000"/>
          </a:bodyPr>
          <a:lstStyle/>
          <a:p>
            <a:pPr eaLnBrk="1" fontAlgn="auto" hangingPunct="1">
              <a:spcAft>
                <a:spcPts val="0"/>
              </a:spcAft>
              <a:defRPr/>
            </a:pPr>
            <a:r>
              <a:rPr lang="ru-RU" sz="2400" dirty="0">
                <a:cs typeface="Arial" charset="0"/>
              </a:rPr>
              <a:t/>
            </a:r>
            <a:br>
              <a:rPr lang="ru-RU" sz="2400" dirty="0">
                <a:cs typeface="Arial" charset="0"/>
              </a:rPr>
            </a:br>
            <a:r>
              <a:rPr lang="ru-RU" sz="2400" dirty="0">
                <a:cs typeface="Arial" charset="0"/>
              </a:rPr>
              <a:t/>
            </a:r>
            <a:br>
              <a:rPr lang="ru-RU" sz="2400" dirty="0">
                <a:cs typeface="Arial" charset="0"/>
              </a:rPr>
            </a:br>
            <a:r>
              <a:rPr lang="ru-RU" sz="2400" dirty="0">
                <a:cs typeface="Arial" charset="0"/>
              </a:rPr>
              <a:t/>
            </a:r>
            <a:br>
              <a:rPr lang="ru-RU" sz="2400" dirty="0">
                <a:cs typeface="Arial" charset="0"/>
              </a:rPr>
            </a:br>
            <a:r>
              <a:rPr lang="ru-RU" sz="2400" dirty="0">
                <a:solidFill>
                  <a:srgbClr val="700000"/>
                </a:solidFill>
                <a:cs typeface="Arial" charset="0"/>
              </a:rPr>
              <a:t/>
            </a:r>
            <a:br>
              <a:rPr lang="ru-RU" sz="2400" dirty="0">
                <a:solidFill>
                  <a:srgbClr val="700000"/>
                </a:solidFill>
                <a:cs typeface="Arial" charset="0"/>
              </a:rPr>
            </a:br>
            <a:endParaRPr lang="ru-RU" sz="2400" dirty="0">
              <a:solidFill>
                <a:srgbClr val="700000"/>
              </a:solidFill>
              <a:cs typeface="Arial" charset="0"/>
            </a:endParaRPr>
          </a:p>
        </p:txBody>
      </p:sp>
      <p:grpSp>
        <p:nvGrpSpPr>
          <p:cNvPr id="7173" name="Group 9"/>
          <p:cNvGrpSpPr>
            <a:grpSpLocks/>
          </p:cNvGrpSpPr>
          <p:nvPr/>
        </p:nvGrpSpPr>
        <p:grpSpPr bwMode="auto">
          <a:xfrm>
            <a:off x="219075" y="1143000"/>
            <a:ext cx="4344988" cy="4805363"/>
            <a:chOff x="138" y="720"/>
            <a:chExt cx="2737" cy="3027"/>
          </a:xfrm>
        </p:grpSpPr>
        <p:pic>
          <p:nvPicPr>
            <p:cNvPr id="71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720"/>
              <a:ext cx="2036" cy="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a:spLocks noChangeArrowheads="1"/>
            </p:cNvSpPr>
            <p:nvPr/>
          </p:nvSpPr>
          <p:spPr bwMode="auto">
            <a:xfrm>
              <a:off x="138" y="3456"/>
              <a:ext cx="2737" cy="291"/>
            </a:xfrm>
            <a:prstGeom prst="rect">
              <a:avLst/>
            </a:prstGeom>
            <a:noFill/>
            <a:ln>
              <a:noFill/>
            </a:ln>
            <a:extLst/>
          </p:spPr>
          <p:txBody>
            <a:bodyPr wrap="none">
              <a:spAutoFit/>
            </a:bodyPr>
            <a:lstStyle/>
            <a:p>
              <a:pPr>
                <a:defRPr/>
              </a:pPr>
              <a:r>
                <a:rPr lang="ru-RU" sz="2400" b="1" dirty="0" err="1">
                  <a:solidFill>
                    <a:srgbClr val="700000"/>
                  </a:solidFill>
                  <a:latin typeface="+mj-lt"/>
                  <a:cs typeface="Arial" charset="0"/>
                </a:rPr>
                <a:t>Брусникова</a:t>
              </a:r>
              <a:r>
                <a:rPr lang="ru-RU" sz="2400" b="1" dirty="0">
                  <a:solidFill>
                    <a:srgbClr val="700000"/>
                  </a:solidFill>
                  <a:latin typeface="+mj-lt"/>
                  <a:cs typeface="Arial" charset="0"/>
                </a:rPr>
                <a:t> Ольга Николаевна </a:t>
              </a:r>
              <a:endParaRPr lang="ru-RU" sz="2400" dirty="0">
                <a:latin typeface="+mj-lt"/>
              </a:endParaRPr>
            </a:p>
          </p:txBody>
        </p:sp>
      </p:grpSp>
      <p:sp>
        <p:nvSpPr>
          <p:cNvPr id="7174" name="Прямоугольник 2"/>
          <p:cNvSpPr>
            <a:spLocks noChangeArrowheads="1"/>
          </p:cNvSpPr>
          <p:nvPr/>
        </p:nvSpPr>
        <p:spPr bwMode="auto">
          <a:xfrm>
            <a:off x="0" y="1524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ru-RU" altLang="ru-RU" sz="2400" b="1" dirty="0">
                <a:latin typeface="+mj-lt"/>
                <a:cs typeface="Arial" panose="020B0604020202020204" pitchFamily="34" charset="0"/>
              </a:rPr>
              <a:t>Областной этап Всероссийского конкурса «Учитель года России»</a:t>
            </a:r>
            <a:endParaRPr lang="ru-RU" altLang="ru-RU" sz="2400" dirty="0">
              <a:latin typeface="+mj-lt"/>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rtlCol="0">
            <a:normAutofit fontScale="90000"/>
          </a:bodyPr>
          <a:lstStyle/>
          <a:p>
            <a:pPr algn="ctr">
              <a:defRPr/>
            </a:pPr>
            <a:r>
              <a:rPr lang="ru-RU" dirty="0">
                <a:solidFill>
                  <a:srgbClr val="700000"/>
                </a:solidFill>
                <a:effectLst/>
              </a:rPr>
              <a:t>Изучение индивидуальных  особенностей обучающихся </a:t>
            </a:r>
            <a:endParaRPr lang="ru-RU" dirty="0"/>
          </a:p>
        </p:txBody>
      </p:sp>
      <p:pic>
        <p:nvPicPr>
          <p:cNvPr id="16387" name="Рисунок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47800" y="1371600"/>
            <a:ext cx="665074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03250" y="158750"/>
            <a:ext cx="8229600" cy="1143001"/>
          </a:xfrm>
        </p:spPr>
        <p:txBody>
          <a:bodyPr rtlCol="0">
            <a:normAutofit fontScale="90000"/>
          </a:bodyPr>
          <a:lstStyle/>
          <a:p>
            <a:pPr algn="ctr">
              <a:defRPr/>
            </a:pPr>
            <a:r>
              <a:rPr lang="ru-RU" dirty="0">
                <a:solidFill>
                  <a:srgbClr val="700000"/>
                </a:solidFill>
              </a:rPr>
              <a:t>Результаты входного контроля по теме Светланы Н.</a:t>
            </a:r>
          </a:p>
        </p:txBody>
      </p:sp>
      <p:grpSp>
        <p:nvGrpSpPr>
          <p:cNvPr id="17411" name="Group 17"/>
          <p:cNvGrpSpPr>
            <a:grpSpLocks/>
          </p:cNvGrpSpPr>
          <p:nvPr/>
        </p:nvGrpSpPr>
        <p:grpSpPr bwMode="auto">
          <a:xfrm>
            <a:off x="990600" y="1371600"/>
            <a:ext cx="7391400" cy="4953000"/>
            <a:chOff x="624" y="864"/>
            <a:chExt cx="4656" cy="3120"/>
          </a:xfrm>
        </p:grpSpPr>
        <p:sp>
          <p:nvSpPr>
            <p:cNvPr id="17412" name="Rectangle 4"/>
            <p:cNvSpPr>
              <a:spLocks noChangeArrowheads="1"/>
            </p:cNvSpPr>
            <p:nvPr/>
          </p:nvSpPr>
          <p:spPr bwMode="auto">
            <a:xfrm>
              <a:off x="3408" y="2304"/>
              <a:ext cx="480" cy="12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grpSp>
          <p:nvGrpSpPr>
            <p:cNvPr id="17413" name="Group 13"/>
            <p:cNvGrpSpPr>
              <a:grpSpLocks/>
            </p:cNvGrpSpPr>
            <p:nvPr/>
          </p:nvGrpSpPr>
          <p:grpSpPr bwMode="auto">
            <a:xfrm>
              <a:off x="624" y="864"/>
              <a:ext cx="4656" cy="3120"/>
              <a:chOff x="624" y="864"/>
              <a:chExt cx="4656" cy="3120"/>
            </a:xfrm>
          </p:grpSpPr>
          <p:pic>
            <p:nvPicPr>
              <p:cNvPr id="17417" name="Диаграмма 2"/>
              <p:cNvPicPr>
                <a:picLocks noChangeArrowheads="1"/>
              </p:cNvPicPr>
              <p:nvPr/>
            </p:nvPicPr>
            <p:blipFill>
              <a:blip r:embed="rId4" cstate="print">
                <a:clrChange>
                  <a:clrFrom>
                    <a:srgbClr val="FFFFFF"/>
                  </a:clrFrom>
                  <a:clrTo>
                    <a:srgbClr val="FFFFFF">
                      <a:alpha val="0"/>
                    </a:srgbClr>
                  </a:clrTo>
                </a:clrChange>
                <a:lum bright="-100000" contrast="96000"/>
                <a:extLst>
                  <a:ext uri="{28A0092B-C50C-407E-A947-70E740481C1C}">
                    <a14:useLocalDpi xmlns:a14="http://schemas.microsoft.com/office/drawing/2010/main" val="0"/>
                  </a:ext>
                </a:extLst>
              </a:blip>
              <a:srcRect/>
              <a:stretch>
                <a:fillRect/>
              </a:stretch>
            </p:blipFill>
            <p:spPr bwMode="auto">
              <a:xfrm>
                <a:off x="624" y="864"/>
                <a:ext cx="336"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12"/>
              <p:cNvGrpSpPr>
                <a:grpSpLocks/>
              </p:cNvGrpSpPr>
              <p:nvPr/>
            </p:nvGrpSpPr>
            <p:grpSpPr bwMode="auto">
              <a:xfrm>
                <a:off x="960" y="3552"/>
                <a:ext cx="4320" cy="432"/>
                <a:chOff x="960" y="3552"/>
                <a:chExt cx="4320" cy="432"/>
              </a:xfrm>
            </p:grpSpPr>
            <p:pic>
              <p:nvPicPr>
                <p:cNvPr id="17419" name="Диаграмма 2"/>
                <p:cNvPicPr>
                  <a:picLocks noChangeArrowheads="1"/>
                </p:cNvPicPr>
                <p:nvPr/>
              </p:nvPicPr>
              <p:blipFill>
                <a:blip r:embed="rId5" cstate="print">
                  <a:clrChange>
                    <a:clrFrom>
                      <a:srgbClr val="FFFFFF"/>
                    </a:clrFrom>
                    <a:clrTo>
                      <a:srgbClr val="FFFFFF">
                        <a:alpha val="0"/>
                      </a:srgbClr>
                    </a:clrTo>
                  </a:clrChange>
                  <a:lum bright="-96000" contrast="96000"/>
                  <a:extLst>
                    <a:ext uri="{28A0092B-C50C-407E-A947-70E740481C1C}">
                      <a14:useLocalDpi xmlns:a14="http://schemas.microsoft.com/office/drawing/2010/main" val="0"/>
                    </a:ext>
                  </a:extLst>
                </a:blip>
                <a:srcRect/>
                <a:stretch>
                  <a:fillRect/>
                </a:stretch>
              </p:blipFill>
              <p:spPr bwMode="auto">
                <a:xfrm>
                  <a:off x="1056" y="3552"/>
                  <a:ext cx="120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Line 6"/>
                <p:cNvSpPr>
                  <a:spLocks noChangeShapeType="1"/>
                </p:cNvSpPr>
                <p:nvPr/>
              </p:nvSpPr>
              <p:spPr bwMode="auto">
                <a:xfrm>
                  <a:off x="960" y="3600"/>
                  <a:ext cx="422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7421" name="Диаграмма 2"/>
                <p:cNvPicPr>
                  <a:picLocks noChangeArrowheads="1"/>
                </p:cNvPicPr>
                <p:nvPr/>
              </p:nvPicPr>
              <p:blipFill>
                <a:blip r:embed="rId6" cstate="print">
                  <a:clrChange>
                    <a:clrFrom>
                      <a:srgbClr val="FFFFFF"/>
                    </a:clrFrom>
                    <a:clrTo>
                      <a:srgbClr val="FFFFFF">
                        <a:alpha val="0"/>
                      </a:srgbClr>
                    </a:clrTo>
                  </a:clrChange>
                  <a:lum bright="-96000" contrast="96000"/>
                  <a:extLst>
                    <a:ext uri="{28A0092B-C50C-407E-A947-70E740481C1C}">
                      <a14:useLocalDpi xmlns:a14="http://schemas.microsoft.com/office/drawing/2010/main" val="0"/>
                    </a:ext>
                  </a:extLst>
                </a:blip>
                <a:srcRect/>
                <a:stretch>
                  <a:fillRect/>
                </a:stretch>
              </p:blipFill>
              <p:spPr bwMode="auto">
                <a:xfrm>
                  <a:off x="2256" y="3648"/>
                  <a:ext cx="76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Диаграмма 2"/>
                <p:cNvPicPr>
                  <a:picLocks noChangeArrowheads="1"/>
                </p:cNvPicPr>
                <p:nvPr/>
              </p:nvPicPr>
              <p:blipFill>
                <a:blip r:embed="rId7" cstate="print">
                  <a:clrChange>
                    <a:clrFrom>
                      <a:srgbClr val="FFFFFF"/>
                    </a:clrFrom>
                    <a:clrTo>
                      <a:srgbClr val="FFFFFF">
                        <a:alpha val="0"/>
                      </a:srgbClr>
                    </a:clrTo>
                  </a:clrChange>
                  <a:lum bright="-96000" contrast="96000"/>
                  <a:extLst>
                    <a:ext uri="{28A0092B-C50C-407E-A947-70E740481C1C}">
                      <a14:useLocalDpi xmlns:a14="http://schemas.microsoft.com/office/drawing/2010/main" val="0"/>
                    </a:ext>
                  </a:extLst>
                </a:blip>
                <a:srcRect/>
                <a:stretch>
                  <a:fillRect/>
                </a:stretch>
              </p:blipFill>
              <p:spPr bwMode="auto">
                <a:xfrm>
                  <a:off x="3072" y="3648"/>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Диаграмма 2"/>
                <p:cNvPicPr>
                  <a:picLocks noChangeArrowheads="1"/>
                </p:cNvPicPr>
                <p:nvPr/>
              </p:nvPicPr>
              <p:blipFill>
                <a:blip r:embed="rId8" cstate="print">
                  <a:clrChange>
                    <a:clrFrom>
                      <a:srgbClr val="FFFFFF"/>
                    </a:clrFrom>
                    <a:clrTo>
                      <a:srgbClr val="FFFFFF">
                        <a:alpha val="0"/>
                      </a:srgbClr>
                    </a:clrTo>
                  </a:clrChange>
                  <a:lum bright="-96000" contrast="96000"/>
                  <a:extLst>
                    <a:ext uri="{28A0092B-C50C-407E-A947-70E740481C1C}">
                      <a14:useLocalDpi xmlns:a14="http://schemas.microsoft.com/office/drawing/2010/main" val="0"/>
                    </a:ext>
                  </a:extLst>
                </a:blip>
                <a:srcRect/>
                <a:stretch>
                  <a:fillRect/>
                </a:stretch>
              </p:blipFill>
              <p:spPr bwMode="auto">
                <a:xfrm>
                  <a:off x="4176" y="3648"/>
                  <a:ext cx="11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414" name="Rectangle 14"/>
            <p:cNvSpPr>
              <a:spLocks noChangeArrowheads="1"/>
            </p:cNvSpPr>
            <p:nvPr/>
          </p:nvSpPr>
          <p:spPr bwMode="auto">
            <a:xfrm>
              <a:off x="4512" y="1440"/>
              <a:ext cx="480" cy="216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7415" name="Rectangle 15"/>
            <p:cNvSpPr>
              <a:spLocks noChangeArrowheads="1"/>
            </p:cNvSpPr>
            <p:nvPr/>
          </p:nvSpPr>
          <p:spPr bwMode="auto">
            <a:xfrm>
              <a:off x="1344" y="1440"/>
              <a:ext cx="480" cy="216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7416" name="Rectangle 16"/>
            <p:cNvSpPr>
              <a:spLocks noChangeArrowheads="1"/>
            </p:cNvSpPr>
            <p:nvPr/>
          </p:nvSpPr>
          <p:spPr bwMode="auto">
            <a:xfrm>
              <a:off x="2352" y="1776"/>
              <a:ext cx="480" cy="1824"/>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037" y="158750"/>
            <a:ext cx="8229600" cy="1143001"/>
          </a:xfrm>
        </p:spPr>
        <p:txBody>
          <a:bodyPr>
            <a:noAutofit/>
          </a:bodyPr>
          <a:lstStyle/>
          <a:p>
            <a:pPr algn="ctr">
              <a:defRPr/>
            </a:pPr>
            <a:r>
              <a:rPr lang="ru-RU" sz="4000" dirty="0">
                <a:solidFill>
                  <a:srgbClr val="700000"/>
                </a:solidFill>
              </a:rPr>
              <a:t>Обучение на нескольких уровнях усвоения</a:t>
            </a:r>
          </a:p>
        </p:txBody>
      </p:sp>
      <p:pic>
        <p:nvPicPr>
          <p:cNvPr id="18435" name="Рисунок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47800"/>
            <a:ext cx="3352800" cy="2362200"/>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pic>
        <p:nvPicPr>
          <p:cNvPr id="18436" name="Рисунок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286000"/>
            <a:ext cx="3341688" cy="2438400"/>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038600"/>
            <a:ext cx="3403600" cy="2438400"/>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4000" dirty="0">
                <a:solidFill>
                  <a:srgbClr val="700000"/>
                </a:solidFill>
              </a:rPr>
              <a:t>Обучение на нескольких уровнях усвоения</a:t>
            </a:r>
            <a:endParaRPr lang="ru-RU" sz="4000" dirty="0"/>
          </a:p>
        </p:txBody>
      </p:sp>
      <p:pic>
        <p:nvPicPr>
          <p:cNvPr id="194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009" y="1585708"/>
            <a:ext cx="3430227" cy="257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Рисунок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3137" y="1828800"/>
            <a:ext cx="43322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464"/>
          <a:stretch/>
        </p:blipFill>
        <p:spPr bwMode="auto">
          <a:xfrm>
            <a:off x="4723622" y="4326448"/>
            <a:ext cx="4190999" cy="193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8"/>
          <p:cNvPicPr>
            <a:picLocks noChangeAspect="1" noChangeArrowheads="1"/>
          </p:cNvPicPr>
          <p:nvPr/>
        </p:nvPicPr>
        <p:blipFill>
          <a:blip r:embed="rId4"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228600" y="1295400"/>
            <a:ext cx="3505200" cy="332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pPr algn="ctr">
              <a:defRPr/>
            </a:pPr>
            <a:r>
              <a:rPr lang="ru-RU" dirty="0">
                <a:solidFill>
                  <a:srgbClr val="700000"/>
                </a:solidFill>
              </a:rPr>
              <a:t>Индивидуальная работа</a:t>
            </a:r>
          </a:p>
        </p:txBody>
      </p:sp>
      <p:pic>
        <p:nvPicPr>
          <p:cNvPr id="20484" name="Рисунок 9"/>
          <p:cNvPicPr>
            <a:picLocks noChangeAspect="1" noChangeArrowheads="1"/>
          </p:cNvPicPr>
          <p:nvPr/>
        </p:nvPicPr>
        <p:blipFill>
          <a:blip r:embed="rId5" cstate="print">
            <a:clrChange>
              <a:clrFrom>
                <a:srgbClr val="FFFFFF"/>
              </a:clrFrom>
              <a:clrTo>
                <a:srgbClr val="FFFFFF">
                  <a:alpha val="0"/>
                </a:srgbClr>
              </a:clrTo>
            </a:clrChange>
            <a:lum bright="-60000"/>
            <a:extLst>
              <a:ext uri="{28A0092B-C50C-407E-A947-70E740481C1C}">
                <a14:useLocalDpi xmlns:a14="http://schemas.microsoft.com/office/drawing/2010/main" val="0"/>
              </a:ext>
            </a:extLst>
          </a:blip>
          <a:srcRect/>
          <a:stretch>
            <a:fillRect/>
          </a:stretch>
        </p:blipFill>
        <p:spPr bwMode="auto">
          <a:xfrm>
            <a:off x="3505200" y="2281238"/>
            <a:ext cx="56388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52400" y="274638"/>
            <a:ext cx="8915400" cy="1143000"/>
          </a:xfrm>
        </p:spPr>
        <p:txBody>
          <a:bodyPr>
            <a:noAutofit/>
          </a:bodyPr>
          <a:lstStyle/>
          <a:p>
            <a:pPr algn="ctr" eaLnBrk="1" fontAlgn="auto" hangingPunct="1">
              <a:spcAft>
                <a:spcPts val="0"/>
              </a:spcAft>
              <a:defRPr/>
            </a:pPr>
            <a:r>
              <a:rPr lang="ru-RU" sz="3600" dirty="0">
                <a:solidFill>
                  <a:srgbClr val="700000"/>
                </a:solidFill>
              </a:rPr>
              <a:t>Дифференцированное домашнее задание</a:t>
            </a:r>
          </a:p>
        </p:txBody>
      </p:sp>
      <p:pic>
        <p:nvPicPr>
          <p:cNvPr id="21507" name="Рисунок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 y="1417639"/>
            <a:ext cx="365004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600" y="3657599"/>
            <a:ext cx="4258818" cy="178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Рисунок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80494" y="1890713"/>
            <a:ext cx="4458706"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152400"/>
            <a:ext cx="8229600" cy="1143000"/>
          </a:xfrm>
        </p:spPr>
        <p:txBody>
          <a:bodyPr>
            <a:noAutofit/>
          </a:bodyPr>
          <a:lstStyle/>
          <a:p>
            <a:pPr algn="ctr" eaLnBrk="1" fontAlgn="auto" hangingPunct="1">
              <a:spcAft>
                <a:spcPts val="0"/>
              </a:spcAft>
              <a:defRPr/>
            </a:pPr>
            <a:r>
              <a:rPr lang="ru-RU" sz="4000" dirty="0" err="1">
                <a:solidFill>
                  <a:srgbClr val="700000"/>
                </a:solidFill>
              </a:rPr>
              <a:t>Разноуровневые</a:t>
            </a:r>
            <a:r>
              <a:rPr lang="ru-RU" sz="4000" dirty="0">
                <a:solidFill>
                  <a:srgbClr val="700000"/>
                </a:solidFill>
              </a:rPr>
              <a:t> задания</a:t>
            </a:r>
          </a:p>
        </p:txBody>
      </p:sp>
      <p:pic>
        <p:nvPicPr>
          <p:cNvPr id="22531" name="Рисунок 6"/>
          <p:cNvPicPr>
            <a:picLocks noChangeAspect="1" noChangeArrowheads="1"/>
          </p:cNvPicPr>
          <p:nvPr/>
        </p:nvPicPr>
        <p:blipFill>
          <a:blip r:embed="rId4" cstate="print">
            <a:clrChange>
              <a:clrFrom>
                <a:srgbClr val="FFFFFF"/>
              </a:clrFrom>
              <a:clrTo>
                <a:srgbClr val="FFFFFF">
                  <a:alpha val="0"/>
                </a:srgbClr>
              </a:clrTo>
            </a:clrChange>
            <a:lum bright="-36000"/>
            <a:extLst>
              <a:ext uri="{28A0092B-C50C-407E-A947-70E740481C1C}">
                <a14:useLocalDpi xmlns:a14="http://schemas.microsoft.com/office/drawing/2010/main" val="0"/>
              </a:ext>
            </a:extLst>
          </a:blip>
          <a:srcRect/>
          <a:stretch>
            <a:fillRect/>
          </a:stretch>
        </p:blipFill>
        <p:spPr bwMode="auto">
          <a:xfrm>
            <a:off x="0" y="914400"/>
            <a:ext cx="38862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7"/>
          <p:cNvGrpSpPr>
            <a:grpSpLocks/>
          </p:cNvGrpSpPr>
          <p:nvPr/>
        </p:nvGrpSpPr>
        <p:grpSpPr bwMode="auto">
          <a:xfrm>
            <a:off x="3124200" y="2819400"/>
            <a:ext cx="5867400" cy="3810000"/>
            <a:chOff x="1968" y="1776"/>
            <a:chExt cx="3696" cy="2400"/>
          </a:xfrm>
        </p:grpSpPr>
        <p:pic>
          <p:nvPicPr>
            <p:cNvPr id="22533" name="Рисунок 4"/>
            <p:cNvPicPr>
              <a:picLocks noChangeAspect="1" noChangeArrowheads="1"/>
            </p:cNvPicPr>
            <p:nvPr/>
          </p:nvPicPr>
          <p:blipFill>
            <a:blip r:embed="rId5" cstate="print">
              <a:clrChange>
                <a:clrFrom>
                  <a:srgbClr val="FFFFFF"/>
                </a:clrFrom>
                <a:clrTo>
                  <a:srgbClr val="FFFFFF">
                    <a:alpha val="0"/>
                  </a:srgbClr>
                </a:clrTo>
              </a:clrChange>
              <a:lum bright="-36000"/>
              <a:extLst>
                <a:ext uri="{28A0092B-C50C-407E-A947-70E740481C1C}">
                  <a14:useLocalDpi xmlns:a14="http://schemas.microsoft.com/office/drawing/2010/main" val="0"/>
                </a:ext>
              </a:extLst>
            </a:blip>
            <a:srcRect/>
            <a:stretch>
              <a:fillRect/>
            </a:stretch>
          </p:blipFill>
          <p:spPr bwMode="auto">
            <a:xfrm>
              <a:off x="1968" y="1776"/>
              <a:ext cx="369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Рисунок 4"/>
            <p:cNvPicPr>
              <a:picLocks noChangeAspect="1" noChangeArrowheads="1"/>
            </p:cNvPicPr>
            <p:nvPr/>
          </p:nvPicPr>
          <p:blipFill>
            <a:blip r:embed="rId6" cstate="print">
              <a:clrChange>
                <a:clrFrom>
                  <a:srgbClr val="FFFFFF"/>
                </a:clrFrom>
                <a:clrTo>
                  <a:srgbClr val="FFFFFF">
                    <a:alpha val="0"/>
                  </a:srgbClr>
                </a:clrTo>
              </a:clrChange>
              <a:lum bright="-36000"/>
              <a:extLst>
                <a:ext uri="{28A0092B-C50C-407E-A947-70E740481C1C}">
                  <a14:useLocalDpi xmlns:a14="http://schemas.microsoft.com/office/drawing/2010/main" val="0"/>
                </a:ext>
              </a:extLst>
            </a:blip>
            <a:srcRect/>
            <a:stretch>
              <a:fillRect/>
            </a:stretch>
          </p:blipFill>
          <p:spPr bwMode="auto">
            <a:xfrm>
              <a:off x="3120" y="3168"/>
              <a:ext cx="91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p:cNvSpPr>
          <p:nvPr>
            <p:ph type="title"/>
          </p:nvPr>
        </p:nvSpPr>
        <p:spPr bwMode="auto"/>
        <p:txBody>
          <a:bodyPr wrap="square" lIns="91440" tIns="45720" rIns="91440" bIns="45720" numCol="1" anchorCtr="0" compatLnSpc="1">
            <a:prstTxWarp prst="textNoShape">
              <a:avLst/>
            </a:prstTxWarp>
          </a:bodyPr>
          <a:lstStyle/>
          <a:p>
            <a:pPr algn="ctr">
              <a:defRPr/>
            </a:pPr>
            <a:r>
              <a:rPr lang="ru-RU" dirty="0">
                <a:solidFill>
                  <a:srgbClr val="700000"/>
                </a:solidFill>
                <a:effectLst/>
              </a:rPr>
              <a:t>Урок развивающего контроля</a:t>
            </a:r>
          </a:p>
        </p:txBody>
      </p:sp>
      <p:grpSp>
        <p:nvGrpSpPr>
          <p:cNvPr id="23555" name="Group 5"/>
          <p:cNvGrpSpPr>
            <a:grpSpLocks/>
          </p:cNvGrpSpPr>
          <p:nvPr/>
        </p:nvGrpSpPr>
        <p:grpSpPr bwMode="auto">
          <a:xfrm>
            <a:off x="1219200" y="1447800"/>
            <a:ext cx="6934200" cy="4308475"/>
            <a:chOff x="768" y="912"/>
            <a:chExt cx="4368" cy="2714"/>
          </a:xfrm>
        </p:grpSpPr>
        <p:pic>
          <p:nvPicPr>
            <p:cNvPr id="23556" name="Рисунок 2"/>
            <p:cNvPicPr>
              <a:picLocks noChangeAspect="1" noChangeArrowheads="1"/>
            </p:cNvPicPr>
            <p:nvPr/>
          </p:nvPicPr>
          <p:blipFill>
            <a:blip r:embed="rId4" cstate="print">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1632" y="912"/>
              <a:ext cx="3120" cy="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Рисунок 2"/>
            <p:cNvPicPr>
              <a:picLocks noChangeAspect="1" noChangeArrowheads="1"/>
            </p:cNvPicPr>
            <p:nvPr/>
          </p:nvPicPr>
          <p:blipFill>
            <a:blip r:embed="rId5" cstate="print">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768" y="1776"/>
              <a:ext cx="4368"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dirty="0">
                <a:solidFill>
                  <a:srgbClr val="700000"/>
                </a:solidFill>
              </a:rPr>
              <a:t>Диагностика уровня </a:t>
            </a:r>
            <a:r>
              <a:rPr lang="ru-RU" dirty="0" err="1">
                <a:solidFill>
                  <a:srgbClr val="700000"/>
                </a:solidFill>
              </a:rPr>
              <a:t>обученности</a:t>
            </a:r>
            <a:endParaRPr lang="ru-RU" dirty="0">
              <a:solidFill>
                <a:srgbClr val="700000"/>
              </a:solidFill>
            </a:endParaRPr>
          </a:p>
        </p:txBody>
      </p:sp>
      <p:pic>
        <p:nvPicPr>
          <p:cNvPr id="24579" name="Диаграмма 2"/>
          <p:cNvPicPr>
            <a:picLocks noChangeArrowheads="1"/>
          </p:cNvPicPr>
          <p:nvPr/>
        </p:nvPicPr>
        <p:blipFill>
          <a:blip r:embed="rId4" cstate="print">
            <a:clrChange>
              <a:clrFrom>
                <a:srgbClr val="FFFFFF"/>
              </a:clrFrom>
              <a:clrTo>
                <a:srgbClr val="FFFFFF">
                  <a:alpha val="0"/>
                </a:srgbClr>
              </a:clrTo>
            </a:clrChange>
            <a:lum bright="-30000" contrast="12000"/>
            <a:extLst>
              <a:ext uri="{28A0092B-C50C-407E-A947-70E740481C1C}">
                <a14:useLocalDpi xmlns:a14="http://schemas.microsoft.com/office/drawing/2010/main" val="0"/>
              </a:ext>
            </a:extLst>
          </a:blip>
          <a:srcRect/>
          <a:stretch>
            <a:fillRect/>
          </a:stretch>
        </p:blipFill>
        <p:spPr bwMode="auto">
          <a:xfrm>
            <a:off x="838200" y="1295400"/>
            <a:ext cx="739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defRPr/>
            </a:pPr>
            <a:r>
              <a:rPr lang="ru-RU" dirty="0">
                <a:solidFill>
                  <a:srgbClr val="700000"/>
                </a:solidFill>
              </a:rPr>
              <a:t>Учебно-методический комплекс</a:t>
            </a:r>
          </a:p>
        </p:txBody>
      </p:sp>
      <p:sp>
        <p:nvSpPr>
          <p:cNvPr id="25603" name="AutoShape 2" descr="https://im3-tub-ru.yandex.net/i?id=05d4ee02fc582c3f06c87a7567e454b3&amp;n=33&amp;h=215&amp;w=287"/>
          <p:cNvSpPr>
            <a:spLocks noChangeAspect="1" noChangeArrowheads="1"/>
          </p:cNvSpPr>
          <p:nvPr/>
        </p:nvSpPr>
        <p:spPr bwMode="auto">
          <a:xfrm>
            <a:off x="88868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25604" name="AutoShape 4" descr="https://im3-tub-ru.yandex.net/i?id=05d4ee02fc582c3f06c87a7567e454b3&amp;n=33&amp;h=215&amp;w=287"/>
          <p:cNvSpPr>
            <a:spLocks noChangeAspect="1" noChangeArrowheads="1"/>
          </p:cNvSpPr>
          <p:nvPr/>
        </p:nvSpPr>
        <p:spPr bwMode="auto">
          <a:xfrm>
            <a:off x="90392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25605" name="Picture 5" descr="C:\Users\Брусниковы\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2713"/>
            <a:ext cx="3276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7" descr="https://im1-tub-ru.yandex.net/i?id=b3fe03c0f447664dea922d98d34c08cb&amp;n=33&amp;h=215&amp;w=287"/>
          <p:cNvSpPr>
            <a:spLocks noChangeAspect="1" noChangeArrowheads="1"/>
          </p:cNvSpPr>
          <p:nvPr/>
        </p:nvSpPr>
        <p:spPr bwMode="auto">
          <a:xfrm>
            <a:off x="91916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25607" name="Picture 8" descr="C:\Users\Брусниковы\Desktop\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5600" y="1409700"/>
            <a:ext cx="144621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C:\Users\Брусниковы\Desktop\i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913" y="3559175"/>
            <a:ext cx="14065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C:\Users\Брусниковы\Desktop\9597784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763" y="4062413"/>
            <a:ext cx="2776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2" descr="C:\Users\Брусниковы\Desktop\ю.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663" y="1409700"/>
            <a:ext cx="27336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0" descr="C:\Users\Брусниковы\Desktop\8958533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6713" y="3627438"/>
            <a:ext cx="2870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4"/>
          <p:cNvSpPr>
            <a:spLocks noGrp="1"/>
          </p:cNvSpPr>
          <p:nvPr>
            <p:ph type="title"/>
          </p:nvPr>
        </p:nvSpPr>
        <p:spPr>
          <a:xfrm>
            <a:off x="457200" y="152400"/>
            <a:ext cx="8229600" cy="944562"/>
          </a:xfrm>
        </p:spPr>
        <p:txBody>
          <a:bodyPr/>
          <a:lstStyle/>
          <a:p>
            <a:pPr eaLnBrk="1" fontAlgn="auto" hangingPunct="1">
              <a:spcAft>
                <a:spcPts val="0"/>
              </a:spcAft>
              <a:defRPr/>
            </a:pPr>
            <a:r>
              <a:rPr lang="ru-RU" sz="2000" dirty="0">
                <a:solidFill>
                  <a:schemeClr val="tx1"/>
                </a:solidFill>
                <a:effectLst/>
                <a:cs typeface="Arial" pitchFamily="34" charset="0"/>
              </a:rPr>
              <a:t>«Будьте смелыми. Рискуйте. Ничто не может заменить опыт».</a:t>
            </a:r>
            <a:br>
              <a:rPr lang="ru-RU" sz="2000" dirty="0">
                <a:solidFill>
                  <a:schemeClr val="tx1"/>
                </a:solidFill>
                <a:effectLst/>
                <a:cs typeface="Arial" pitchFamily="34" charset="0"/>
              </a:rPr>
            </a:br>
            <a:r>
              <a:rPr lang="ru-RU" sz="2000" dirty="0">
                <a:solidFill>
                  <a:schemeClr val="tx1"/>
                </a:solidFill>
                <a:effectLst/>
                <a:cs typeface="Arial" pitchFamily="34" charset="0"/>
              </a:rPr>
              <a:t>                                                                                         Пауло Коэльо</a:t>
            </a:r>
          </a:p>
        </p:txBody>
      </p:sp>
      <p:pic>
        <p:nvPicPr>
          <p:cNvPr id="8195" name="Picture 3" descr="I:\Выпуск 14\SDC17094.JPG"/>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371600" y="10668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idx="4294967295"/>
          </p:nvPr>
        </p:nvSpPr>
        <p:spPr>
          <a:xfrm>
            <a:off x="0" y="274638"/>
            <a:ext cx="8229600" cy="1143000"/>
          </a:xfrm>
        </p:spPr>
        <p:txBody>
          <a:bodyPr/>
          <a:lstStyle/>
          <a:p>
            <a:pPr algn="ctr" eaLnBrk="1" fontAlgn="auto" hangingPunct="1">
              <a:spcAft>
                <a:spcPts val="0"/>
              </a:spcAft>
              <a:defRPr/>
            </a:pPr>
            <a:r>
              <a:rPr lang="ru-RU" dirty="0">
                <a:solidFill>
                  <a:srgbClr val="700000"/>
                </a:solidFill>
              </a:rPr>
              <a:t> Вывод</a:t>
            </a:r>
          </a:p>
        </p:txBody>
      </p:sp>
      <p:graphicFrame>
        <p:nvGraphicFramePr>
          <p:cNvPr id="4" name="Диаграмма 3"/>
          <p:cNvGraphicFramePr>
            <a:graphicFrameLocks/>
          </p:cNvGraphicFramePr>
          <p:nvPr>
            <p:extLst>
              <p:ext uri="{D42A27DB-BD31-4B8C-83A1-F6EECF244321}">
                <p14:modId xmlns:p14="http://schemas.microsoft.com/office/powerpoint/2010/main" val="2246215658"/>
              </p:ext>
            </p:extLst>
          </p:nvPr>
        </p:nvGraphicFramePr>
        <p:xfrm>
          <a:off x="1600200" y="1343360"/>
          <a:ext cx="7010400"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990600" y="3048000"/>
            <a:ext cx="7391400" cy="1200329"/>
          </a:xfrm>
          <a:prstGeom prst="rect">
            <a:avLst/>
          </a:prstGeom>
          <a:noFill/>
          <a:ln>
            <a:noFill/>
          </a:ln>
          <a:extLst/>
        </p:spPr>
        <p:txBody>
          <a:bodyPr wrap="square">
            <a:spAutoFit/>
          </a:bodyPr>
          <a:lstStyle/>
          <a:p>
            <a:pPr algn="ctr">
              <a:defRPr/>
            </a:pPr>
            <a:r>
              <a:rPr lang="ru-RU" altLang="ru-RU" sz="5400" dirty="0">
                <a:solidFill>
                  <a:srgbClr val="700000"/>
                </a:solidFill>
                <a:latin typeface="+mj-lt"/>
                <a:cs typeface="Times New Roman" pitchFamily="18" charset="0"/>
              </a:rPr>
              <a:t>Спасибо за внимание!</a:t>
            </a:r>
          </a:p>
          <a:p>
            <a:pPr algn="ctr">
              <a:defRPr/>
            </a:pPr>
            <a:endParaRPr lang="ru-RU" altLang="ru-RU" dirty="0">
              <a:solidFill>
                <a:srgbClr val="700000"/>
              </a:solidFill>
              <a:latin typeface="Times New Roman" pitchFamily="18" charset="0"/>
              <a:cs typeface="Times New Roman" pitchFamily="18"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lnSpc>
                <a:spcPct val="80000"/>
              </a:lnSpc>
              <a:buFont typeface="Arial" panose="020B0604020202020204" pitchFamily="34" charset="0"/>
              <a:buNone/>
            </a:pPr>
            <a:r>
              <a:rPr lang="ru-RU" altLang="ru-RU" sz="900"/>
              <a:t>Алгебра. 9 класс Учебник для общеобразовательных учреждений. Под редакцией Дорофеева Г.В. М.: Просвещение 2014 С.115 - 179</a:t>
            </a:r>
          </a:p>
          <a:p>
            <a:pPr eaLnBrk="1" hangingPunct="1">
              <a:lnSpc>
                <a:spcPct val="80000"/>
              </a:lnSpc>
              <a:buFont typeface="Arial" panose="020B0604020202020204" pitchFamily="34" charset="0"/>
              <a:buNone/>
            </a:pPr>
            <a:r>
              <a:rPr lang="ru-RU" altLang="ru-RU" sz="900"/>
              <a:t>Гусев В.А.  Психолого – педагогические основы обучения математике. – М.: Вербум – М, 2012 С.215 - 253</a:t>
            </a:r>
          </a:p>
          <a:p>
            <a:pPr eaLnBrk="1" hangingPunct="1">
              <a:lnSpc>
                <a:spcPct val="80000"/>
              </a:lnSpc>
              <a:buFont typeface="Arial" panose="020B0604020202020204" pitchFamily="34" charset="0"/>
              <a:buNone/>
            </a:pPr>
            <a:r>
              <a:rPr lang="ru-RU" altLang="ru-RU" sz="900"/>
              <a:t>Груденов Я. И. Совершенствование методики работы учителя математики. – М.: Просвещение, 1990.</a:t>
            </a:r>
          </a:p>
          <a:p>
            <a:pPr eaLnBrk="1" hangingPunct="1">
              <a:lnSpc>
                <a:spcPct val="80000"/>
              </a:lnSpc>
              <a:buFont typeface="Arial" panose="020B0604020202020204" pitchFamily="34" charset="0"/>
              <a:buNone/>
            </a:pPr>
            <a:r>
              <a:rPr lang="ru-RU" altLang="ru-RU" sz="900"/>
              <a:t>Денищева Л. О., Кузнецова Л.В., Лурье И.А. и др. Зачеты в системе дифференцированного обучения математике. -  М.: Просвещение, 2014.</a:t>
            </a:r>
          </a:p>
          <a:p>
            <a:pPr eaLnBrk="1" hangingPunct="1">
              <a:lnSpc>
                <a:spcPct val="80000"/>
              </a:lnSpc>
              <a:buFont typeface="Arial" panose="020B0604020202020204" pitchFamily="34" charset="0"/>
              <a:buNone/>
            </a:pPr>
            <a:r>
              <a:rPr lang="ru-RU" altLang="ru-RU" sz="900"/>
              <a:t>Дорофеев Г.В., Кузнецова Л.В., Суворова С.Б., Фирсов В.В. – Дифференциация в обучении математике// Математика в школе №4 1990 С.15 - 21</a:t>
            </a:r>
          </a:p>
          <a:p>
            <a:pPr eaLnBrk="1" hangingPunct="1">
              <a:lnSpc>
                <a:spcPct val="80000"/>
              </a:lnSpc>
              <a:buFont typeface="Arial" panose="020B0604020202020204" pitchFamily="34" charset="0"/>
              <a:buNone/>
            </a:pPr>
            <a:r>
              <a:rPr lang="ru-RU" altLang="ru-RU" sz="900"/>
              <a:t>Евстафьева Л.П., Карп А.П. Математика. Дидактические материалы для 9 класса общеобразовательных учреждений. - М.: Просвещение, 2014</a:t>
            </a:r>
          </a:p>
          <a:p>
            <a:pPr eaLnBrk="1" hangingPunct="1">
              <a:lnSpc>
                <a:spcPct val="80000"/>
              </a:lnSpc>
              <a:buFont typeface="Arial" panose="020B0604020202020204" pitchFamily="34" charset="0"/>
              <a:buNone/>
            </a:pPr>
            <a:r>
              <a:rPr lang="ru-RU" altLang="ru-RU" sz="900"/>
              <a:t>Кирик Л.А. Физика 8. Разноуровневые самостоятельные и контрольные работы. М.: «Илекса», 2005 С.121</a:t>
            </a:r>
          </a:p>
          <a:p>
            <a:pPr eaLnBrk="1" hangingPunct="1">
              <a:lnSpc>
                <a:spcPct val="80000"/>
              </a:lnSpc>
              <a:buFont typeface="Arial" panose="020B0604020202020204" pitchFamily="34" charset="0"/>
              <a:buNone/>
            </a:pPr>
            <a:r>
              <a:rPr lang="ru-RU" altLang="ru-RU" sz="900"/>
              <a:t>Кузнецова Л.В., Минаева С.С., Рослова Л.О. Алгебра. Контрольные работы 7 – 9 классы. Книга для учителя. -  М.: Просвещение, 2014</a:t>
            </a:r>
          </a:p>
          <a:p>
            <a:pPr eaLnBrk="1" hangingPunct="1">
              <a:lnSpc>
                <a:spcPct val="80000"/>
              </a:lnSpc>
              <a:buFont typeface="Arial" panose="020B0604020202020204" pitchFamily="34" charset="0"/>
              <a:buNone/>
            </a:pPr>
            <a:r>
              <a:rPr lang="ru-RU" altLang="ru-RU" sz="900"/>
              <a:t>Лаврентьев В.В. Методические основы современного урока в школе с разноуровневым дифференцированным обучением (методические рекомендации для учителя)//Завуч. Научно – практический журнал.№1 2005 С.89 - 95</a:t>
            </a:r>
          </a:p>
          <a:p>
            <a:pPr eaLnBrk="1" hangingPunct="1">
              <a:lnSpc>
                <a:spcPct val="80000"/>
              </a:lnSpc>
              <a:buFont typeface="Arial" panose="020B0604020202020204" pitchFamily="34" charset="0"/>
              <a:buNone/>
            </a:pPr>
            <a:r>
              <a:rPr lang="ru-RU" altLang="ru-RU" sz="900"/>
              <a:t>Лизинский В.М. Дифференциация оценок//Завуч.  Научно – практический журнал. №7 2004 С.29</a:t>
            </a:r>
          </a:p>
          <a:p>
            <a:pPr eaLnBrk="1" hangingPunct="1">
              <a:lnSpc>
                <a:spcPct val="80000"/>
              </a:lnSpc>
              <a:buFont typeface="Arial" panose="020B0604020202020204" pitchFamily="34" charset="0"/>
              <a:buNone/>
            </a:pPr>
            <a:r>
              <a:rPr lang="ru-RU" altLang="ru-RU" sz="900"/>
              <a:t>Методика и технология обучения математике. Курс лекций – М.: Дрофа, 2005 с. 12 -16</a:t>
            </a:r>
          </a:p>
          <a:p>
            <a:pPr eaLnBrk="1" hangingPunct="1">
              <a:lnSpc>
                <a:spcPct val="80000"/>
              </a:lnSpc>
              <a:buFont typeface="Arial" panose="020B0604020202020204" pitchFamily="34" charset="0"/>
              <a:buNone/>
            </a:pPr>
            <a:r>
              <a:rPr lang="ru-RU" altLang="ru-RU" sz="900"/>
              <a:t>Мордкович А.Г. Алгебра 8 класс. Учебник М.: Мнемозина 2014 С.127 - 182</a:t>
            </a:r>
          </a:p>
          <a:p>
            <a:pPr eaLnBrk="1" hangingPunct="1">
              <a:lnSpc>
                <a:spcPct val="80000"/>
              </a:lnSpc>
              <a:buFont typeface="Arial" panose="020B0604020202020204" pitchFamily="34" charset="0"/>
              <a:buNone/>
            </a:pPr>
            <a:r>
              <a:rPr lang="ru-RU" altLang="ru-RU" sz="900"/>
              <a:t>Мордкович А.Г. Алгебра 8 класс. Задачник М.: Мнемозина 2014 С.134 - 198</a:t>
            </a:r>
          </a:p>
          <a:p>
            <a:pPr eaLnBrk="1" hangingPunct="1">
              <a:lnSpc>
                <a:spcPct val="80000"/>
              </a:lnSpc>
              <a:buFont typeface="Arial" panose="020B0604020202020204" pitchFamily="34" charset="0"/>
              <a:buNone/>
            </a:pPr>
            <a:r>
              <a:rPr lang="ru-RU" altLang="ru-RU" sz="900"/>
              <a:t>Муймарова Н.В. Дифференцированный подход в обучении математике на современном этапе развития общеобразовательной школы. Курсовая работа. 2005</a:t>
            </a:r>
          </a:p>
          <a:p>
            <a:pPr eaLnBrk="1" hangingPunct="1">
              <a:lnSpc>
                <a:spcPct val="80000"/>
              </a:lnSpc>
              <a:buFont typeface="Arial" panose="020B0604020202020204" pitchFamily="34" charset="0"/>
              <a:buNone/>
            </a:pPr>
            <a:r>
              <a:rPr lang="ru-RU" altLang="ru-RU" sz="900"/>
              <a:t>Осмоловская И.М. – Как организовать дифференцированное обучение/ Библиотека журнала «Директор школы» - М.: Сентябрь 2002 С. 42 - 45</a:t>
            </a:r>
          </a:p>
          <a:p>
            <a:pPr eaLnBrk="1" hangingPunct="1">
              <a:lnSpc>
                <a:spcPct val="80000"/>
              </a:lnSpc>
              <a:buFont typeface="Arial" panose="020B0604020202020204" pitchFamily="34" charset="0"/>
              <a:buNone/>
            </a:pPr>
            <a:r>
              <a:rPr lang="ru-RU" altLang="ru-RU" sz="900"/>
              <a:t>Петрова Е.  Дифференцирование обучение. – Математика №16  2001 С.31 - 33</a:t>
            </a:r>
          </a:p>
          <a:p>
            <a:pPr eaLnBrk="1" hangingPunct="1">
              <a:lnSpc>
                <a:spcPct val="80000"/>
              </a:lnSpc>
              <a:buFont typeface="Arial" panose="020B0604020202020204" pitchFamily="34" charset="0"/>
              <a:buNone/>
            </a:pPr>
            <a:r>
              <a:rPr lang="ru-RU" altLang="ru-RU" sz="900"/>
              <a:t> Суворова С.Б., Бунимович Е.А., Кузнецова Л.В., Минаева С.С. Математика 9 класс. Книга для учителя. - М.: 2006</a:t>
            </a:r>
          </a:p>
          <a:p>
            <a:pPr eaLnBrk="1" hangingPunct="1">
              <a:lnSpc>
                <a:spcPct val="80000"/>
              </a:lnSpc>
              <a:buFont typeface="Arial" panose="020B0604020202020204" pitchFamily="34" charset="0"/>
              <a:buNone/>
            </a:pPr>
            <a:r>
              <a:rPr lang="ru-RU" altLang="ru-RU" sz="900"/>
              <a:t>Утеева Р.А. Групповая работа как одна из форм деятельности учащихся на уроке// Математика в школе №2 1985 С.21 – 23</a:t>
            </a:r>
          </a:p>
          <a:p>
            <a:pPr eaLnBrk="1" hangingPunct="1">
              <a:lnSpc>
                <a:spcPct val="80000"/>
              </a:lnSpc>
              <a:buFont typeface="Arial" panose="020B0604020202020204" pitchFamily="34" charset="0"/>
              <a:buNone/>
            </a:pPr>
            <a:r>
              <a:rPr lang="ru-RU" altLang="ru-RU" sz="900"/>
              <a:t> Унт И. Э. Индивидуализация и дифференциация обучения – М.: Педагогика, 1990 С. 6 – 41, 53 - 55</a:t>
            </a:r>
          </a:p>
          <a:p>
            <a:pPr eaLnBrk="1" hangingPunct="1">
              <a:lnSpc>
                <a:spcPct val="80000"/>
              </a:lnSpc>
              <a:buFont typeface="Arial" panose="020B0604020202020204" pitchFamily="34" charset="0"/>
              <a:buNone/>
            </a:pPr>
            <a:r>
              <a:rPr lang="ru-RU" altLang="ru-RU" sz="900"/>
              <a:t>Утеева Р.А. Дифференцированные формы учебной деятельности учащихся// Математика в школе №5 1995 С.32 - 35</a:t>
            </a:r>
          </a:p>
          <a:p>
            <a:pPr eaLnBrk="1" hangingPunct="1">
              <a:lnSpc>
                <a:spcPct val="80000"/>
              </a:lnSpc>
              <a:buFont typeface="Arial" panose="020B0604020202020204" pitchFamily="34" charset="0"/>
              <a:buNone/>
            </a:pPr>
            <a:r>
              <a:rPr lang="ru-RU" altLang="ru-RU" sz="900"/>
              <a:t>Щипулина Л.И. Управление процессом дифференцированного обучения в основной общеобразовательной школе//Завуч. Научно – практический журнал №6 2007 С.104 - 109</a:t>
            </a:r>
            <a:endParaRPr lang="ru-RU" altLang="ru-RU" sz="900" i="1"/>
          </a:p>
          <a:p>
            <a:pPr eaLnBrk="1" hangingPunct="1">
              <a:lnSpc>
                <a:spcPct val="80000"/>
              </a:lnSpc>
              <a:buFont typeface="Arial" panose="020B0604020202020204" pitchFamily="34" charset="0"/>
              <a:buNone/>
            </a:pPr>
            <a:r>
              <a:rPr lang="ru-RU" altLang="ru-RU" sz="900" i="1"/>
              <a:t>   </a:t>
            </a:r>
            <a:r>
              <a:rPr lang="ru-RU" altLang="ru-RU" sz="900">
                <a:hlinkClick r:id="rId2"/>
              </a:rPr>
              <a:t>http://www.gumer.info/bibliotek_Buks/Pedagog/russpenc/05.php</a:t>
            </a:r>
            <a:r>
              <a:rPr lang="ru-RU" altLang="ru-RU" sz="900"/>
              <a:t> - Педагогическая энциклопедия</a:t>
            </a:r>
          </a:p>
        </p:txBody>
      </p:sp>
      <p:sp>
        <p:nvSpPr>
          <p:cNvPr id="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ru-RU" sz="4000" dirty="0">
                <a:solidFill>
                  <a:srgbClr val="700000"/>
                </a:solidFill>
              </a:rPr>
              <a:t>Литература </a:t>
            </a:r>
            <a:r>
              <a:rPr lang="ru-RU" sz="4000" dirty="0"/>
              <a:t/>
            </a:r>
            <a:br>
              <a:rPr lang="ru-RU" sz="4000" dirty="0"/>
            </a:br>
            <a:endParaRPr lang="ru-RU" sz="40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idx="4294967295"/>
          </p:nvPr>
        </p:nvSpPr>
        <p:spPr>
          <a:xfrm>
            <a:off x="533400" y="381000"/>
            <a:ext cx="8001000" cy="4267200"/>
          </a:xfrm>
        </p:spPr>
        <p:txBody>
          <a:bodyPr/>
          <a:lstStyle/>
          <a:p>
            <a:pPr algn="ctr" eaLnBrk="1" hangingPunct="1">
              <a:lnSpc>
                <a:spcPct val="150000"/>
              </a:lnSpc>
              <a:buFont typeface="Wingdings" panose="05000000000000000000" pitchFamily="2" charset="2"/>
              <a:buNone/>
            </a:pPr>
            <a:r>
              <a:rPr lang="ru-RU" altLang="ru-RU" sz="3600" dirty="0">
                <a:solidFill>
                  <a:srgbClr val="700000"/>
                </a:solidFill>
                <a:latin typeface="Arial" panose="020B0604020202020204" pitchFamily="34" charset="0"/>
              </a:rPr>
              <a:t>     </a:t>
            </a:r>
            <a:r>
              <a:rPr lang="ru-RU" altLang="ru-RU" sz="3600" b="1" dirty="0">
                <a:solidFill>
                  <a:srgbClr val="700000"/>
                </a:solidFill>
                <a:latin typeface="+mj-lt"/>
              </a:rPr>
              <a:t>«</a:t>
            </a:r>
            <a:r>
              <a:rPr lang="ru-RU" altLang="ru-RU" sz="3600" b="1" dirty="0">
                <a:solidFill>
                  <a:srgbClr val="700000"/>
                </a:solidFill>
                <a:latin typeface="+mj-lt"/>
                <a:cs typeface="Arial" panose="020B0604020202020204" pitchFamily="34" charset="0"/>
              </a:rPr>
              <a:t>Опыт работы по применению дифференцированного подхода при обучении математике»</a:t>
            </a:r>
          </a:p>
          <a:p>
            <a:pPr algn="ctr" eaLnBrk="1" hangingPunct="1">
              <a:lnSpc>
                <a:spcPct val="150000"/>
              </a:lnSpc>
              <a:buFont typeface="Arial" panose="020B0604020202020204" pitchFamily="34" charset="0"/>
              <a:buNone/>
            </a:pPr>
            <a:r>
              <a:rPr lang="ru-RU" altLang="ru-RU" sz="2400" i="1" dirty="0">
                <a:solidFill>
                  <a:srgbClr val="700000"/>
                </a:solidFill>
                <a:latin typeface="Arial" panose="020B0604020202020204" pitchFamily="34" charset="0"/>
                <a:cs typeface="Arial" panose="020B0604020202020204" pitchFamily="34" charset="0"/>
              </a:rPr>
              <a:t>Цель: </a:t>
            </a:r>
            <a:r>
              <a:rPr lang="ru-RU" altLang="ru-RU" sz="2400" dirty="0">
                <a:latin typeface="Arial" panose="020B0604020202020204" pitchFamily="34" charset="0"/>
                <a:cs typeface="Arial" panose="020B0604020202020204" pitchFamily="34" charset="0"/>
              </a:rPr>
              <a:t>описание практики преподавания с учетом индивидуальных особенностей обучающихся на основе дифференцированного подхода.</a:t>
            </a:r>
            <a:endParaRPr lang="ru-RU" altLang="ru-RU" sz="2400" i="1" dirty="0">
              <a:solidFill>
                <a:srgbClr val="70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533400" y="1066800"/>
            <a:ext cx="8382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marL="365125" indent="-255588" algn="l" eaLnBrk="1" hangingPunct="1">
              <a:spcBef>
                <a:spcPct val="50000"/>
              </a:spcBef>
              <a:buClr>
                <a:schemeClr val="accent1"/>
              </a:buClr>
              <a:buSzPct val="68000"/>
              <a:buFont typeface="Wingdings 3" panose="05040102010807070707" pitchFamily="18" charset="2"/>
              <a:buChar char=""/>
            </a:pPr>
            <a:r>
              <a:rPr lang="ru-RU" altLang="ru-RU" sz="2600" dirty="0">
                <a:latin typeface="+mn-lt"/>
              </a:rPr>
              <a:t>изучить психолого-педагогическую литературу по теме: «Дифференциация и индивидуализация процесса обучения»;</a:t>
            </a:r>
          </a:p>
          <a:p>
            <a:pPr marL="365125" indent="-255588" algn="l" eaLnBrk="1" hangingPunct="1">
              <a:spcBef>
                <a:spcPct val="50000"/>
              </a:spcBef>
              <a:buClr>
                <a:schemeClr val="accent1"/>
              </a:buClr>
              <a:buSzPct val="68000"/>
              <a:buFont typeface="Wingdings 3" panose="05040102010807070707" pitchFamily="18" charset="2"/>
              <a:buChar char=""/>
            </a:pPr>
            <a:r>
              <a:rPr lang="ru-RU" altLang="ru-RU" sz="2600" dirty="0">
                <a:latin typeface="+mn-lt"/>
              </a:rPr>
              <a:t>разработать методические рекомендации для обучения математике  при дифференцированном подходе; </a:t>
            </a:r>
          </a:p>
          <a:p>
            <a:pPr marL="365125" indent="-255588" algn="l" eaLnBrk="1" hangingPunct="1">
              <a:spcBef>
                <a:spcPct val="50000"/>
              </a:spcBef>
              <a:buClr>
                <a:schemeClr val="accent1"/>
              </a:buClr>
              <a:buSzPct val="68000"/>
              <a:buFont typeface="Wingdings 3" panose="05040102010807070707" pitchFamily="18" charset="2"/>
              <a:buChar char=""/>
            </a:pPr>
            <a:r>
              <a:rPr lang="ru-RU" altLang="ru-RU" sz="2600" dirty="0">
                <a:latin typeface="+mn-lt"/>
              </a:rPr>
              <a:t>разработать дидактические материалы для обучения математике при дифференцированном подходе;</a:t>
            </a:r>
          </a:p>
          <a:p>
            <a:pPr marL="365125" indent="-255588" algn="l" eaLnBrk="1" hangingPunct="1">
              <a:spcBef>
                <a:spcPct val="50000"/>
              </a:spcBef>
              <a:buClr>
                <a:schemeClr val="accent1"/>
              </a:buClr>
              <a:buSzPct val="68000"/>
              <a:buFont typeface="Wingdings 3" panose="05040102010807070707" pitchFamily="18" charset="2"/>
              <a:buChar char=""/>
            </a:pPr>
            <a:r>
              <a:rPr lang="ru-RU" altLang="ru-RU" sz="2600" dirty="0">
                <a:latin typeface="+mn-lt"/>
              </a:rPr>
              <a:t>провести  анализ результативности практики преподавания на основе дифференцированного подхода. </a:t>
            </a:r>
          </a:p>
        </p:txBody>
      </p:sp>
      <p:sp>
        <p:nvSpPr>
          <p:cNvPr id="6147" name="Заголовок 2"/>
          <p:cNvSpPr>
            <a:spLocks noGrp="1"/>
          </p:cNvSpPr>
          <p:nvPr>
            <p:ph type="title"/>
          </p:nvPr>
        </p:nvSpPr>
        <p:spPr>
          <a:xfrm>
            <a:off x="387350" y="590550"/>
            <a:ext cx="8229600" cy="685800"/>
          </a:xfrm>
        </p:spPr>
        <p:txBody>
          <a:bodyPr>
            <a:noAutofit/>
          </a:bodyPr>
          <a:lstStyle/>
          <a:p>
            <a:pPr algn="ctr" eaLnBrk="1" fontAlgn="auto" hangingPunct="1">
              <a:spcAft>
                <a:spcPts val="0"/>
              </a:spcAft>
              <a:defRPr/>
            </a:pPr>
            <a:r>
              <a:rPr lang="ru-RU" sz="4000" dirty="0">
                <a:solidFill>
                  <a:srgbClr val="700000"/>
                </a:solidFill>
                <a:cs typeface="Arial" charset="0"/>
              </a:rPr>
              <a:t>Задачи</a:t>
            </a:r>
            <a:r>
              <a:rPr lang="ru-RU" sz="3600" dirty="0">
                <a:solidFill>
                  <a:srgbClr val="700000"/>
                </a:solidFill>
                <a:cs typeface="Arial" charset="0"/>
              </a:rPr>
              <a:t/>
            </a:r>
            <a:br>
              <a:rPr lang="ru-RU" sz="3600" dirty="0">
                <a:solidFill>
                  <a:srgbClr val="700000"/>
                </a:solidFill>
                <a:cs typeface="Arial" charset="0"/>
              </a:rPr>
            </a:br>
            <a:endParaRPr lang="ru-RU" sz="3600" dirty="0">
              <a:solidFill>
                <a:srgbClr val="700000"/>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http://www.zvyagel.com.ua/2012_29/glejz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58813"/>
            <a:ext cx="1371600" cy="1920875"/>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Рисунок 2" descr="http://lib2.znate.ru/pars_docs/refs/347/346366/346366_html_m506854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168650"/>
            <a:ext cx="1643063" cy="1855788"/>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2" descr="&amp;Fcy;&amp;icy;&amp;rcy;&amp;scy;&amp;ocy;&amp;vcy; &amp;Vcy;.&amp;V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4876800"/>
            <a:ext cx="1522413" cy="1855788"/>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sp>
        <p:nvSpPr>
          <p:cNvPr id="11269" name="AutoShape 4" descr="Vasily Porfirievich Vakhterov.jpg"/>
          <p:cNvSpPr>
            <a:spLocks noChangeAspect="1" noChangeArrowheads="1"/>
          </p:cNvSpPr>
          <p:nvPr/>
        </p:nvSpPr>
        <p:spPr bwMode="auto">
          <a:xfrm>
            <a:off x="88868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1270" name="AutoShape 6" descr="Vasily Porfirievich Vakhterov.jpg"/>
          <p:cNvSpPr>
            <a:spLocks noChangeAspect="1" noChangeArrowheads="1"/>
          </p:cNvSpPr>
          <p:nvPr/>
        </p:nvSpPr>
        <p:spPr bwMode="auto">
          <a:xfrm>
            <a:off x="90392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11271" name="Рисунок 6" descr="&amp;Vcy;&amp;acy;&amp;khcy;&amp;tcy;&amp;iecy;&amp;rcy;&amp;ocy;&amp;vcy; &amp;Vcy;&amp;acy;&amp;scy;&amp;icy;&amp;lcy;&amp;icy;&amp;jcy; &amp;Pcy;&amp;ocy;&amp;rcy;&amp;fcy;&amp;icy;&amp;rcy;&amp;softcy;&amp;iecy;&amp;vcy;&amp;icy;&amp;ch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1803400"/>
            <a:ext cx="1524000" cy="1930400"/>
          </a:xfrm>
          <a:prstGeom prst="rect">
            <a:avLst/>
          </a:prstGeom>
          <a:noFill/>
          <a:ln w="9525">
            <a:solidFill>
              <a:srgbClr val="700000"/>
            </a:solidFill>
            <a:miter lim="800000"/>
            <a:headEnd/>
            <a:tailEnd/>
          </a:ln>
          <a:extLst>
            <a:ext uri="{909E8E84-426E-40DD-AFC4-6F175D3DCCD1}">
              <a14:hiddenFill xmlns:a14="http://schemas.microsoft.com/office/drawing/2010/main">
                <a:solidFill>
                  <a:srgbClr val="FFFFFF"/>
                </a:solidFill>
              </a14:hiddenFill>
            </a:ext>
          </a:extLst>
        </p:spPr>
      </p:pic>
      <p:sp>
        <p:nvSpPr>
          <p:cNvPr id="11272" name="Прямоугольник 1"/>
          <p:cNvSpPr>
            <a:spLocks noChangeArrowheads="1"/>
          </p:cNvSpPr>
          <p:nvPr/>
        </p:nvSpPr>
        <p:spPr bwMode="auto">
          <a:xfrm>
            <a:off x="973138" y="52832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algn="l" eaLnBrk="1" hangingPunct="1"/>
            <a:r>
              <a:rPr lang="ru-RU" altLang="ru-RU" sz="1000">
                <a:latin typeface="Arial" panose="020B0604020202020204" pitchFamily="34" charset="0"/>
                <a:cs typeface="Arial" panose="020B0604020202020204" pitchFamily="34" charset="0"/>
              </a:rPr>
              <a:t>«дифференцирование – это деление на условные группы  в соответствии с темпом продвижения, </a:t>
            </a:r>
          </a:p>
          <a:p>
            <a:pPr algn="l" eaLnBrk="1" hangingPunct="1"/>
            <a:r>
              <a:rPr lang="ru-RU" altLang="ru-RU" sz="1000">
                <a:latin typeface="Arial" panose="020B0604020202020204" pitchFamily="34" charset="0"/>
                <a:cs typeface="Arial" panose="020B0604020202020204" pitchFamily="34" charset="0"/>
              </a:rPr>
              <a:t>индивидуализация классных и домашних заданий </a:t>
            </a:r>
          </a:p>
          <a:p>
            <a:pPr algn="l" eaLnBrk="1" hangingPunct="1"/>
            <a:r>
              <a:rPr lang="ru-RU" altLang="ru-RU" sz="1000">
                <a:latin typeface="Arial" panose="020B0604020202020204" pitchFamily="34" charset="0"/>
                <a:cs typeface="Arial" panose="020B0604020202020204" pitchFamily="34" charset="0"/>
              </a:rPr>
              <a:t>и требований к их выполнению»</a:t>
            </a:r>
          </a:p>
        </p:txBody>
      </p:sp>
      <p:sp>
        <p:nvSpPr>
          <p:cNvPr id="3" name="Прямоугольная выноска 2"/>
          <p:cNvSpPr/>
          <p:nvPr/>
        </p:nvSpPr>
        <p:spPr>
          <a:xfrm rot="10800000">
            <a:off x="909638" y="5189538"/>
            <a:ext cx="3581400" cy="879475"/>
          </a:xfrm>
          <a:prstGeom prst="wedgeRectCallout">
            <a:avLst/>
          </a:prstGeom>
          <a:no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4" name="Прямоугольник 3"/>
          <p:cNvSpPr>
            <a:spLocks noChangeArrowheads="1"/>
          </p:cNvSpPr>
          <p:nvPr/>
        </p:nvSpPr>
        <p:spPr bwMode="auto">
          <a:xfrm>
            <a:off x="298450" y="874713"/>
            <a:ext cx="450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algn="l" eaLnBrk="1" hangingPunct="1"/>
            <a:r>
              <a:rPr lang="ru-RU" altLang="ru-RU" sz="1000">
                <a:latin typeface="Arial" panose="020B0604020202020204" pitchFamily="34" charset="0"/>
                <a:cs typeface="Arial" panose="020B0604020202020204" pitchFamily="34" charset="0"/>
              </a:rPr>
              <a:t>«школа должна быть приспособлена ко всем индивидуальным возможностям нормальных детей путем разделения учащихся по их способностям и наклонностям и приспособления приемов и методов преподавания к различным индивидуальным особенностям…»</a:t>
            </a:r>
          </a:p>
        </p:txBody>
      </p:sp>
      <p:sp>
        <p:nvSpPr>
          <p:cNvPr id="5" name="Скругленная прямоугольная выноска 4"/>
          <p:cNvSpPr/>
          <p:nvPr/>
        </p:nvSpPr>
        <p:spPr>
          <a:xfrm>
            <a:off x="274638" y="838200"/>
            <a:ext cx="4343400" cy="781050"/>
          </a:xfrm>
          <a:prstGeom prst="wedgeRoundRectCallout">
            <a:avLst/>
          </a:prstGeom>
          <a:no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Заголовок 5"/>
          <p:cNvSpPr>
            <a:spLocks noGrp="1"/>
          </p:cNvSpPr>
          <p:nvPr>
            <p:ph type="title"/>
          </p:nvPr>
        </p:nvSpPr>
        <p:spPr>
          <a:xfrm>
            <a:off x="275286" y="-38715"/>
            <a:ext cx="8229600" cy="868362"/>
          </a:xfrm>
        </p:spPr>
        <p:txBody>
          <a:bodyPr/>
          <a:lstStyle/>
          <a:p>
            <a:pPr algn="ctr" eaLnBrk="1" hangingPunct="1">
              <a:defRPr/>
            </a:pPr>
            <a:r>
              <a:rPr lang="ru-RU" sz="3600" dirty="0">
                <a:solidFill>
                  <a:srgbClr val="700000"/>
                </a:solidFill>
              </a:rPr>
              <a:t>Теоретическая основа опыта</a:t>
            </a:r>
          </a:p>
        </p:txBody>
      </p:sp>
      <p:sp>
        <p:nvSpPr>
          <p:cNvPr id="11277" name="Прямоугольник 6"/>
          <p:cNvSpPr>
            <a:spLocks noChangeArrowheads="1"/>
          </p:cNvSpPr>
          <p:nvPr/>
        </p:nvSpPr>
        <p:spPr bwMode="auto">
          <a:xfrm>
            <a:off x="1905000" y="1803400"/>
            <a:ext cx="1535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sz="1600">
                <a:latin typeface="Arial" panose="020B0604020202020204" pitchFamily="34" charset="0"/>
                <a:cs typeface="Arial" panose="020B0604020202020204" pitchFamily="34" charset="0"/>
              </a:rPr>
              <a:t>В.П. Вахтеров</a:t>
            </a:r>
          </a:p>
        </p:txBody>
      </p:sp>
      <p:sp>
        <p:nvSpPr>
          <p:cNvPr id="11278" name="Прямоугольник 7"/>
          <p:cNvSpPr>
            <a:spLocks noChangeArrowheads="1"/>
          </p:cNvSpPr>
          <p:nvPr/>
        </p:nvSpPr>
        <p:spPr bwMode="auto">
          <a:xfrm>
            <a:off x="2628900" y="6267450"/>
            <a:ext cx="160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sz="1600">
                <a:latin typeface="Arial" panose="020B0604020202020204" pitchFamily="34" charset="0"/>
                <a:cs typeface="Arial" panose="020B0604020202020204" pitchFamily="34" charset="0"/>
              </a:rPr>
              <a:t>В.А.Крутецкий </a:t>
            </a:r>
          </a:p>
        </p:txBody>
      </p:sp>
      <p:sp>
        <p:nvSpPr>
          <p:cNvPr id="11279" name="TextBox 9"/>
          <p:cNvSpPr txBox="1">
            <a:spLocks noChangeArrowheads="1"/>
          </p:cNvSpPr>
          <p:nvPr/>
        </p:nvSpPr>
        <p:spPr bwMode="auto">
          <a:xfrm>
            <a:off x="5867400" y="1990725"/>
            <a:ext cx="1350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sz="1600">
                <a:latin typeface="Arial" panose="020B0604020202020204" pitchFamily="34" charset="0"/>
                <a:cs typeface="Arial" panose="020B0604020202020204" pitchFamily="34" charset="0"/>
              </a:rPr>
              <a:t>Г.Д. Глейзер</a:t>
            </a:r>
          </a:p>
        </p:txBody>
      </p:sp>
      <p:sp>
        <p:nvSpPr>
          <p:cNvPr id="11280" name="Прямоугольник 10"/>
          <p:cNvSpPr>
            <a:spLocks noChangeArrowheads="1"/>
          </p:cNvSpPr>
          <p:nvPr/>
        </p:nvSpPr>
        <p:spPr bwMode="auto">
          <a:xfrm>
            <a:off x="4173538" y="2894013"/>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sz="1000">
                <a:latin typeface="Arial" panose="020B0604020202020204" pitchFamily="34" charset="0"/>
                <a:cs typeface="Arial" panose="020B0604020202020204" pitchFamily="34" charset="0"/>
              </a:rPr>
              <a:t>«под дифференцированным подходом к учащимся мы понимаем систему управления их индивидуальной деятельностью с учетом как индивидуальных психологических различий (особенностей) отдельных обучаемых, так и доминирующих особенностей групп учащихся…» </a:t>
            </a:r>
          </a:p>
        </p:txBody>
      </p:sp>
      <p:sp>
        <p:nvSpPr>
          <p:cNvPr id="12" name="Прямоугольная выноска 11"/>
          <p:cNvSpPr/>
          <p:nvPr/>
        </p:nvSpPr>
        <p:spPr>
          <a:xfrm rot="10800000">
            <a:off x="4173538" y="2770188"/>
            <a:ext cx="4797425" cy="860425"/>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кругленная прямоугольная выноска 17"/>
          <p:cNvSpPr/>
          <p:nvPr/>
        </p:nvSpPr>
        <p:spPr>
          <a:xfrm>
            <a:off x="4402138" y="3913188"/>
            <a:ext cx="4343400" cy="781050"/>
          </a:xfrm>
          <a:prstGeom prst="wedgeRoundRectCallout">
            <a:avLst/>
          </a:prstGeom>
          <a:no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83" name="TextBox 1"/>
          <p:cNvSpPr txBox="1">
            <a:spLocks noChangeArrowheads="1"/>
          </p:cNvSpPr>
          <p:nvPr/>
        </p:nvSpPr>
        <p:spPr bwMode="auto">
          <a:xfrm>
            <a:off x="6781800" y="4913313"/>
            <a:ext cx="163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a:t>В.В. Фирсов</a:t>
            </a:r>
          </a:p>
        </p:txBody>
      </p:sp>
      <p:sp>
        <p:nvSpPr>
          <p:cNvPr id="11284" name="Прямоугольник 6"/>
          <p:cNvSpPr>
            <a:spLocks noChangeArrowheads="1"/>
          </p:cNvSpPr>
          <p:nvPr/>
        </p:nvSpPr>
        <p:spPr bwMode="auto">
          <a:xfrm>
            <a:off x="4402138" y="39497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algn="l" eaLnBrk="1" hangingPunct="1"/>
            <a:r>
              <a:rPr lang="ru-RU" altLang="ru-RU" sz="1000">
                <a:latin typeface="Arial" panose="020B0604020202020204" pitchFamily="34" charset="0"/>
                <a:cs typeface="Arial" panose="020B0604020202020204" pitchFamily="34" charset="0"/>
              </a:rPr>
              <a:t>«Существенной особенностью технологии уровневой дифференциации обучения является ее органичная связь с системой контроля результатов учебного процесса и системы оценивания достижений школьников».</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685800" y="2274888"/>
            <a:ext cx="82296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marL="365125" indent="-255588" algn="l" eaLnBrk="1" hangingPunct="1">
              <a:spcBef>
                <a:spcPct val="50000"/>
              </a:spcBef>
              <a:buClr>
                <a:schemeClr val="accent1"/>
              </a:buClr>
              <a:buSzPct val="68000"/>
              <a:buFont typeface="Wingdings 3" panose="05040102010807070707" pitchFamily="18" charset="2"/>
              <a:buChar char=""/>
            </a:pPr>
            <a:r>
              <a:rPr lang="ru-RU" altLang="ru-RU" sz="2800" dirty="0">
                <a:latin typeface="+mn-lt"/>
              </a:rPr>
              <a:t>организация обучения, при которой школьники, обучаясь по одной программе, имеют право и возможность усваивать её на различных планируемых уровнях: обязательном, повышенном и высоком.</a:t>
            </a:r>
          </a:p>
        </p:txBody>
      </p:sp>
      <p:sp>
        <p:nvSpPr>
          <p:cNvPr id="8195" name="Заголовок 1"/>
          <p:cNvSpPr>
            <a:spLocks noGrp="1"/>
          </p:cNvSpPr>
          <p:nvPr>
            <p:ph type="title"/>
          </p:nvPr>
        </p:nvSpPr>
        <p:spPr/>
        <p:txBody>
          <a:bodyPr>
            <a:normAutofit/>
          </a:bodyPr>
          <a:lstStyle/>
          <a:p>
            <a:pPr algn="ctr" eaLnBrk="1" fontAlgn="auto" hangingPunct="1">
              <a:spcAft>
                <a:spcPts val="0"/>
              </a:spcAft>
              <a:defRPr/>
            </a:pPr>
            <a:r>
              <a:rPr lang="ru-RU" sz="4000" dirty="0">
                <a:solidFill>
                  <a:srgbClr val="700000"/>
                </a:solidFill>
              </a:rPr>
              <a:t>Уровневая дифференциация</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3"/>
          <p:cNvSpPr>
            <a:spLocks noGrp="1"/>
          </p:cNvSpPr>
          <p:nvPr>
            <p:ph idx="1"/>
          </p:nvPr>
        </p:nvSpPr>
        <p:spPr>
          <a:xfrm>
            <a:off x="457200" y="1447800"/>
            <a:ext cx="8229600" cy="4525963"/>
          </a:xfrm>
        </p:spPr>
        <p:txBody>
          <a:bodyPr/>
          <a:lstStyle/>
          <a:p>
            <a:pPr eaLnBrk="1" hangingPunct="1">
              <a:spcBef>
                <a:spcPct val="50000"/>
              </a:spcBef>
            </a:pPr>
            <a:r>
              <a:rPr lang="ru-RU" altLang="ru-RU" sz="2800" dirty="0"/>
              <a:t>Урок открытия нового знания;</a:t>
            </a:r>
          </a:p>
          <a:p>
            <a:pPr eaLnBrk="1" hangingPunct="1">
              <a:spcBef>
                <a:spcPct val="50000"/>
              </a:spcBef>
            </a:pPr>
            <a:r>
              <a:rPr lang="ru-RU" altLang="ru-RU" sz="2800" dirty="0"/>
              <a:t>Урок комплексного применения знаний и умений;</a:t>
            </a:r>
          </a:p>
          <a:p>
            <a:pPr eaLnBrk="1" hangingPunct="1">
              <a:spcBef>
                <a:spcPct val="50000"/>
              </a:spcBef>
            </a:pPr>
            <a:r>
              <a:rPr lang="ru-RU" altLang="ru-RU" sz="2800" dirty="0"/>
              <a:t>Урок актуализации знаний и умений;</a:t>
            </a:r>
          </a:p>
          <a:p>
            <a:pPr eaLnBrk="1" hangingPunct="1">
              <a:spcBef>
                <a:spcPct val="50000"/>
              </a:spcBef>
            </a:pPr>
            <a:r>
              <a:rPr lang="ru-RU" altLang="ru-RU" sz="2800" dirty="0"/>
              <a:t>Урок систематизации и обобщения знаний и умений;</a:t>
            </a:r>
          </a:p>
          <a:p>
            <a:pPr eaLnBrk="1" hangingPunct="1">
              <a:spcBef>
                <a:spcPct val="50000"/>
              </a:spcBef>
            </a:pPr>
            <a:r>
              <a:rPr lang="ru-RU" altLang="ru-RU" sz="2800" dirty="0"/>
              <a:t>Уроки развивающего контроля и коррекции.</a:t>
            </a:r>
          </a:p>
        </p:txBody>
      </p:sp>
      <p:sp>
        <p:nvSpPr>
          <p:cNvPr id="15362" name="Заголовок 2"/>
          <p:cNvSpPr>
            <a:spLocks noGrp="1"/>
          </p:cNvSpPr>
          <p:nvPr>
            <p:ph type="title"/>
          </p:nvPr>
        </p:nvSpPr>
        <p:spPr>
          <a:xfrm>
            <a:off x="463550" y="311150"/>
            <a:ext cx="8229600" cy="1143000"/>
          </a:xfrm>
        </p:spPr>
        <p:txBody>
          <a:bodyPr>
            <a:normAutofit/>
          </a:bodyPr>
          <a:lstStyle/>
          <a:p>
            <a:pPr algn="ctr" eaLnBrk="1" fontAlgn="auto" hangingPunct="1">
              <a:spcAft>
                <a:spcPts val="0"/>
              </a:spcAft>
              <a:defRPr/>
            </a:pPr>
            <a:r>
              <a:rPr lang="ru-RU" sz="4000" dirty="0">
                <a:solidFill>
                  <a:srgbClr val="700000"/>
                </a:solidFill>
              </a:rPr>
              <a:t>Типология уроков</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normAutofit/>
          </a:bodyPr>
          <a:lstStyle/>
          <a:p>
            <a:pPr algn="ctr" eaLnBrk="1" fontAlgn="auto" hangingPunct="1">
              <a:spcAft>
                <a:spcPts val="0"/>
              </a:spcAft>
              <a:defRPr/>
            </a:pPr>
            <a:r>
              <a:rPr lang="ru-RU" sz="4000" dirty="0">
                <a:solidFill>
                  <a:srgbClr val="700000"/>
                </a:solidFill>
              </a:rPr>
              <a:t>Этапы</a:t>
            </a:r>
          </a:p>
        </p:txBody>
      </p:sp>
      <p:sp>
        <p:nvSpPr>
          <p:cNvPr id="14339" name="Прямоугольник 2"/>
          <p:cNvSpPr>
            <a:spLocks noChangeArrowheads="1"/>
          </p:cNvSpPr>
          <p:nvPr/>
        </p:nvSpPr>
        <p:spPr bwMode="auto">
          <a:xfrm>
            <a:off x="609600" y="1444625"/>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algn="r" eaLnBrk="0" fontAlgn="base" hangingPunct="0">
              <a:spcBef>
                <a:spcPct val="0"/>
              </a:spcBef>
              <a:spcAft>
                <a:spcPct val="0"/>
              </a:spcAft>
              <a:defRPr>
                <a:solidFill>
                  <a:schemeClr val="tx1"/>
                </a:solidFill>
                <a:latin typeface="Verdana" panose="020B0604030504040204" pitchFamily="34" charset="0"/>
              </a:defRPr>
            </a:lvl6pPr>
            <a:lvl7pPr marL="2971800" indent="-228600" algn="r" eaLnBrk="0" fontAlgn="base" hangingPunct="0">
              <a:spcBef>
                <a:spcPct val="0"/>
              </a:spcBef>
              <a:spcAft>
                <a:spcPct val="0"/>
              </a:spcAft>
              <a:defRPr>
                <a:solidFill>
                  <a:schemeClr val="tx1"/>
                </a:solidFill>
                <a:latin typeface="Verdana" panose="020B0604030504040204" pitchFamily="34" charset="0"/>
              </a:defRPr>
            </a:lvl7pPr>
            <a:lvl8pPr marL="3429000" indent="-228600" algn="r" eaLnBrk="0" fontAlgn="base" hangingPunct="0">
              <a:spcBef>
                <a:spcPct val="0"/>
              </a:spcBef>
              <a:spcAft>
                <a:spcPct val="0"/>
              </a:spcAft>
              <a:defRPr>
                <a:solidFill>
                  <a:schemeClr val="tx1"/>
                </a:solidFill>
                <a:latin typeface="Verdana" panose="020B0604030504040204" pitchFamily="34" charset="0"/>
              </a:defRPr>
            </a:lvl8pPr>
            <a:lvl9pPr marL="3886200" indent="-228600" algn="r" eaLnBrk="0" fontAlgn="base" hangingPunct="0">
              <a:spcBef>
                <a:spcPct val="0"/>
              </a:spcBef>
              <a:spcAft>
                <a:spcPct val="0"/>
              </a:spcAft>
              <a:defRPr>
                <a:solidFill>
                  <a:schemeClr val="tx1"/>
                </a:solidFill>
                <a:latin typeface="Verdana" panose="020B0604030504040204" pitchFamily="34" charset="0"/>
              </a:defRPr>
            </a:lvl9pPr>
          </a:lstStyle>
          <a:p>
            <a:pPr marL="365125" indent="-255588" algn="l" eaLnBrk="1" hangingPunct="1">
              <a:spcBef>
                <a:spcPct val="50000"/>
              </a:spcBef>
              <a:buClr>
                <a:schemeClr val="accent1"/>
              </a:buClr>
              <a:buSzPct val="68000"/>
              <a:buFont typeface="Wingdings 3" panose="05040102010807070707" pitchFamily="18" charset="2"/>
              <a:buChar char=""/>
            </a:pPr>
            <a:r>
              <a:rPr lang="ru-RU" altLang="ru-RU" sz="2800" dirty="0">
                <a:latin typeface="+mn-lt"/>
              </a:rPr>
              <a:t>Изучение индивидуальных  особенностей обучающихся;</a:t>
            </a:r>
          </a:p>
          <a:p>
            <a:pPr marL="365125" indent="-255588" algn="l" eaLnBrk="1" hangingPunct="1">
              <a:spcBef>
                <a:spcPct val="50000"/>
              </a:spcBef>
              <a:buClr>
                <a:schemeClr val="accent1"/>
              </a:buClr>
              <a:buSzPct val="68000"/>
              <a:buFont typeface="Wingdings 3" panose="05040102010807070707" pitchFamily="18" charset="2"/>
              <a:buChar char=""/>
            </a:pPr>
            <a:r>
              <a:rPr lang="ru-RU" altLang="ru-RU" sz="2800" dirty="0">
                <a:latin typeface="+mn-lt"/>
              </a:rPr>
              <a:t>Обучение на нескольких уровнях усвоения;</a:t>
            </a:r>
          </a:p>
          <a:p>
            <a:pPr marL="365125" indent="-255588" algn="l" eaLnBrk="1" hangingPunct="1">
              <a:spcBef>
                <a:spcPct val="50000"/>
              </a:spcBef>
              <a:buClr>
                <a:schemeClr val="accent1"/>
              </a:buClr>
              <a:buSzPct val="68000"/>
              <a:buFont typeface="Wingdings 3" panose="05040102010807070707" pitchFamily="18" charset="2"/>
              <a:buChar char=""/>
            </a:pPr>
            <a:r>
              <a:rPr lang="ru-RU" altLang="ru-RU" sz="2800" dirty="0">
                <a:latin typeface="+mn-lt"/>
              </a:rPr>
              <a:t>Диагностика  уровня </a:t>
            </a:r>
            <a:r>
              <a:rPr lang="ru-RU" altLang="ru-RU" sz="2800" dirty="0" err="1">
                <a:latin typeface="+mn-lt"/>
              </a:rPr>
              <a:t>обученности</a:t>
            </a:r>
            <a:r>
              <a:rPr lang="ru-RU" altLang="ru-RU" sz="2800" dirty="0">
                <a:latin typeface="+mn-lt"/>
              </a:rPr>
              <a:t>, коррекция преподавания.</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4" cstate="print">
            <a:lum bright="-30000" contrast="42000"/>
            <a:extLst>
              <a:ext uri="{28A0092B-C50C-407E-A947-70E740481C1C}">
                <a14:useLocalDpi xmlns:a14="http://schemas.microsoft.com/office/drawing/2010/main" val="0"/>
              </a:ext>
            </a:extLst>
          </a:blip>
          <a:srcRect l="-766" t="-1134"/>
          <a:stretch>
            <a:fillRect/>
          </a:stretch>
        </p:blipFill>
        <p:spPr bwMode="auto">
          <a:xfrm>
            <a:off x="1219200" y="1371600"/>
            <a:ext cx="70866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normAutofit fontScale="90000"/>
          </a:bodyPr>
          <a:lstStyle/>
          <a:p>
            <a:pPr algn="ctr">
              <a:defRPr/>
            </a:pPr>
            <a:r>
              <a:rPr lang="ru-RU" dirty="0">
                <a:solidFill>
                  <a:srgbClr val="700000"/>
                </a:solidFill>
                <a:effectLst/>
              </a:rPr>
              <a:t>Изучение индивидуальных  особенностей обучающихся </a:t>
            </a:r>
            <a:endParaRPr lang="ru-RU" dirty="0">
              <a:solidFill>
                <a:srgbClr val="700000"/>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2186</TotalTime>
  <Words>1803</Words>
  <Application>Microsoft Office PowerPoint</Application>
  <PresentationFormat>Экран (4:3)</PresentationFormat>
  <Paragraphs>118</Paragraphs>
  <Slides>22</Slides>
  <Notes>21</Notes>
  <HiddenSlides>1</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    </vt:lpstr>
      <vt:lpstr>«Будьте смелыми. Рискуйте. Ничто не может заменить опыт».                                                                                          Пауло Коэльо</vt:lpstr>
      <vt:lpstr>Презентация PowerPoint</vt:lpstr>
      <vt:lpstr>Задачи </vt:lpstr>
      <vt:lpstr>Теоретическая основа опыта</vt:lpstr>
      <vt:lpstr>Уровневая дифференциация</vt:lpstr>
      <vt:lpstr>Типология уроков</vt:lpstr>
      <vt:lpstr>Этапы</vt:lpstr>
      <vt:lpstr>Изучение индивидуальных  особенностей обучающихся </vt:lpstr>
      <vt:lpstr>Изучение индивидуальных  особенностей обучающихся </vt:lpstr>
      <vt:lpstr>Результаты входного контроля по теме Светланы Н.</vt:lpstr>
      <vt:lpstr>Обучение на нескольких уровнях усвоения</vt:lpstr>
      <vt:lpstr>Обучение на нескольких уровнях усвоения</vt:lpstr>
      <vt:lpstr>Индивидуальная работа</vt:lpstr>
      <vt:lpstr>Дифференцированное домашнее задание</vt:lpstr>
      <vt:lpstr>Разноуровневые задания</vt:lpstr>
      <vt:lpstr>Урок развивающего контроля</vt:lpstr>
      <vt:lpstr>Диагностика уровня обученности</vt:lpstr>
      <vt:lpstr>Учебно-методический комплекс</vt:lpstr>
      <vt:lpstr> Вывод</vt:lpstr>
      <vt:lpstr>Презентация PowerPoint</vt:lpstr>
      <vt:lpstr>Литература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student</cp:lastModifiedBy>
  <cp:revision>156</cp:revision>
  <cp:lastPrinted>1601-01-01T00:00:00Z</cp:lastPrinted>
  <dcterms:created xsi:type="dcterms:W3CDTF">1601-01-01T00:00:00Z</dcterms:created>
  <dcterms:modified xsi:type="dcterms:W3CDTF">2016-02-29T07:00:17Z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