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6F2B99-5B99-474A-81BE-4C74473E308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194549" cy="882119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dirty="0" smtClean="0"/>
              <a:t>Региональный этап</a:t>
            </a:r>
            <a:r>
              <a:rPr lang="ru-RU" sz="3600" smtClean="0"/>
              <a:t>, </a:t>
            </a:r>
            <a:r>
              <a:rPr lang="ru-RU" sz="3600" smtClean="0"/>
              <a:t>2020 </a:t>
            </a:r>
            <a:r>
              <a:rPr lang="ru-RU" sz="3600" dirty="0"/>
              <a:t>год</a:t>
            </a:r>
          </a:p>
          <a:p>
            <a:pPr algn="ctr"/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416824" cy="43924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/>
              <a:t>Всероссийский конкурс в области педагогики, работы с детьми и молодежью до 20 </a:t>
            </a:r>
            <a:r>
              <a:rPr lang="ru-RU" sz="4000" dirty="0" smtClean="0"/>
              <a:t>лет</a:t>
            </a:r>
            <a:br>
              <a:rPr lang="ru-RU" sz="4000" dirty="0" smtClean="0"/>
            </a:br>
            <a:r>
              <a:rPr lang="ru-RU" sz="4000" dirty="0" smtClean="0"/>
              <a:t>«</a:t>
            </a:r>
            <a:r>
              <a:rPr lang="ru-RU" sz="4000" dirty="0"/>
              <a:t>За нравственный подвиг учителя</a:t>
            </a:r>
            <a:r>
              <a:rPr lang="ru-RU" sz="4000" dirty="0" smtClean="0"/>
              <a:t>»</a:t>
            </a:r>
            <a:br>
              <a:rPr lang="ru-RU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582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280920" cy="6048672"/>
          </a:xfrm>
        </p:spPr>
        <p:txBody>
          <a:bodyPr>
            <a:normAutofit fontScale="85000" lnSpcReduction="10000"/>
          </a:bodyPr>
          <a:lstStyle/>
          <a:p>
            <a:pPr marL="45720" indent="0" algn="just">
              <a:buNone/>
            </a:pPr>
            <a:r>
              <a:rPr lang="ru-RU" sz="2800" dirty="0" smtClean="0"/>
              <a:t>Обращаем Ваше внимание на то</a:t>
            </a:r>
            <a:r>
              <a:rPr lang="ru-RU" sz="2800" dirty="0"/>
              <a:t>, </a:t>
            </a:r>
            <a:r>
              <a:rPr lang="ru-RU" sz="2800" dirty="0" smtClean="0"/>
              <a:t>что </a:t>
            </a:r>
            <a:r>
              <a:rPr lang="ru-RU" sz="2800" b="1" dirty="0"/>
              <a:t>работы</a:t>
            </a:r>
            <a:r>
              <a:rPr lang="ru-RU" sz="2800" dirty="0"/>
              <a:t> на </a:t>
            </a:r>
            <a:r>
              <a:rPr lang="ru-RU" sz="2800" dirty="0" smtClean="0"/>
              <a:t>Конкурс </a:t>
            </a:r>
            <a:r>
              <a:rPr lang="ru-RU" sz="2800" dirty="0"/>
              <a:t>принимаются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и в </a:t>
            </a:r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</a:rPr>
              <a:t>электронном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(загрузка на Портал Конкурса) и в </a:t>
            </a:r>
            <a:r>
              <a:rPr lang="ru-RU" sz="2800" b="1" u="sng" dirty="0">
                <a:solidFill>
                  <a:schemeClr val="bg2">
                    <a:lumMod val="50000"/>
                  </a:schemeClr>
                </a:solidFill>
              </a:rPr>
              <a:t>печатном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виде (в Институт развития образования по адресу: г. Ярославль, ул. Богдановича, 16,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каб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. 317; тел. для справок: +7 (4852) 23-07-63,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Курицина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Светлана Ивановна)</a:t>
            </a:r>
            <a:r>
              <a:rPr lang="ru-RU" sz="2800" dirty="0" smtClean="0"/>
              <a:t>. </a:t>
            </a:r>
            <a:endParaRPr lang="ru-RU" sz="2800" dirty="0"/>
          </a:p>
          <a:p>
            <a:pPr marL="45720" indent="0" algn="just">
              <a:buNone/>
            </a:pPr>
            <a:r>
              <a:rPr lang="ru-RU" sz="2800" b="1" dirty="0" smtClean="0"/>
              <a:t>На </a:t>
            </a:r>
            <a:r>
              <a:rPr lang="ru-RU" sz="2800" b="1" dirty="0"/>
              <a:t>обложке </a:t>
            </a:r>
            <a:r>
              <a:rPr lang="ru-RU" sz="2800" b="1" dirty="0" smtClean="0"/>
              <a:t>работы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</a:t>
            </a:r>
            <a:r>
              <a:rPr lang="ru-RU" sz="2800" dirty="0" smtClean="0"/>
              <a:t>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печатном</a:t>
            </a:r>
            <a:r>
              <a:rPr lang="ru-RU" sz="2800" dirty="0"/>
              <a:t> виде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левом верхнем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углу </a:t>
            </a:r>
            <a:r>
              <a:rPr lang="ru-RU" sz="2800" dirty="0"/>
              <a:t>должен быть </a:t>
            </a:r>
            <a:r>
              <a:rPr lang="ru-RU" sz="2800" dirty="0">
                <a:solidFill>
                  <a:srgbClr val="FF0000"/>
                </a:solidFill>
              </a:rPr>
              <a:t>указан </a:t>
            </a:r>
            <a:r>
              <a:rPr lang="ru-RU" sz="2800" b="1" dirty="0">
                <a:solidFill>
                  <a:srgbClr val="FF0000"/>
                </a:solidFill>
              </a:rPr>
              <a:t>номер заявки</a:t>
            </a:r>
            <a:r>
              <a:rPr lang="ru-RU" sz="2800" dirty="0"/>
              <a:t>,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который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будет присвоен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работе на электронном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портале </a:t>
            </a:r>
            <a:r>
              <a:rPr lang="ru-RU" sz="2800" dirty="0" smtClean="0">
                <a:solidFill>
                  <a:srgbClr val="FF0000"/>
                </a:solidFill>
              </a:rPr>
              <a:t>после загрузки</a:t>
            </a:r>
            <a:r>
              <a:rPr lang="ru-RU" sz="2800" dirty="0" smtClean="0"/>
              <a:t>.</a:t>
            </a:r>
          </a:p>
          <a:p>
            <a:pPr marL="45720" indent="0" algn="just">
              <a:buNone/>
            </a:pPr>
            <a:r>
              <a:rPr lang="ru-RU" sz="2800" dirty="0"/>
              <a:t>ВАЖНО! </a:t>
            </a:r>
            <a:r>
              <a:rPr lang="ru-RU" sz="2800" b="1" dirty="0" smtClean="0">
                <a:solidFill>
                  <a:srgbClr val="FF0000"/>
                </a:solidFill>
              </a:rPr>
              <a:t>Титульный </a:t>
            </a:r>
            <a:r>
              <a:rPr lang="ru-RU" sz="2800" b="1" dirty="0">
                <a:solidFill>
                  <a:srgbClr val="FF0000"/>
                </a:solidFill>
              </a:rPr>
              <a:t>лист работы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должен быть оформлен </a:t>
            </a:r>
            <a:r>
              <a:rPr lang="ru-RU" sz="2800" b="1" dirty="0">
                <a:solidFill>
                  <a:srgbClr val="FF0000"/>
                </a:solidFill>
              </a:rPr>
              <a:t>СТРОГО В СООТВЕТСТВИИ С ОБРАЗЦОМ</a:t>
            </a:r>
            <a:r>
              <a:rPr lang="ru-RU" sz="2800" dirty="0"/>
              <a:t>, </a:t>
            </a:r>
            <a:r>
              <a:rPr lang="ru-RU" sz="2800" b="1" dirty="0"/>
              <a:t>представленным на Портале Конкурса</a:t>
            </a:r>
            <a:r>
              <a:rPr lang="ru-RU" sz="2800" dirty="0"/>
              <a:t>!</a:t>
            </a:r>
            <a:endParaRPr lang="ru-RU" sz="2800" dirty="0" smtClean="0"/>
          </a:p>
          <a:p>
            <a:pPr marL="45720" indent="0" algn="just">
              <a:buNone/>
            </a:pPr>
            <a:endParaRPr lang="ru-RU" sz="2800" dirty="0" smtClean="0"/>
          </a:p>
          <a:p>
            <a:pPr marL="4572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Желаем всем участникам Божией помощи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и благодарим за внимание!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872" cy="72008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I. </a:t>
            </a:r>
            <a:r>
              <a:rPr lang="ru-RU" sz="3600" dirty="0" smtClean="0"/>
              <a:t>Регистрация на сайте Конкурса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352928" cy="144016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1800" dirty="0" smtClean="0"/>
              <a:t>1. Необходимо </a:t>
            </a:r>
            <a:r>
              <a:rPr lang="ru-RU" sz="1800" dirty="0"/>
              <a:t>набрать в адресной строке </a:t>
            </a:r>
            <a:r>
              <a:rPr lang="ru-RU" sz="1800" dirty="0" smtClean="0"/>
              <a:t>браузера на Вашем компьютере :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http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://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comp.podvig-uchitelya.ru </a:t>
            </a:r>
            <a:r>
              <a:rPr lang="ru-RU" sz="1800" dirty="0" smtClean="0"/>
              <a:t>(</a:t>
            </a:r>
            <a:r>
              <a:rPr lang="ru-RU" sz="1800" i="1" dirty="0"/>
              <a:t>рекомендуем скопировать ссылку</a:t>
            </a:r>
            <a:r>
              <a:rPr lang="ru-RU" sz="1800" dirty="0"/>
              <a:t>)</a:t>
            </a: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sz="1800" dirty="0"/>
              <a:t>В открывшемся окне выберите </a:t>
            </a:r>
            <a:r>
              <a:rPr lang="ru-RU" sz="1800" dirty="0" smtClean="0"/>
              <a:t>синюю кнопку</a:t>
            </a:r>
            <a:r>
              <a:rPr lang="en-US" sz="1800" dirty="0" smtClean="0"/>
              <a:t> </a:t>
            </a:r>
            <a:r>
              <a:rPr lang="ru-RU" sz="1800" dirty="0" smtClean="0"/>
              <a:t>«</a:t>
            </a:r>
            <a:r>
              <a:rPr lang="ru-RU" sz="1800" b="1" dirty="0" smtClean="0"/>
              <a:t>Зарегистрироваться</a:t>
            </a:r>
            <a:r>
              <a:rPr lang="ru-RU" sz="1800" dirty="0" smtClean="0"/>
              <a:t>»: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4047" r="9057" b="4486"/>
          <a:stretch/>
        </p:blipFill>
        <p:spPr bwMode="auto">
          <a:xfrm>
            <a:off x="755576" y="2092369"/>
            <a:ext cx="7894712" cy="45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28184" y="3850409"/>
            <a:ext cx="1008112" cy="52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0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4624"/>
            <a:ext cx="8712968" cy="295232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1600" dirty="0" smtClean="0"/>
              <a:t>Откроется окно, подобное предыдущему.</a:t>
            </a:r>
          </a:p>
          <a:p>
            <a:pPr marL="36000" indent="0" algn="just">
              <a:buNone/>
            </a:pPr>
            <a:r>
              <a:rPr lang="ru-RU" sz="2000" dirty="0"/>
              <a:t>2.</a:t>
            </a:r>
            <a:r>
              <a:rPr lang="ru-RU" sz="1600" dirty="0"/>
              <a:t>	Заполните на открывшейся странице поля «</a:t>
            </a:r>
            <a:r>
              <a:rPr lang="ru-RU" sz="1600" b="1" dirty="0"/>
              <a:t>E-</a:t>
            </a:r>
            <a:r>
              <a:rPr lang="ru-RU" sz="1600" b="1" dirty="0" err="1"/>
              <a:t>mail</a:t>
            </a:r>
            <a:r>
              <a:rPr lang="ru-RU" sz="1600" b="1" dirty="0"/>
              <a:t> адрес</a:t>
            </a:r>
            <a:r>
              <a:rPr lang="ru-RU" sz="1600" dirty="0"/>
              <a:t>» (адрес Вашей электронной почты</a:t>
            </a:r>
            <a:r>
              <a:rPr lang="ru-RU" sz="1600" dirty="0" smtClean="0"/>
              <a:t>), «Имя, Отчество, Фамилия» (Ваши Ф.И.О.), «Мобильный телефон» и выберите </a:t>
            </a:r>
            <a:r>
              <a:rPr lang="ru-RU" sz="1600" u="sng" dirty="0"/>
              <a:t>тип участия</a:t>
            </a:r>
            <a:r>
              <a:rPr lang="ru-RU" sz="1600" dirty="0"/>
              <a:t> </a:t>
            </a:r>
            <a:r>
              <a:rPr lang="ru-RU" sz="1600" dirty="0" smtClean="0"/>
              <a:t>(«</a:t>
            </a:r>
            <a:r>
              <a:rPr lang="ru-RU" sz="1600" dirty="0"/>
              <a:t>кликнув» левой кнопкой «мыши» по </a:t>
            </a:r>
            <a:r>
              <a:rPr lang="ru-RU" sz="1600" dirty="0" smtClean="0"/>
              <a:t>стрелочке справа от </a:t>
            </a:r>
            <a:r>
              <a:rPr lang="ru-RU" sz="1600" dirty="0"/>
              <a:t>надписи </a:t>
            </a:r>
            <a:r>
              <a:rPr lang="ru-RU" sz="1600" b="1" dirty="0" smtClean="0"/>
              <a:t>«Регистрируюсь как»</a:t>
            </a:r>
            <a:r>
              <a:rPr lang="ru-RU" sz="1600" dirty="0" smtClean="0"/>
              <a:t> и выбрав нужное – </a:t>
            </a:r>
            <a:r>
              <a:rPr lang="ru-RU" sz="1600" b="1" dirty="0" smtClean="0"/>
              <a:t>Автор/Коллектив авторов/Эксперт</a:t>
            </a:r>
            <a:r>
              <a:rPr lang="ru-RU" sz="1600" dirty="0"/>
              <a:t>). </a:t>
            </a:r>
            <a:r>
              <a:rPr lang="ru-RU" sz="1600" b="1" dirty="0">
                <a:solidFill>
                  <a:srgbClr val="FF0000"/>
                </a:solidFill>
              </a:rPr>
              <a:t>Обратите внимание, что изменить тип регистрации впоследствии будет невозможно</a:t>
            </a:r>
            <a:r>
              <a:rPr lang="ru-RU" sz="1600" dirty="0"/>
              <a:t>.  </a:t>
            </a:r>
            <a:r>
              <a:rPr lang="ru-RU" sz="1600" dirty="0" smtClean="0"/>
              <a:t>Внизу, в  </a:t>
            </a:r>
            <a:r>
              <a:rPr lang="ru-RU" sz="1600" dirty="0"/>
              <a:t>левом окне под надписью </a:t>
            </a:r>
            <a:r>
              <a:rPr lang="ru-RU" sz="1600" b="1" dirty="0" smtClean="0"/>
              <a:t>Ваш федеральный округ</a:t>
            </a:r>
            <a:r>
              <a:rPr lang="ru-RU" sz="1600" dirty="0" smtClean="0"/>
              <a:t>, </a:t>
            </a:r>
            <a:r>
              <a:rPr lang="ru-RU" sz="1600" dirty="0"/>
              <a:t>нажав на стрелочку справа от окна, выбираете из выпадающего списка </a:t>
            </a:r>
            <a:r>
              <a:rPr lang="ru-RU" sz="1600" b="1" dirty="0"/>
              <a:t>Центральный федеральный </a:t>
            </a:r>
            <a:r>
              <a:rPr lang="ru-RU" sz="1600" b="1" dirty="0" smtClean="0"/>
              <a:t>округ, </a:t>
            </a:r>
            <a:r>
              <a:rPr lang="ru-RU" sz="1600" dirty="0" smtClean="0"/>
              <a:t>после чего</a:t>
            </a:r>
            <a:r>
              <a:rPr lang="ru-RU" sz="1600" b="1" dirty="0" smtClean="0"/>
              <a:t> в появившемся списке митрополий </a:t>
            </a:r>
            <a:r>
              <a:rPr lang="ru-RU" sz="1600" dirty="0" smtClean="0"/>
              <a:t>необходимо </a:t>
            </a:r>
            <a:r>
              <a:rPr lang="ru-RU" sz="1600" b="1" dirty="0" smtClean="0"/>
              <a:t>поставить точку в кружке слева от надписи Ярославская митрополия. </a:t>
            </a:r>
            <a:r>
              <a:rPr lang="ru-RU" sz="1600" dirty="0" smtClean="0"/>
              <a:t>После </a:t>
            </a:r>
            <a:r>
              <a:rPr lang="ru-RU" sz="1600" dirty="0"/>
              <a:t>этого </a:t>
            </a:r>
            <a:r>
              <a:rPr lang="ru-RU" sz="1600" dirty="0" smtClean="0"/>
              <a:t>нажимаете зеленую кнопку </a:t>
            </a:r>
            <a:r>
              <a:rPr lang="ru-RU" sz="1600" b="1" dirty="0" smtClean="0"/>
              <a:t>Зарегистрироваться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4833" r="22714" b="6439"/>
          <a:stretch/>
        </p:blipFill>
        <p:spPr bwMode="auto">
          <a:xfrm>
            <a:off x="1672679" y="2996952"/>
            <a:ext cx="5526473" cy="375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82" y="4005064"/>
            <a:ext cx="665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08" y="4551608"/>
            <a:ext cx="7191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02" y="5219327"/>
            <a:ext cx="7445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96136" y="5545427"/>
            <a:ext cx="7445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07822" y="5918948"/>
            <a:ext cx="7445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00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4753" r="10858" b="33939"/>
          <a:stretch/>
        </p:blipFill>
        <p:spPr bwMode="auto">
          <a:xfrm>
            <a:off x="212014" y="2636912"/>
            <a:ext cx="8765931" cy="356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136904" cy="2304256"/>
          </a:xfrm>
        </p:spPr>
        <p:txBody>
          <a:bodyPr>
            <a:normAutofit fontScale="85000" lnSpcReduction="10000"/>
          </a:bodyPr>
          <a:lstStyle/>
          <a:p>
            <a:pPr marL="45720" indent="0" algn="just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ВНИМАНИЕ!</a:t>
            </a:r>
            <a:r>
              <a:rPr lang="ru-RU" sz="1800" dirty="0"/>
              <a:t> </a:t>
            </a:r>
            <a:r>
              <a:rPr lang="ru-RU" sz="1800" dirty="0" smtClean="0"/>
              <a:t>В </a:t>
            </a:r>
            <a:r>
              <a:rPr lang="ru-RU" sz="1800" dirty="0"/>
              <a:t>случае </a:t>
            </a:r>
            <a:r>
              <a:rPr lang="ru-RU" sz="1800" b="1" dirty="0"/>
              <a:t>к</a:t>
            </a:r>
            <a:r>
              <a:rPr lang="ru-RU" sz="1800" b="1" dirty="0" smtClean="0"/>
              <a:t>оллектива </a:t>
            </a:r>
            <a:r>
              <a:rPr lang="ru-RU" sz="1800" b="1" dirty="0"/>
              <a:t>авторов </a:t>
            </a:r>
            <a:r>
              <a:rPr lang="ru-RU" sz="1800" dirty="0"/>
              <a:t>таким образом зарегистрироваться необходимо </a:t>
            </a:r>
            <a:r>
              <a:rPr lang="ru-RU" sz="1800" b="1" dirty="0">
                <a:solidFill>
                  <a:schemeClr val="accent6"/>
                </a:solidFill>
              </a:rPr>
              <a:t>только одному человеку</a:t>
            </a:r>
            <a:r>
              <a:rPr lang="ru-RU" sz="1800" dirty="0"/>
              <a:t>, который будет в дальнейшем работать в системе. Всех </a:t>
            </a:r>
            <a:r>
              <a:rPr lang="ru-RU" sz="1800" b="1" dirty="0" smtClean="0"/>
              <a:t>соавторов</a:t>
            </a:r>
            <a:r>
              <a:rPr lang="ru-RU" sz="1800" dirty="0" smtClean="0"/>
              <a:t> </a:t>
            </a:r>
            <a:r>
              <a:rPr lang="ru-RU" sz="1800" dirty="0"/>
              <a:t>он сможет </a:t>
            </a:r>
            <a:r>
              <a:rPr lang="ru-RU" sz="1800" b="1" dirty="0" smtClean="0"/>
              <a:t>добавить</a:t>
            </a:r>
            <a:r>
              <a:rPr lang="ru-RU" sz="1800" dirty="0" smtClean="0"/>
              <a:t> </a:t>
            </a:r>
            <a:r>
              <a:rPr lang="ru-RU" sz="1800" dirty="0"/>
              <a:t>и </a:t>
            </a:r>
            <a:r>
              <a:rPr lang="ru-RU" sz="1800" b="1" dirty="0"/>
              <a:t>заполнить</a:t>
            </a:r>
            <a:r>
              <a:rPr lang="ru-RU" sz="1800" dirty="0"/>
              <a:t> </a:t>
            </a:r>
            <a:r>
              <a:rPr lang="ru-RU" sz="1800" dirty="0" smtClean="0"/>
              <a:t>их персональные данные в своем личном кабинете, </a:t>
            </a:r>
            <a:r>
              <a:rPr lang="ru-RU" sz="1800" dirty="0"/>
              <a:t>если выберет </a:t>
            </a:r>
            <a:r>
              <a:rPr lang="ru-RU" sz="1800" b="1" dirty="0"/>
              <a:t>тип участия </a:t>
            </a:r>
            <a:r>
              <a:rPr lang="ru-RU" sz="1800" dirty="0"/>
              <a:t>«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Коллектив авторов</a:t>
            </a:r>
            <a:r>
              <a:rPr lang="ru-RU" sz="1800" dirty="0" smtClean="0"/>
              <a:t>».</a:t>
            </a:r>
          </a:p>
          <a:p>
            <a:pPr marL="45720" indent="0" algn="just">
              <a:buNone/>
            </a:pPr>
            <a:r>
              <a:rPr lang="ru-RU" sz="1800" dirty="0" smtClean="0"/>
              <a:t>Добавить </a:t>
            </a:r>
            <a:r>
              <a:rPr lang="ru-RU" sz="1800" b="1" dirty="0" smtClean="0"/>
              <a:t>соавторов</a:t>
            </a:r>
            <a:r>
              <a:rPr lang="ru-RU" sz="1800" dirty="0" smtClean="0"/>
              <a:t> можно следуя инструкции «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Как получить доступ к возможности загрузить </a:t>
            </a:r>
            <a:r>
              <a:rPr lang="ru-RU" sz="1800" b="1" dirty="0" err="1" smtClean="0">
                <a:solidFill>
                  <a:schemeClr val="bg2">
                    <a:lumMod val="50000"/>
                  </a:schemeClr>
                </a:solidFill>
              </a:rPr>
              <a:t>работу_соавтор</a:t>
            </a:r>
            <a:r>
              <a:rPr lang="ru-RU" sz="1800" dirty="0" smtClean="0"/>
              <a:t>».</a:t>
            </a:r>
          </a:p>
          <a:p>
            <a:pPr marL="45720" indent="0" algn="just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ВАЖНО! </a:t>
            </a:r>
            <a:r>
              <a:rPr lang="ru-RU" sz="1800" b="1" u="sng" dirty="0" smtClean="0">
                <a:solidFill>
                  <a:srgbClr val="FF0000"/>
                </a:solidFill>
              </a:rPr>
              <a:t>Авторский коллектив</a:t>
            </a:r>
            <a:r>
              <a:rPr lang="ru-RU" sz="1800" b="1" dirty="0" smtClean="0">
                <a:solidFill>
                  <a:srgbClr val="FF0000"/>
                </a:solidFill>
              </a:rPr>
              <a:t> должен состоять </a:t>
            </a:r>
            <a:r>
              <a:rPr lang="ru-RU" sz="1900" b="1" dirty="0" smtClean="0">
                <a:solidFill>
                  <a:srgbClr val="FF0000"/>
                </a:solidFill>
              </a:rPr>
              <a:t>НЕ БОЛЕЕ</a:t>
            </a:r>
            <a:r>
              <a:rPr lang="ru-RU" sz="1800" b="1" dirty="0" smtClean="0">
                <a:solidFill>
                  <a:srgbClr val="FF0000"/>
                </a:solidFill>
              </a:rPr>
              <a:t>, </a:t>
            </a:r>
            <a:r>
              <a:rPr lang="ru-RU" sz="2100" b="1" dirty="0" smtClean="0">
                <a:solidFill>
                  <a:srgbClr val="FF0000"/>
                </a:solidFill>
              </a:rPr>
              <a:t>чем из 3-х человек</a:t>
            </a:r>
            <a:r>
              <a:rPr lang="ru-RU" sz="1800" b="1" dirty="0" smtClean="0">
                <a:solidFill>
                  <a:srgbClr val="FF0000"/>
                </a:solidFill>
              </a:rPr>
              <a:t>!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 marL="45720" indent="0" algn="just">
              <a:buNone/>
            </a:pPr>
            <a:r>
              <a:rPr lang="ru-RU" sz="1800" dirty="0" smtClean="0"/>
              <a:t>После нажатия зеленой кнопки </a:t>
            </a:r>
            <a:r>
              <a:rPr lang="ru-RU" sz="1800" b="1" dirty="0" smtClean="0"/>
              <a:t>Зарегистрироваться </a:t>
            </a:r>
            <a:r>
              <a:rPr lang="ru-RU" sz="1800" dirty="0" smtClean="0"/>
              <a:t>откроется окно с надписью:</a:t>
            </a:r>
          </a:p>
          <a:p>
            <a:pPr marL="45720" indent="0" algn="just">
              <a:buNone/>
            </a:pPr>
            <a:endParaRPr lang="ru-RU" sz="1800" dirty="0"/>
          </a:p>
        </p:txBody>
      </p:sp>
      <p:sp>
        <p:nvSpPr>
          <p:cNvPr id="4" name="Овал 3"/>
          <p:cNvSpPr/>
          <p:nvPr/>
        </p:nvSpPr>
        <p:spPr>
          <a:xfrm>
            <a:off x="395536" y="3931140"/>
            <a:ext cx="7848872" cy="9812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536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1600" dirty="0" smtClean="0"/>
              <a:t>3. На адрес электронной почты, указанный Вами при регистрации, должно будет прийти письмо с дальнейшими инструкциями. </a:t>
            </a:r>
            <a:r>
              <a:rPr lang="ru-RU" sz="1600" b="1" dirty="0" smtClean="0"/>
              <a:t>Проверьте свою электронную почту</a:t>
            </a:r>
            <a:r>
              <a:rPr lang="ru-RU" sz="1600" dirty="0" smtClean="0"/>
              <a:t>.</a:t>
            </a:r>
          </a:p>
          <a:p>
            <a:pPr marL="4572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ВНИМАНИЕ!</a:t>
            </a:r>
            <a:r>
              <a:rPr lang="ru-RU" sz="1600" dirty="0" smtClean="0"/>
              <a:t> </a:t>
            </a:r>
            <a:r>
              <a:rPr lang="ru-RU" sz="1600" dirty="0"/>
              <a:t>Письмо </a:t>
            </a:r>
            <a:r>
              <a:rPr lang="ru-RU" sz="1600" dirty="0" smtClean="0"/>
              <a:t>с адреса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support@podvig-uchitelya.ru</a:t>
            </a:r>
            <a:r>
              <a:rPr lang="ru-RU" sz="1600" dirty="0" smtClean="0"/>
              <a:t> может </a:t>
            </a:r>
            <a:r>
              <a:rPr lang="ru-RU" sz="1600" dirty="0"/>
              <a:t>прийти в папку «</a:t>
            </a:r>
            <a:r>
              <a:rPr lang="ru-RU" sz="1600" b="1" dirty="0"/>
              <a:t>Спам</a:t>
            </a:r>
            <a:r>
              <a:rPr lang="ru-RU" sz="1600" dirty="0"/>
              <a:t>», поэтому </a:t>
            </a:r>
            <a:r>
              <a:rPr lang="ru-RU" sz="1600" b="1" dirty="0"/>
              <a:t>её тоже необходимо </a:t>
            </a:r>
            <a:r>
              <a:rPr lang="ru-RU" sz="1600" b="1" dirty="0" smtClean="0"/>
              <a:t>проверить</a:t>
            </a:r>
            <a:r>
              <a:rPr lang="ru-RU" dirty="0" smtClean="0"/>
              <a:t>.</a:t>
            </a:r>
          </a:p>
          <a:p>
            <a:pPr marL="45720" indent="0" algn="just">
              <a:buNone/>
            </a:pPr>
            <a:r>
              <a:rPr lang="ru-RU" sz="1600" dirty="0" smtClean="0"/>
              <a:t>Письмо будет выглядеть примерно так:</a:t>
            </a:r>
            <a:endParaRPr lang="ru-RU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6093296"/>
            <a:ext cx="1857257" cy="21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19672" y="6305004"/>
            <a:ext cx="122413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8" t="7521" r="22731" b="38103"/>
          <a:stretch/>
        </p:blipFill>
        <p:spPr bwMode="auto">
          <a:xfrm>
            <a:off x="755576" y="1901787"/>
            <a:ext cx="7776863" cy="475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9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568952" cy="1656184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dirty="0" smtClean="0"/>
              <a:t>Кликнув левой кнопкой мыши по ссылке, указанной в письме </a:t>
            </a:r>
            <a:r>
              <a:rPr lang="ru-RU" dirty="0"/>
              <a:t>(после текста </a:t>
            </a:r>
            <a:r>
              <a:rPr lang="ru-RU" dirty="0" smtClean="0"/>
              <a:t>«Для </a:t>
            </a:r>
            <a:r>
              <a:rPr lang="ru-RU" dirty="0"/>
              <a:t>подтверждения регистрации перейдите по следующей ссылке</a:t>
            </a:r>
            <a:r>
              <a:rPr lang="ru-RU" dirty="0" smtClean="0"/>
              <a:t>:…») Вы попадете на страницу подтверждения регистрации, которая будет выглядеть следующим образом: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6" t="3285" r="15998" b="57083"/>
          <a:stretch/>
        </p:blipFill>
        <p:spPr bwMode="auto">
          <a:xfrm>
            <a:off x="251520" y="1844824"/>
            <a:ext cx="854230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91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1296144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dirty="0" smtClean="0"/>
              <a:t>Затем на адрес </a:t>
            </a:r>
            <a:r>
              <a:rPr lang="ru-RU" dirty="0"/>
              <a:t>электронной почты, указанный Вами при регистрации, должно будет прийти </a:t>
            </a:r>
            <a:r>
              <a:rPr lang="ru-RU" dirty="0" smtClean="0"/>
              <a:t>ещё одно письмо </a:t>
            </a:r>
            <a:r>
              <a:rPr lang="ru-RU" dirty="0"/>
              <a:t>с дальнейшими инструкциями. Проверьте свою электронную почту</a:t>
            </a:r>
            <a:r>
              <a:rPr lang="ru-RU" dirty="0" smtClean="0"/>
              <a:t>.</a:t>
            </a:r>
          </a:p>
          <a:p>
            <a:pPr marL="45720" indent="0" algn="just">
              <a:buNone/>
            </a:pPr>
            <a:r>
              <a:rPr lang="ru-RU" dirty="0" smtClean="0"/>
              <a:t>Письмо </a:t>
            </a:r>
            <a:r>
              <a:rPr lang="ru-RU" dirty="0"/>
              <a:t>будет выглядеть примерно так:</a:t>
            </a:r>
          </a:p>
          <a:p>
            <a:pPr marL="45720" indent="0" algn="just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3" t="7340" r="28607" b="51404"/>
          <a:stretch/>
        </p:blipFill>
        <p:spPr bwMode="auto">
          <a:xfrm>
            <a:off x="467544" y="1556792"/>
            <a:ext cx="7560840" cy="482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3892" y="4797152"/>
            <a:ext cx="792088" cy="2160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1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96944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1600" dirty="0" smtClean="0"/>
              <a:t>Следуя инструкциям </a:t>
            </a:r>
            <a:r>
              <a:rPr lang="ru-RU" sz="1600" dirty="0"/>
              <a:t>в письме Вы </a:t>
            </a:r>
            <a:r>
              <a:rPr lang="ru-RU" sz="1600" dirty="0" smtClean="0"/>
              <a:t>должны войти в Личный кабинет, </a:t>
            </a:r>
            <a:r>
              <a:rPr lang="ru-RU" sz="1600" b="1" dirty="0"/>
              <a:t>нажав</a:t>
            </a:r>
            <a:r>
              <a:rPr lang="ru-RU" sz="1600" dirty="0"/>
              <a:t> </a:t>
            </a:r>
            <a:r>
              <a:rPr lang="ru-RU" sz="1600" b="1" dirty="0"/>
              <a:t>на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ссылку</a:t>
            </a:r>
            <a:r>
              <a:rPr lang="ru-RU" sz="1600" dirty="0" smtClean="0"/>
              <a:t>, содержащуюся в письме, </a:t>
            </a:r>
            <a:r>
              <a:rPr lang="ru-RU" sz="1600" b="1" dirty="0" smtClean="0"/>
              <a:t>или скопировать её </a:t>
            </a:r>
            <a:r>
              <a:rPr lang="ru-RU" sz="1600" dirty="0" smtClean="0"/>
              <a:t>и </a:t>
            </a:r>
            <a:r>
              <a:rPr lang="ru-RU" sz="1600" b="1" dirty="0"/>
              <a:t>вставить</a:t>
            </a:r>
            <a:r>
              <a:rPr lang="ru-RU" sz="1600" dirty="0"/>
              <a:t> её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адресную строку браузера </a:t>
            </a:r>
            <a:r>
              <a:rPr lang="ru-RU" sz="1600" dirty="0" smtClean="0"/>
              <a:t>на своём компьютере.</a:t>
            </a:r>
          </a:p>
          <a:p>
            <a:pPr marL="45720" indent="0" algn="just">
              <a:buNone/>
            </a:pPr>
            <a:r>
              <a:rPr lang="ru-RU" sz="1600" dirty="0" smtClean="0"/>
              <a:t>Откроется страница следующего вида (в зависимости от типа участия – Профиль эксперта/Профиль автора) :</a:t>
            </a:r>
          </a:p>
          <a:p>
            <a:pPr marL="45720" indent="0" algn="just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4365104"/>
            <a:ext cx="17281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Иванов Иван</a:t>
            </a: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304" r="11070" b="4257"/>
          <a:stretch/>
        </p:blipFill>
        <p:spPr bwMode="auto">
          <a:xfrm>
            <a:off x="467544" y="1844824"/>
            <a:ext cx="8208912" cy="48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3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8424936" cy="554461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dirty="0" smtClean="0"/>
              <a:t>Далее необходимо </a:t>
            </a:r>
            <a:r>
              <a:rPr lang="ru-RU" sz="2000" b="1" dirty="0" smtClean="0"/>
              <a:t>заполнить все графы анкеты</a:t>
            </a:r>
            <a:r>
              <a:rPr lang="ru-RU" sz="2000" dirty="0" smtClean="0"/>
              <a:t>, следуя инструкции «</a:t>
            </a:r>
            <a:r>
              <a:rPr lang="ru-RU" sz="2000" b="1" dirty="0" smtClean="0"/>
              <a:t>Как заполнить анкету</a:t>
            </a:r>
            <a:r>
              <a:rPr lang="ru-RU" sz="2000" dirty="0" smtClean="0"/>
              <a:t>», которая находится в Вашем личном кабинете на Портале Конкурса в разделе </a:t>
            </a:r>
            <a:r>
              <a:rPr lang="ru-RU" sz="2000" b="1" dirty="0" smtClean="0"/>
              <a:t>Инструкции</a:t>
            </a:r>
            <a:r>
              <a:rPr lang="ru-RU" sz="2000" dirty="0" smtClean="0"/>
              <a:t>.</a:t>
            </a:r>
          </a:p>
          <a:p>
            <a:pPr marL="45720" indent="0" algn="just">
              <a:buNone/>
            </a:pPr>
            <a:r>
              <a:rPr lang="ru-RU" sz="2000" dirty="0"/>
              <a:t>Если </a:t>
            </a:r>
            <a:r>
              <a:rPr lang="ru-RU" sz="2000" dirty="0" smtClean="0"/>
              <a:t>Вы </a:t>
            </a:r>
            <a:r>
              <a:rPr lang="ru-RU" sz="2000" dirty="0"/>
              <a:t>не до конца заполнили анкету, </a:t>
            </a:r>
            <a:r>
              <a:rPr lang="ru-RU" sz="2000" dirty="0" smtClean="0"/>
              <a:t>Вы </a:t>
            </a:r>
            <a:r>
              <a:rPr lang="ru-RU" sz="2000" dirty="0"/>
              <a:t>можете нажать кнопку «Сохранить», сохраняя таким образом промежуточные результаты.</a:t>
            </a:r>
          </a:p>
          <a:p>
            <a:pPr marL="45720" indent="0" algn="just">
              <a:buNone/>
            </a:pPr>
            <a:r>
              <a:rPr lang="ru-RU" sz="2000" dirty="0" smtClean="0"/>
              <a:t>Когда Вы </a:t>
            </a:r>
            <a:r>
              <a:rPr lang="ru-RU" sz="2000" dirty="0"/>
              <a:t>полностью заполнили анкету, нужно нажать на кнопку «Отправить».</a:t>
            </a:r>
          </a:p>
          <a:p>
            <a:pPr marL="45720" indent="0" algn="just">
              <a:buNone/>
            </a:pPr>
            <a:r>
              <a:rPr lang="ru-RU" sz="2000" dirty="0" smtClean="0"/>
              <a:t>Внимание! </a:t>
            </a:r>
            <a:r>
              <a:rPr lang="ru-RU" sz="2000" dirty="0"/>
              <a:t>Кнопка «Отправить» не сработает, если анкета заполнена не на 100</a:t>
            </a:r>
            <a:r>
              <a:rPr lang="ru-RU" sz="2000" dirty="0" smtClean="0"/>
              <a:t>%.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rgbClr val="FF0000"/>
                </a:solidFill>
              </a:rPr>
              <a:t>ВНИМАНИЕ!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Важно загрузить работы </a:t>
            </a:r>
            <a:r>
              <a:rPr lang="ru-RU" sz="2400" dirty="0"/>
              <a:t>на сайт Конкурса </a:t>
            </a:r>
            <a:r>
              <a:rPr lang="ru-RU" sz="2800" b="1" u="sng" dirty="0">
                <a:solidFill>
                  <a:srgbClr val="FF0000"/>
                </a:solidFill>
              </a:rPr>
              <a:t>до 21.00 31 марта</a:t>
            </a:r>
            <a:r>
              <a:rPr lang="ru-RU" sz="2400" dirty="0"/>
              <a:t> (включительно)! </a:t>
            </a:r>
            <a:r>
              <a:rPr lang="ru-RU" sz="2400" b="1" dirty="0"/>
              <a:t>Работы, загруженные после данного срока, не принимаются на Конкурс</a:t>
            </a:r>
            <a:r>
              <a:rPr lang="ru-RU" sz="2400" dirty="0"/>
              <a:t>!</a:t>
            </a:r>
          </a:p>
          <a:p>
            <a:pPr marL="45720" indent="0" algn="just">
              <a:buNone/>
            </a:pPr>
            <a:endParaRPr lang="ru-RU" sz="2000" dirty="0"/>
          </a:p>
          <a:p>
            <a:pPr marL="4572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715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1855</TotalTime>
  <Words>535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Всероссийский конкурс в области педагогики, работы с детьми и молодежью до 20 лет «За нравственный подвиг учителя» </vt:lpstr>
      <vt:lpstr>I. Регистрация на сайте Конкурса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37</cp:revision>
  <dcterms:created xsi:type="dcterms:W3CDTF">2017-03-09T07:04:43Z</dcterms:created>
  <dcterms:modified xsi:type="dcterms:W3CDTF">2020-01-14T11:14:06Z</dcterms:modified>
</cp:coreProperties>
</file>