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6" r:id="rId4"/>
    <p:sldId id="267" r:id="rId5"/>
    <p:sldId id="272" r:id="rId6"/>
    <p:sldId id="265" r:id="rId7"/>
    <p:sldId id="268" r:id="rId8"/>
    <p:sldId id="261" r:id="rId9"/>
    <p:sldId id="280" r:id="rId10"/>
    <p:sldId id="274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  <a:srgbClr val="FFCC66"/>
    <a:srgbClr val="009999"/>
    <a:srgbClr val="FFFF99"/>
    <a:srgbClr val="FFFF66"/>
    <a:srgbClr val="FFFF00"/>
    <a:srgbClr val="0066FF"/>
    <a:srgbClr val="CCECFF"/>
    <a:srgbClr val="005696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86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B9E2C-264D-496E-8A1B-B7760E0EF26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96622-AE1F-4EF1-A69E-276478F2FFD1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Наука</a:t>
          </a:r>
          <a:endParaRPr lang="ru-RU" sz="2000" dirty="0">
            <a:latin typeface="Century Gothic" pitchFamily="34" charset="0"/>
          </a:endParaRPr>
        </a:p>
      </dgm:t>
    </dgm:pt>
    <dgm:pt modelId="{D167C100-DE1B-4DCF-B20E-204DD9DC021B}" type="parTrans" cxnId="{0061E624-DD31-4BD1-B571-3D9A7DD4D72B}">
      <dgm:prSet/>
      <dgm:spPr/>
      <dgm:t>
        <a:bodyPr/>
        <a:lstStyle/>
        <a:p>
          <a:endParaRPr lang="ru-RU"/>
        </a:p>
      </dgm:t>
    </dgm:pt>
    <dgm:pt modelId="{439E1815-3B5C-4F6F-96E3-2CF5E8CCE733}" type="sibTrans" cxnId="{0061E624-DD31-4BD1-B571-3D9A7DD4D72B}">
      <dgm:prSet/>
      <dgm:spPr/>
      <dgm:t>
        <a:bodyPr/>
        <a:lstStyle/>
        <a:p>
          <a:endParaRPr lang="ru-RU"/>
        </a:p>
      </dgm:t>
    </dgm:pt>
    <dgm:pt modelId="{FBDAB4A2-D378-4CFC-ADBE-1D240CB469EE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Технологии</a:t>
          </a:r>
          <a:endParaRPr lang="ru-RU" sz="2000" dirty="0">
            <a:latin typeface="Century Gothic" pitchFamily="34" charset="0"/>
          </a:endParaRPr>
        </a:p>
      </dgm:t>
    </dgm:pt>
    <dgm:pt modelId="{48C4F086-701A-4C89-B181-4749675A1CBE}" type="parTrans" cxnId="{F5A09639-EDBD-4C04-B5E1-A4AE07EE2328}">
      <dgm:prSet/>
      <dgm:spPr/>
      <dgm:t>
        <a:bodyPr/>
        <a:lstStyle/>
        <a:p>
          <a:endParaRPr lang="ru-RU"/>
        </a:p>
      </dgm:t>
    </dgm:pt>
    <dgm:pt modelId="{F0195B8F-823C-46E6-950A-B2E95A7C0F01}" type="sibTrans" cxnId="{F5A09639-EDBD-4C04-B5E1-A4AE07EE2328}">
      <dgm:prSet/>
      <dgm:spPr/>
      <dgm:t>
        <a:bodyPr/>
        <a:lstStyle/>
        <a:p>
          <a:endParaRPr lang="ru-RU"/>
        </a:p>
      </dgm:t>
    </dgm:pt>
    <dgm:pt modelId="{C0470A03-DE66-46E2-BB18-30E5F9BA4CC4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Конструирование</a:t>
          </a:r>
          <a:endParaRPr lang="ru-RU" sz="2000" dirty="0">
            <a:latin typeface="Century Gothic" pitchFamily="34" charset="0"/>
          </a:endParaRPr>
        </a:p>
      </dgm:t>
    </dgm:pt>
    <dgm:pt modelId="{A7FFE25B-EA5B-47DB-B521-ED971EAEEB9C}" type="parTrans" cxnId="{15D3D09B-AC28-4B4D-9E3C-DDF2B74C4ACE}">
      <dgm:prSet/>
      <dgm:spPr/>
      <dgm:t>
        <a:bodyPr/>
        <a:lstStyle/>
        <a:p>
          <a:endParaRPr lang="ru-RU"/>
        </a:p>
      </dgm:t>
    </dgm:pt>
    <dgm:pt modelId="{422266BC-DB31-4ED1-8D9B-273E16CDC493}" type="sibTrans" cxnId="{15D3D09B-AC28-4B4D-9E3C-DDF2B74C4ACE}">
      <dgm:prSet/>
      <dgm:spPr/>
      <dgm:t>
        <a:bodyPr/>
        <a:lstStyle/>
        <a:p>
          <a:endParaRPr lang="ru-RU"/>
        </a:p>
      </dgm:t>
    </dgm:pt>
    <dgm:pt modelId="{24D7B5B4-9994-40CC-9886-D437D7E6868A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Математика</a:t>
          </a:r>
          <a:endParaRPr lang="ru-RU" sz="2000" dirty="0">
            <a:latin typeface="Century Gothic" pitchFamily="34" charset="0"/>
          </a:endParaRPr>
        </a:p>
      </dgm:t>
    </dgm:pt>
    <dgm:pt modelId="{FDE8BC18-BC2C-4976-B934-5788D0C32B39}" type="parTrans" cxnId="{3DDC647C-B2FB-42DE-AC19-3D608A7B4CD2}">
      <dgm:prSet/>
      <dgm:spPr/>
      <dgm:t>
        <a:bodyPr/>
        <a:lstStyle/>
        <a:p>
          <a:endParaRPr lang="ru-RU"/>
        </a:p>
      </dgm:t>
    </dgm:pt>
    <dgm:pt modelId="{385AD41F-2C97-4F7A-821D-595E1D8488EA}" type="sibTrans" cxnId="{3DDC647C-B2FB-42DE-AC19-3D608A7B4CD2}">
      <dgm:prSet/>
      <dgm:spPr/>
      <dgm:t>
        <a:bodyPr/>
        <a:lstStyle/>
        <a:p>
          <a:endParaRPr lang="ru-RU"/>
        </a:p>
      </dgm:t>
    </dgm:pt>
    <dgm:pt modelId="{C7D003FC-2E0C-4CF8-8CC4-AF2186E3E31F}" type="pres">
      <dgm:prSet presAssocID="{E1AB9E2C-264D-496E-8A1B-B7760E0EF2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2C51F9-DA08-4D30-A312-166D044FBD5F}" type="pres">
      <dgm:prSet presAssocID="{1ED96622-AE1F-4EF1-A69E-276478F2FFD1}" presName="composite" presStyleCnt="0"/>
      <dgm:spPr/>
    </dgm:pt>
    <dgm:pt modelId="{01EF6184-877E-4CD1-A6F9-954150BBA9EF}" type="pres">
      <dgm:prSet presAssocID="{1ED96622-AE1F-4EF1-A69E-276478F2FFD1}" presName="rect1" presStyleLbl="trAlignAcc1" presStyleIdx="0" presStyleCnt="4" custScaleY="72866" custLinFactNeighborX="-2510" custLinFactNeighborY="-23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660B8-89C1-4D35-A86C-30B914982720}" type="pres">
      <dgm:prSet presAssocID="{1ED96622-AE1F-4EF1-A69E-276478F2FFD1}" presName="rect2" presStyleLbl="fgImgPlace1" presStyleIdx="0" presStyleCnt="4" custLinFactX="-81938" custLinFactNeighborX="-100000" custLinFactNeighborY="12644"/>
      <dgm:spPr/>
    </dgm:pt>
    <dgm:pt modelId="{E8D8DC94-4600-423D-834D-174E1EBB5E50}" type="pres">
      <dgm:prSet presAssocID="{439E1815-3B5C-4F6F-96E3-2CF5E8CCE733}" presName="sibTrans" presStyleCnt="0"/>
      <dgm:spPr/>
    </dgm:pt>
    <dgm:pt modelId="{AFE44138-B3A9-489C-B6F6-3113409FD456}" type="pres">
      <dgm:prSet presAssocID="{FBDAB4A2-D378-4CFC-ADBE-1D240CB469EE}" presName="composite" presStyleCnt="0"/>
      <dgm:spPr/>
    </dgm:pt>
    <dgm:pt modelId="{9D9C5BD1-43F1-4363-BBD4-E31781D46208}" type="pres">
      <dgm:prSet presAssocID="{FBDAB4A2-D378-4CFC-ADBE-1D240CB469EE}" presName="rect1" presStyleLbl="trAlignAcc1" presStyleIdx="1" presStyleCnt="4" custScaleX="106271" custScaleY="72866" custLinFactNeighborX="-3154" custLinFactNeighborY="-45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4D938-A20E-419B-9FCF-831F48829DE7}" type="pres">
      <dgm:prSet presAssocID="{FBDAB4A2-D378-4CFC-ADBE-1D240CB469EE}" presName="rect2" presStyleLbl="fgImgPlace1" presStyleIdx="1" presStyleCnt="4" custLinFactX="-81938" custLinFactNeighborX="-100000" custLinFactNeighborY="-48255"/>
      <dgm:spPr/>
    </dgm:pt>
    <dgm:pt modelId="{EF897461-5241-4B21-8FA2-3E3A2AB04B1F}" type="pres">
      <dgm:prSet presAssocID="{F0195B8F-823C-46E6-950A-B2E95A7C0F01}" presName="sibTrans" presStyleCnt="0"/>
      <dgm:spPr/>
    </dgm:pt>
    <dgm:pt modelId="{C2E1FD1D-D91B-405B-B64B-64A2DC92C813}" type="pres">
      <dgm:prSet presAssocID="{C0470A03-DE66-46E2-BB18-30E5F9BA4CC4}" presName="composite" presStyleCnt="0"/>
      <dgm:spPr/>
    </dgm:pt>
    <dgm:pt modelId="{0727B732-60DC-4C4A-AF6A-C221E6BAF82A}" type="pres">
      <dgm:prSet presAssocID="{C0470A03-DE66-46E2-BB18-30E5F9BA4CC4}" presName="rect1" presStyleLbl="trAlignAcc1" presStyleIdx="2" presStyleCnt="4" custScaleX="116219" custScaleY="72866" custLinFactNeighborX="-8358" custLinFactNeighborY="-68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2E579-99DF-448A-AD97-295FA9B72F2E}" type="pres">
      <dgm:prSet presAssocID="{C0470A03-DE66-46E2-BB18-30E5F9BA4CC4}" presName="rect2" presStyleLbl="fgImgPlace1" presStyleIdx="2" presStyleCnt="4" custLinFactX="-81938" custLinFactNeighborX="-100000" custLinFactNeighborY="-17950"/>
      <dgm:spPr/>
    </dgm:pt>
    <dgm:pt modelId="{2B64697E-F060-44EC-B4EA-E6C177F34BCB}" type="pres">
      <dgm:prSet presAssocID="{422266BC-DB31-4ED1-8D9B-273E16CDC493}" presName="sibTrans" presStyleCnt="0"/>
      <dgm:spPr/>
    </dgm:pt>
    <dgm:pt modelId="{606A013A-61F4-4300-BFCA-641924BE6EC6}" type="pres">
      <dgm:prSet presAssocID="{24D7B5B4-9994-40CC-9886-D437D7E6868A}" presName="composite" presStyleCnt="0"/>
      <dgm:spPr/>
    </dgm:pt>
    <dgm:pt modelId="{55AAEADC-0209-4779-BC91-511C2F029405}" type="pres">
      <dgm:prSet presAssocID="{24D7B5B4-9994-40CC-9886-D437D7E6868A}" presName="rect1" presStyleLbl="trAlignAcc1" presStyleIdx="3" presStyleCnt="4" custScaleX="111041" custScaleY="72866" custLinFactNeighborX="-5600" custLinFactNeighborY="-82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A6540-B199-4287-AD83-36DCE5A7B682}" type="pres">
      <dgm:prSet presAssocID="{24D7B5B4-9994-40CC-9886-D437D7E6868A}" presName="rect2" presStyleLbl="fgImgPlace1" presStyleIdx="3" presStyleCnt="4" custLinFactX="-81938" custLinFactY="-100000" custLinFactNeighborX="-100000" custLinFactNeighborY="-106177"/>
      <dgm:spPr/>
    </dgm:pt>
  </dgm:ptLst>
  <dgm:cxnLst>
    <dgm:cxn modelId="{7EBBC0CD-FBB9-4D5F-9F99-874FBEC45620}" type="presOf" srcId="{E1AB9E2C-264D-496E-8A1B-B7760E0EF264}" destId="{C7D003FC-2E0C-4CF8-8CC4-AF2186E3E31F}" srcOrd="0" destOrd="0" presId="urn:microsoft.com/office/officeart/2008/layout/PictureStrips"/>
    <dgm:cxn modelId="{B7DC173F-4ED0-480E-813C-37A778680C5A}" type="presOf" srcId="{1ED96622-AE1F-4EF1-A69E-276478F2FFD1}" destId="{01EF6184-877E-4CD1-A6F9-954150BBA9EF}" srcOrd="0" destOrd="0" presId="urn:microsoft.com/office/officeart/2008/layout/PictureStrips"/>
    <dgm:cxn modelId="{15D3D09B-AC28-4B4D-9E3C-DDF2B74C4ACE}" srcId="{E1AB9E2C-264D-496E-8A1B-B7760E0EF264}" destId="{C0470A03-DE66-46E2-BB18-30E5F9BA4CC4}" srcOrd="2" destOrd="0" parTransId="{A7FFE25B-EA5B-47DB-B521-ED971EAEEB9C}" sibTransId="{422266BC-DB31-4ED1-8D9B-273E16CDC493}"/>
    <dgm:cxn modelId="{146A2B45-B2EA-48D9-913E-05F92387989D}" type="presOf" srcId="{FBDAB4A2-D378-4CFC-ADBE-1D240CB469EE}" destId="{9D9C5BD1-43F1-4363-BBD4-E31781D46208}" srcOrd="0" destOrd="0" presId="urn:microsoft.com/office/officeart/2008/layout/PictureStrips"/>
    <dgm:cxn modelId="{0061E624-DD31-4BD1-B571-3D9A7DD4D72B}" srcId="{E1AB9E2C-264D-496E-8A1B-B7760E0EF264}" destId="{1ED96622-AE1F-4EF1-A69E-276478F2FFD1}" srcOrd="0" destOrd="0" parTransId="{D167C100-DE1B-4DCF-B20E-204DD9DC021B}" sibTransId="{439E1815-3B5C-4F6F-96E3-2CF5E8CCE733}"/>
    <dgm:cxn modelId="{9FBB4B5B-FDF1-4E55-9B27-C4EFC7D562CC}" type="presOf" srcId="{C0470A03-DE66-46E2-BB18-30E5F9BA4CC4}" destId="{0727B732-60DC-4C4A-AF6A-C221E6BAF82A}" srcOrd="0" destOrd="0" presId="urn:microsoft.com/office/officeart/2008/layout/PictureStrips"/>
    <dgm:cxn modelId="{6F382F0E-06FE-40AB-B47B-CEF05471B72B}" type="presOf" srcId="{24D7B5B4-9994-40CC-9886-D437D7E6868A}" destId="{55AAEADC-0209-4779-BC91-511C2F029405}" srcOrd="0" destOrd="0" presId="urn:microsoft.com/office/officeart/2008/layout/PictureStrips"/>
    <dgm:cxn modelId="{3DDC647C-B2FB-42DE-AC19-3D608A7B4CD2}" srcId="{E1AB9E2C-264D-496E-8A1B-B7760E0EF264}" destId="{24D7B5B4-9994-40CC-9886-D437D7E6868A}" srcOrd="3" destOrd="0" parTransId="{FDE8BC18-BC2C-4976-B934-5788D0C32B39}" sibTransId="{385AD41F-2C97-4F7A-821D-595E1D8488EA}"/>
    <dgm:cxn modelId="{F5A09639-EDBD-4C04-B5E1-A4AE07EE2328}" srcId="{E1AB9E2C-264D-496E-8A1B-B7760E0EF264}" destId="{FBDAB4A2-D378-4CFC-ADBE-1D240CB469EE}" srcOrd="1" destOrd="0" parTransId="{48C4F086-701A-4C89-B181-4749675A1CBE}" sibTransId="{F0195B8F-823C-46E6-950A-B2E95A7C0F01}"/>
    <dgm:cxn modelId="{91906A20-519C-42D6-8B7F-F23F62C7F8EF}" type="presParOf" srcId="{C7D003FC-2E0C-4CF8-8CC4-AF2186E3E31F}" destId="{A22C51F9-DA08-4D30-A312-166D044FBD5F}" srcOrd="0" destOrd="0" presId="urn:microsoft.com/office/officeart/2008/layout/PictureStrips"/>
    <dgm:cxn modelId="{C5FEDD54-02B6-4C78-AA8C-7C46FE2747F4}" type="presParOf" srcId="{A22C51F9-DA08-4D30-A312-166D044FBD5F}" destId="{01EF6184-877E-4CD1-A6F9-954150BBA9EF}" srcOrd="0" destOrd="0" presId="urn:microsoft.com/office/officeart/2008/layout/PictureStrips"/>
    <dgm:cxn modelId="{C4A0FEA2-EDC8-4A57-AE7F-6F841C1DA329}" type="presParOf" srcId="{A22C51F9-DA08-4D30-A312-166D044FBD5F}" destId="{22A660B8-89C1-4D35-A86C-30B914982720}" srcOrd="1" destOrd="0" presId="urn:microsoft.com/office/officeart/2008/layout/PictureStrips"/>
    <dgm:cxn modelId="{79346EEB-D87C-45C5-9F6A-F10428738621}" type="presParOf" srcId="{C7D003FC-2E0C-4CF8-8CC4-AF2186E3E31F}" destId="{E8D8DC94-4600-423D-834D-174E1EBB5E50}" srcOrd="1" destOrd="0" presId="urn:microsoft.com/office/officeart/2008/layout/PictureStrips"/>
    <dgm:cxn modelId="{FAD466F3-5731-4C7B-A3CF-4F50E960284A}" type="presParOf" srcId="{C7D003FC-2E0C-4CF8-8CC4-AF2186E3E31F}" destId="{AFE44138-B3A9-489C-B6F6-3113409FD456}" srcOrd="2" destOrd="0" presId="urn:microsoft.com/office/officeart/2008/layout/PictureStrips"/>
    <dgm:cxn modelId="{AF3E7E91-4241-41BB-98DC-62616DF77E06}" type="presParOf" srcId="{AFE44138-B3A9-489C-B6F6-3113409FD456}" destId="{9D9C5BD1-43F1-4363-BBD4-E31781D46208}" srcOrd="0" destOrd="0" presId="urn:microsoft.com/office/officeart/2008/layout/PictureStrips"/>
    <dgm:cxn modelId="{D5306C5B-B097-4C5B-8B6D-51FCD1551F83}" type="presParOf" srcId="{AFE44138-B3A9-489C-B6F6-3113409FD456}" destId="{F904D938-A20E-419B-9FCF-831F48829DE7}" srcOrd="1" destOrd="0" presId="urn:microsoft.com/office/officeart/2008/layout/PictureStrips"/>
    <dgm:cxn modelId="{68CEDF4B-6BAB-4E4B-B959-45914388221F}" type="presParOf" srcId="{C7D003FC-2E0C-4CF8-8CC4-AF2186E3E31F}" destId="{EF897461-5241-4B21-8FA2-3E3A2AB04B1F}" srcOrd="3" destOrd="0" presId="urn:microsoft.com/office/officeart/2008/layout/PictureStrips"/>
    <dgm:cxn modelId="{74DAB725-D8B7-4F25-8930-66361CA543D7}" type="presParOf" srcId="{C7D003FC-2E0C-4CF8-8CC4-AF2186E3E31F}" destId="{C2E1FD1D-D91B-405B-B64B-64A2DC92C813}" srcOrd="4" destOrd="0" presId="urn:microsoft.com/office/officeart/2008/layout/PictureStrips"/>
    <dgm:cxn modelId="{B1AD991A-5BBB-47DA-BCA1-8300BACE0CD9}" type="presParOf" srcId="{C2E1FD1D-D91B-405B-B64B-64A2DC92C813}" destId="{0727B732-60DC-4C4A-AF6A-C221E6BAF82A}" srcOrd="0" destOrd="0" presId="urn:microsoft.com/office/officeart/2008/layout/PictureStrips"/>
    <dgm:cxn modelId="{00A6144C-6E69-410E-B9D8-27D6F7F8F8DA}" type="presParOf" srcId="{C2E1FD1D-D91B-405B-B64B-64A2DC92C813}" destId="{9E02E579-99DF-448A-AD97-295FA9B72F2E}" srcOrd="1" destOrd="0" presId="urn:microsoft.com/office/officeart/2008/layout/PictureStrips"/>
    <dgm:cxn modelId="{D54AAAE1-7D18-4510-9D2E-D083749D8568}" type="presParOf" srcId="{C7D003FC-2E0C-4CF8-8CC4-AF2186E3E31F}" destId="{2B64697E-F060-44EC-B4EA-E6C177F34BCB}" srcOrd="5" destOrd="0" presId="urn:microsoft.com/office/officeart/2008/layout/PictureStrips"/>
    <dgm:cxn modelId="{C228E8FA-4D2C-453C-A374-C529CCFBC462}" type="presParOf" srcId="{C7D003FC-2E0C-4CF8-8CC4-AF2186E3E31F}" destId="{606A013A-61F4-4300-BFCA-641924BE6EC6}" srcOrd="6" destOrd="0" presId="urn:microsoft.com/office/officeart/2008/layout/PictureStrips"/>
    <dgm:cxn modelId="{A045EBA3-7A25-402B-8AA8-AE0AB455ED7B}" type="presParOf" srcId="{606A013A-61F4-4300-BFCA-641924BE6EC6}" destId="{55AAEADC-0209-4779-BC91-511C2F029405}" srcOrd="0" destOrd="0" presId="urn:microsoft.com/office/officeart/2008/layout/PictureStrips"/>
    <dgm:cxn modelId="{AD774CB9-6AAA-4F34-AD76-331EC89F8012}" type="presParOf" srcId="{606A013A-61F4-4300-BFCA-641924BE6EC6}" destId="{7FFA6540-B199-4287-AD83-36DCE5A7B68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EF6184-877E-4CD1-A6F9-954150BBA9EF}">
      <dsp:nvSpPr>
        <dsp:cNvPr id="0" name=""/>
        <dsp:cNvSpPr/>
      </dsp:nvSpPr>
      <dsp:spPr>
        <a:xfrm>
          <a:off x="1378036" y="216021"/>
          <a:ext cx="2693549" cy="6133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13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itchFamily="34" charset="0"/>
            </a:rPr>
            <a:t>Наука</a:t>
          </a:r>
          <a:endParaRPr lang="ru-RU" sz="2000" kern="1200" dirty="0">
            <a:latin typeface="Century Gothic" pitchFamily="34" charset="0"/>
          </a:endParaRPr>
        </a:p>
      </dsp:txBody>
      <dsp:txXfrm>
        <a:off x="1378036" y="216021"/>
        <a:ext cx="2693549" cy="613337"/>
      </dsp:txXfrm>
    </dsp:sp>
    <dsp:sp modelId="{22A660B8-89C1-4D35-A86C-30B914982720}">
      <dsp:nvSpPr>
        <dsp:cNvPr id="0" name=""/>
        <dsp:cNvSpPr/>
      </dsp:nvSpPr>
      <dsp:spPr>
        <a:xfrm>
          <a:off x="261409" y="291093"/>
          <a:ext cx="589213" cy="8838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C5BD1-43F1-4363-BBD4-E31781D46208}">
      <dsp:nvSpPr>
        <dsp:cNvPr id="0" name=""/>
        <dsp:cNvSpPr/>
      </dsp:nvSpPr>
      <dsp:spPr>
        <a:xfrm>
          <a:off x="1234006" y="1008114"/>
          <a:ext cx="2862461" cy="6133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13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itchFamily="34" charset="0"/>
            </a:rPr>
            <a:t>Технологии</a:t>
          </a:r>
          <a:endParaRPr lang="ru-RU" sz="2000" kern="1200" dirty="0">
            <a:latin typeface="Century Gothic" pitchFamily="34" charset="0"/>
          </a:endParaRPr>
        </a:p>
      </dsp:txBody>
      <dsp:txXfrm>
        <a:off x="1234006" y="1008114"/>
        <a:ext cx="2862461" cy="613337"/>
      </dsp:txXfrm>
    </dsp:sp>
    <dsp:sp modelId="{F904D938-A20E-419B-9FCF-831F48829DE7}">
      <dsp:nvSpPr>
        <dsp:cNvPr id="0" name=""/>
        <dsp:cNvSpPr/>
      </dsp:nvSpPr>
      <dsp:spPr>
        <a:xfrm>
          <a:off x="219181" y="733008"/>
          <a:ext cx="589213" cy="8838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7B732-60DC-4C4A-AF6A-C221E6BAF82A}">
      <dsp:nvSpPr>
        <dsp:cNvPr id="0" name=""/>
        <dsp:cNvSpPr/>
      </dsp:nvSpPr>
      <dsp:spPr>
        <a:xfrm>
          <a:off x="945969" y="1800198"/>
          <a:ext cx="3130416" cy="6133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13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itchFamily="34" charset="0"/>
            </a:rPr>
            <a:t>Конструирование</a:t>
          </a:r>
          <a:endParaRPr lang="ru-RU" sz="2000" kern="1200" dirty="0">
            <a:latin typeface="Century Gothic" pitchFamily="34" charset="0"/>
          </a:endParaRPr>
        </a:p>
      </dsp:txBody>
      <dsp:txXfrm>
        <a:off x="945969" y="1800198"/>
        <a:ext cx="3130416" cy="613337"/>
      </dsp:txXfrm>
    </dsp:sp>
    <dsp:sp modelId="{9E02E579-99DF-448A-AD97-295FA9B72F2E}">
      <dsp:nvSpPr>
        <dsp:cNvPr id="0" name=""/>
        <dsp:cNvSpPr/>
      </dsp:nvSpPr>
      <dsp:spPr>
        <a:xfrm>
          <a:off x="205294" y="1981003"/>
          <a:ext cx="589213" cy="8838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AEADC-0209-4779-BC91-511C2F029405}">
      <dsp:nvSpPr>
        <dsp:cNvPr id="0" name=""/>
        <dsp:cNvSpPr/>
      </dsp:nvSpPr>
      <dsp:spPr>
        <a:xfrm>
          <a:off x="1089993" y="2664300"/>
          <a:ext cx="2990944" cy="6133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13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itchFamily="34" charset="0"/>
            </a:rPr>
            <a:t>Математика</a:t>
          </a:r>
          <a:endParaRPr lang="ru-RU" sz="2000" kern="1200" dirty="0">
            <a:latin typeface="Century Gothic" pitchFamily="34" charset="0"/>
          </a:endParaRPr>
        </a:p>
      </dsp:txBody>
      <dsp:txXfrm>
        <a:off x="1089993" y="2664300"/>
        <a:ext cx="2990944" cy="613337"/>
      </dsp:txXfrm>
    </dsp:sp>
    <dsp:sp modelId="{7FFA6540-B199-4287-AD83-36DCE5A7B682}">
      <dsp:nvSpPr>
        <dsp:cNvPr id="0" name=""/>
        <dsp:cNvSpPr/>
      </dsp:nvSpPr>
      <dsp:spPr>
        <a:xfrm>
          <a:off x="205294" y="1297566"/>
          <a:ext cx="589213" cy="8838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6F47-932D-4A91-A0C2-808F23A8392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09DC8-E3B6-4866-9F39-CBFA78BB9F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34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9DC8-E3B6-4866-9F39-CBFA78BB9F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250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9DC8-E3B6-4866-9F39-CBFA78BB9FA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31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9DC8-E3B6-4866-9F39-CBFA78BB9FA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39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20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753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54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89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3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310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345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001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83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91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99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5323-BC09-476B-B6F1-C8CB9E034B6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55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2;&#1050;%20&#1080;&#1090;&#1086;&#1075;\&#1052;&#1050;%20&#1080;&#1090;&#1086;&#1075;\!!!.mp4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Century Gothic" pitchFamily="34" charset="0"/>
                <a:cs typeface="Arial" panose="020B0604020202020204" pitchFamily="34" charset="0"/>
              </a:rPr>
              <a:t>Региональный этап Всероссийского профессионального </a:t>
            </a:r>
            <a:br>
              <a:rPr lang="ru-RU" sz="2000" dirty="0" smtClean="0">
                <a:latin typeface="Century Gothic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Century Gothic" pitchFamily="34" charset="0"/>
                <a:cs typeface="Arial" panose="020B0604020202020204" pitchFamily="34" charset="0"/>
              </a:rPr>
              <a:t>конкурса </a:t>
            </a:r>
            <a:r>
              <a:rPr lang="ru-RU" sz="20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  <a:cs typeface="Arial" panose="020B0604020202020204" pitchFamily="34" charset="0"/>
              </a:rPr>
              <a:t>«Воспитатель года России» в 2021 году</a:t>
            </a:r>
            <a:endParaRPr lang="ru-RU" sz="20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64896" cy="223224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Мастер-класс</a:t>
            </a:r>
            <a:r>
              <a:rPr lang="ru-RU" b="1" dirty="0" smtClean="0">
                <a:solidFill>
                  <a:srgbClr val="00B050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«Развитие математических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способностей дошкольников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в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STEM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-подходе»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Новая папка (2)\c972f03be6d3bb504e9c6fdfa1bef0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35592"/>
            <a:ext cx="2664296" cy="2704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4149079"/>
            <a:ext cx="3930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Century Gothic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Серебрякова</a:t>
            </a:r>
          </a:p>
          <a:p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Марина Валерьевна,</a:t>
            </a:r>
          </a:p>
          <a:p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оспитатель </a:t>
            </a:r>
            <a:endParaRPr lang="ru-RU" dirty="0">
              <a:latin typeface="Century Gothic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МДОУ №5 «Радуга»</a:t>
            </a: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Century Gothic" pitchFamily="34" charset="0"/>
                <a:cs typeface="Arial" panose="020B0604020202020204" pitchFamily="34" charset="0"/>
              </a:rPr>
              <a:t>Тутаевского</a:t>
            </a: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 МР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6309842"/>
            <a:ext cx="2394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  <a:cs typeface="Arial" panose="020B0604020202020204" pitchFamily="34" charset="0"/>
              </a:rPr>
              <a:t>Ярославль, 2021 г.</a:t>
            </a:r>
            <a:endParaRPr lang="ru-RU" sz="1400" dirty="0">
              <a:latin typeface="Century Gothic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6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задержка 21"/>
          <p:cNvSpPr/>
          <p:nvPr/>
        </p:nvSpPr>
        <p:spPr>
          <a:xfrm flipH="1">
            <a:off x="5935660" y="0"/>
            <a:ext cx="3208339" cy="6858000"/>
          </a:xfrm>
          <a:prstGeom prst="flowChartDela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Результаты нашей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работы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1418308" y="142578"/>
            <a:ext cx="4261202" cy="1918270"/>
          </a:xfrm>
          <a:prstGeom prst="wedgeEllipseCallout">
            <a:avLst>
              <a:gd name="adj1" fmla="val 59181"/>
              <a:gd name="adj2" fmla="val 41216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684491" y="587411"/>
            <a:ext cx="3838384" cy="857555"/>
            <a:chOff x="1785918" y="4071942"/>
            <a:chExt cx="6233062" cy="1087120"/>
          </a:xfrm>
        </p:grpSpPr>
        <p:sp>
          <p:nvSpPr>
            <p:cNvPr id="9" name="Круговая стрелка 8"/>
            <p:cNvSpPr/>
            <p:nvPr/>
          </p:nvSpPr>
          <p:spPr>
            <a:xfrm>
              <a:off x="4714876" y="4071942"/>
              <a:ext cx="978408" cy="978408"/>
            </a:xfrm>
            <a:prstGeom prst="circular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785918" y="4117930"/>
              <a:ext cx="6233062" cy="1041132"/>
              <a:chOff x="1785918" y="4117930"/>
              <a:chExt cx="6233062" cy="1041132"/>
            </a:xfrm>
          </p:grpSpPr>
          <p:sp>
            <p:nvSpPr>
              <p:cNvPr id="4" name="Пятиугольник 3"/>
              <p:cNvSpPr/>
              <p:nvPr/>
            </p:nvSpPr>
            <p:spPr>
              <a:xfrm>
                <a:off x="1785918" y="4572008"/>
                <a:ext cx="6233062" cy="576064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1785918" y="4602242"/>
                <a:ext cx="2984941" cy="5568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785918" y="4202676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 panose="020B0604020202020204" pitchFamily="34" charset="0"/>
                  </a:rPr>
                  <a:t>0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865992" y="4117930"/>
                <a:ext cx="638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Times New Roman" pitchFamily="18" charset="0"/>
                  </a:rPr>
                  <a:t>3,56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710851" y="4117930"/>
                <a:ext cx="63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 panose="020B0604020202020204" pitchFamily="34" charset="0"/>
                  </a:rPr>
                  <a:t>5,37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4750992" y="4607330"/>
                <a:ext cx="499272" cy="42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4822433" y="4607331"/>
                <a:ext cx="570706" cy="5000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965307" y="4607330"/>
                <a:ext cx="570706" cy="5000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5286380" y="4857760"/>
                <a:ext cx="57150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5108182" y="4678768"/>
                <a:ext cx="499272" cy="42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4750595" y="4607727"/>
                <a:ext cx="357190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4714876" y="4572008"/>
                <a:ext cx="229769" cy="2784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5250661" y="4822041"/>
                <a:ext cx="357190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 flipH="1" flipV="1">
                <a:off x="5401264" y="4957190"/>
                <a:ext cx="214314" cy="1583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Прямоугольник 12"/>
              <p:cNvSpPr/>
              <p:nvPr/>
            </p:nvSpPr>
            <p:spPr>
              <a:xfrm>
                <a:off x="7704470" y="4191814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Times New Roman" pitchFamily="18" charset="0"/>
                  </a:rPr>
                  <a:t>7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7" name="Овальная выноска 26"/>
          <p:cNvSpPr/>
          <p:nvPr/>
        </p:nvSpPr>
        <p:spPr>
          <a:xfrm>
            <a:off x="1569284" y="4315518"/>
            <a:ext cx="3871266" cy="2449479"/>
          </a:xfrm>
          <a:prstGeom prst="wedgeEllipseCallout">
            <a:avLst>
              <a:gd name="adj1" fmla="val 62900"/>
              <a:gd name="adj2" fmla="val -44124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9" name="Овальная выноска 28"/>
          <p:cNvSpPr/>
          <p:nvPr/>
        </p:nvSpPr>
        <p:spPr>
          <a:xfrm>
            <a:off x="161068" y="1988840"/>
            <a:ext cx="3871266" cy="2416396"/>
          </a:xfrm>
          <a:prstGeom prst="wedgeEllipseCallout">
            <a:avLst>
              <a:gd name="adj1" fmla="val 80369"/>
              <a:gd name="adj2" fmla="val 7365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9" y="1988840"/>
            <a:ext cx="3637638" cy="2422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93" y="4314352"/>
            <a:ext cx="3542018" cy="2358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116632"/>
            <a:ext cx="9144000" cy="6741368"/>
            <a:chOff x="0" y="116632"/>
            <a:chExt cx="9144000" cy="6741368"/>
          </a:xfrm>
        </p:grpSpPr>
        <p:sp>
          <p:nvSpPr>
            <p:cNvPr id="8" name="Овал 7"/>
            <p:cNvSpPr/>
            <p:nvPr/>
          </p:nvSpPr>
          <p:spPr>
            <a:xfrm>
              <a:off x="885061" y="3645264"/>
              <a:ext cx="1620000" cy="21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4725144"/>
              <a:ext cx="9144000" cy="213285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82453" y="3641072"/>
              <a:ext cx="1620000" cy="21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479845" y="3479768"/>
              <a:ext cx="1620000" cy="21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8" name="Picture 12" descr="https://cdn.onlinewebfonts.com/svg/img_148940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039" y="4057892"/>
              <a:ext cx="81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71600" y="3501008"/>
              <a:ext cx="136815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chemeClr val="bg1"/>
                  </a:solidFill>
                </a:rPr>
                <a:t>@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4" descr="https://www.freepngimg.com/thumb/social_media/63025-network-vkontakte-icons-media-button-send-computer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100000" contrast="-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845" y="4019768"/>
              <a:ext cx="81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122780" y="2060848"/>
              <a:ext cx="67393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Приглашаю к сотрудничеству…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23928" y="5787881"/>
              <a:ext cx="16129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89056301826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01182" y="5806931"/>
              <a:ext cx="3281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marinaserebro1983@mail.ru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50898" y="5516314"/>
              <a:ext cx="33587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https://marinaserebro1983.wixsite.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com/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serebryakova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" descr="D:\Новая папка (2)\c972f03be6d3bb504e9c6fdfa1bef019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14" y="116632"/>
              <a:ext cx="1626114" cy="1650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89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249921" cy="6858000"/>
            <a:chOff x="0" y="0"/>
            <a:chExt cx="9249921" cy="6858000"/>
          </a:xfrm>
        </p:grpSpPr>
        <p:sp>
          <p:nvSpPr>
            <p:cNvPr id="19" name="Блок-схема: задержка 18"/>
            <p:cNvSpPr/>
            <p:nvPr/>
          </p:nvSpPr>
          <p:spPr>
            <a:xfrm>
              <a:off x="0" y="0"/>
              <a:ext cx="3234147" cy="6858000"/>
            </a:xfrm>
            <a:prstGeom prst="flowChartDelay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C:\Users\User\Desktop\1ca11469394a110e6051eafdf191e0a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113353"/>
              <a:ext cx="2764765" cy="198725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00B050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33" name="Овальная выноска 32"/>
            <p:cNvSpPr/>
            <p:nvPr/>
          </p:nvSpPr>
          <p:spPr>
            <a:xfrm>
              <a:off x="4644008" y="2877974"/>
              <a:ext cx="3871266" cy="1546157"/>
            </a:xfrm>
            <a:prstGeom prst="wedgeEllipseCallout">
              <a:avLst>
                <a:gd name="adj1" fmla="val -67011"/>
                <a:gd name="adj2" fmla="val -11054"/>
              </a:avLst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Математика </a:t>
              </a: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и счёт</a:t>
              </a:r>
              <a:endPara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4" name="Овальная выноска 33"/>
            <p:cNvSpPr/>
            <p:nvPr/>
          </p:nvSpPr>
          <p:spPr>
            <a:xfrm>
              <a:off x="3633297" y="947503"/>
              <a:ext cx="3600400" cy="1533500"/>
            </a:xfrm>
            <a:prstGeom prst="wedgeEllipseCallout">
              <a:avLst>
                <a:gd name="adj1" fmla="val -56903"/>
                <a:gd name="adj2" fmla="val 40034"/>
              </a:avLst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Ш</a:t>
              </a:r>
              <a:r>
                <a:rPr lang="ru-RU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калы </a:t>
              </a:r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ECERS-R</a:t>
              </a:r>
              <a:endPara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32" name="Овальная выноска 31"/>
            <p:cNvSpPr/>
            <p:nvPr/>
          </p:nvSpPr>
          <p:spPr>
            <a:xfrm>
              <a:off x="3501459" y="4869160"/>
              <a:ext cx="4055005" cy="1652154"/>
            </a:xfrm>
            <a:prstGeom prst="wedgeEllipseCallout">
              <a:avLst>
                <a:gd name="adj1" fmla="val -50072"/>
                <a:gd name="adj2" fmla="val -54533"/>
              </a:avLst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17073" y="116632"/>
              <a:ext cx="7632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О</a:t>
              </a:r>
              <a:r>
                <a:rPr lang="ru-RU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ценка качества образования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115070" y="5338501"/>
              <a:ext cx="2806299" cy="851773"/>
              <a:chOff x="1506595" y="5063196"/>
              <a:chExt cx="6521789" cy="1318132"/>
            </a:xfrm>
          </p:grpSpPr>
          <p:sp>
            <p:nvSpPr>
              <p:cNvPr id="27" name="Пятиугольник 26"/>
              <p:cNvSpPr/>
              <p:nvPr/>
            </p:nvSpPr>
            <p:spPr>
              <a:xfrm>
                <a:off x="1547664" y="5805264"/>
                <a:ext cx="6480720" cy="576064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06595" y="5063196"/>
                <a:ext cx="864096" cy="61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 panose="020B0604020202020204" pitchFamily="34" charset="0"/>
                  </a:rPr>
                  <a:t>0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811344" y="5098803"/>
                <a:ext cx="2564433" cy="61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 panose="020B0604020202020204" pitchFamily="34" charset="0"/>
                  </a:rPr>
                  <a:t>3, 56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32852" y="5098803"/>
                <a:ext cx="864096" cy="61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 panose="020B0604020202020204" pitchFamily="34" charset="0"/>
                  </a:rPr>
                  <a:t>7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4140354" y="5818024"/>
              <a:ext cx="1377866" cy="372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127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7504" y="116632"/>
            <a:ext cx="8896944" cy="6847262"/>
            <a:chOff x="107504" y="116632"/>
            <a:chExt cx="8896944" cy="6847262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107504" y="116632"/>
              <a:ext cx="3312368" cy="1809647"/>
            </a:xfrm>
            <a:prstGeom prst="cloudCallout">
              <a:avLst>
                <a:gd name="adj1" fmla="val 57564"/>
                <a:gd name="adj2" fmla="val 5144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atin typeface="Century Gothic" pitchFamily="34" charset="0"/>
                </a:rPr>
                <a:t>Почему?</a:t>
              </a:r>
              <a:endParaRPr lang="ru-RU" sz="3200" dirty="0">
                <a:latin typeface="Century Gothic" pitchFamily="34" charset="0"/>
              </a:endParaRPr>
            </a:p>
          </p:txBody>
        </p:sp>
        <p:sp>
          <p:nvSpPr>
            <p:cNvPr id="11" name="Подзаголовок 4"/>
            <p:cNvSpPr txBox="1">
              <a:spLocks/>
            </p:cNvSpPr>
            <p:nvPr/>
          </p:nvSpPr>
          <p:spPr>
            <a:xfrm>
              <a:off x="3419872" y="201432"/>
              <a:ext cx="5584576" cy="1752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dirty="0" smtClean="0">
                  <a:latin typeface="Century Gothic" pitchFamily="34" charset="0"/>
                  <a:cs typeface="Arial" panose="020B0604020202020204" pitchFamily="34" charset="0"/>
                </a:rPr>
                <a:t>Мало математических игрушек и игр</a:t>
              </a:r>
            </a:p>
            <a:p>
              <a:r>
                <a:rPr lang="ru-RU" sz="2000" dirty="0" smtClean="0">
                  <a:latin typeface="Century Gothic" pitchFamily="34" charset="0"/>
                  <a:cs typeface="Arial" panose="020B0604020202020204" pitchFamily="34" charset="0"/>
                </a:rPr>
                <a:t>Математика на «уроках» по математике</a:t>
              </a:r>
            </a:p>
            <a:p>
              <a:r>
                <a:rPr lang="ru-RU" sz="2000" dirty="0" smtClean="0">
                  <a:latin typeface="Century Gothic" pitchFamily="34" charset="0"/>
                  <a:cs typeface="Arial" panose="020B0604020202020204" pitchFamily="34" charset="0"/>
                </a:rPr>
                <a:t>Ориентация на «узко-предметный» результат</a:t>
              </a:r>
              <a:endParaRPr lang="ru-RU" sz="2000" dirty="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Выноска-облако 11"/>
            <p:cNvSpPr/>
            <p:nvPr/>
          </p:nvSpPr>
          <p:spPr>
            <a:xfrm>
              <a:off x="5436096" y="2204864"/>
              <a:ext cx="3312368" cy="1809647"/>
            </a:xfrm>
            <a:prstGeom prst="cloudCallout">
              <a:avLst>
                <a:gd name="adj1" fmla="val -76151"/>
                <a:gd name="adj2" fmla="val 6513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atin typeface="Century Gothic" pitchFamily="34" charset="0"/>
                </a:rPr>
                <a:t>Как?</a:t>
              </a:r>
              <a:endParaRPr lang="ru-RU" sz="3200" dirty="0">
                <a:latin typeface="Century Gothic" pitchFamily="34" charset="0"/>
              </a:endParaRPr>
            </a:p>
          </p:txBody>
        </p:sp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="" xmlns:p14="http://schemas.microsoft.com/office/powerpoint/2010/main" val="1899481227"/>
                </p:ext>
              </p:extLst>
            </p:nvPr>
          </p:nvGraphicFramePr>
          <p:xfrm>
            <a:off x="313656" y="2780928"/>
            <a:ext cx="5472608" cy="41829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26" name="Picture 2" descr="C:\Users\Admin\Desktop\23.jpg"/>
            <p:cNvPicPr>
              <a:picLocks noChangeAspect="1" noChangeArrowheads="1"/>
            </p:cNvPicPr>
            <p:nvPr/>
          </p:nvPicPr>
          <p:blipFill>
            <a:blip r:embed="rId8" cstate="print"/>
            <a:srcRect l="5299" r="60254"/>
            <a:stretch>
              <a:fillRect/>
            </a:stretch>
          </p:blipFill>
          <p:spPr bwMode="auto">
            <a:xfrm>
              <a:off x="539552" y="2924944"/>
              <a:ext cx="1213565" cy="33123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9240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1038" cy="6858000"/>
            <a:chOff x="0" y="0"/>
            <a:chExt cx="9141038" cy="6858000"/>
          </a:xfrm>
        </p:grpSpPr>
        <p:sp>
          <p:nvSpPr>
            <p:cNvPr id="10" name="TextBox 9"/>
            <p:cNvSpPr txBox="1"/>
            <p:nvPr/>
          </p:nvSpPr>
          <p:spPr>
            <a:xfrm>
              <a:off x="2622558" y="116632"/>
              <a:ext cx="651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STEM</a:t>
              </a:r>
              <a:r>
                <a:rPr lang="ru-RU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 по отношению к ребенку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Блок-схема: задержка 21"/>
            <p:cNvSpPr/>
            <p:nvPr/>
          </p:nvSpPr>
          <p:spPr>
            <a:xfrm>
              <a:off x="0" y="0"/>
              <a:ext cx="3234147" cy="6858000"/>
            </a:xfrm>
            <a:prstGeom prst="flowChartDelay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Познавательная активность ребенка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2915816" y="5313747"/>
              <a:ext cx="1424639" cy="1338173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5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Для чего?</a:t>
              </a:r>
              <a:endParaRPr lang="ru-RU" sz="16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398432" y="3727247"/>
              <a:ext cx="1424639" cy="1324288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С кем?</a:t>
              </a:r>
              <a:endPara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433151" y="2260774"/>
              <a:ext cx="1355202" cy="1149000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Как?</a:t>
              </a:r>
              <a:endPara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3113120" y="787836"/>
              <a:ext cx="1296145" cy="1242644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Что?</a:t>
              </a:r>
              <a:endPara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5310757" y="1554930"/>
              <a:ext cx="479708" cy="43566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</a:t>
              </a:r>
              <a:endPara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5310757" y="2435363"/>
              <a:ext cx="479708" cy="43566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</a:t>
              </a:r>
              <a:endPara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10757" y="3652591"/>
              <a:ext cx="479708" cy="43566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</a:t>
              </a:r>
              <a:endPara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5310757" y="4554633"/>
              <a:ext cx="479708" cy="43566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4</a:t>
              </a:r>
              <a:endPara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828543" y="1239797"/>
              <a:ext cx="3312495" cy="4743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Ребенок активен в </a:t>
              </a:r>
              <a:r>
                <a:rPr lang="ru-RU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добыче своего знания</a:t>
              </a:r>
              <a:endPara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  <a:p>
              <a:endParaRPr lang="ru-RU" dirty="0" smtClean="0">
                <a:solidFill>
                  <a:schemeClr val="tx1"/>
                </a:solidFill>
                <a:latin typeface="Century Gothic" pitchFamily="34" charset="0"/>
              </a:endParaRPr>
            </a:p>
            <a:p>
              <a:pPr lvl="0"/>
              <a:r>
                <a:rPr lang="ru-RU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Освоение </a:t>
              </a:r>
              <a:r>
                <a:rPr lang="ru-RU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способов самостоятельной добычи </a:t>
              </a:r>
              <a:r>
                <a:rPr lang="ru-RU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знаний</a:t>
              </a:r>
            </a:p>
            <a:p>
              <a:pPr lvl="0"/>
              <a:endPara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ru-RU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Навыки работы </a:t>
              </a:r>
            </a:p>
            <a:p>
              <a:pPr lvl="0"/>
              <a:r>
                <a:rPr lang="ru-RU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в </a:t>
              </a:r>
              <a:r>
                <a:rPr lang="ru-RU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команде</a:t>
              </a:r>
            </a:p>
            <a:p>
              <a:pPr lvl="0"/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  <a:p>
              <a:r>
                <a:rPr lang="ru-RU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«Ощутимая» практическая </a:t>
              </a:r>
              <a:r>
                <a:rPr lang="ru-RU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значимость</a:t>
              </a:r>
              <a:endParaRPr lang="ru-RU" dirty="0" smtClean="0">
                <a:solidFill>
                  <a:schemeClr val="tx1"/>
                </a:solidFill>
                <a:latin typeface="Century Gothic" pitchFamily="34" charset="0"/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737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79512" y="174433"/>
            <a:ext cx="8876938" cy="6467965"/>
            <a:chOff x="179512" y="174433"/>
            <a:chExt cx="8876938" cy="6467965"/>
          </a:xfrm>
        </p:grpSpPr>
        <p:sp>
          <p:nvSpPr>
            <p:cNvPr id="3" name="TextBox 2"/>
            <p:cNvSpPr txBox="1"/>
            <p:nvPr/>
          </p:nvSpPr>
          <p:spPr>
            <a:xfrm>
              <a:off x="179512" y="174433"/>
              <a:ext cx="875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Особенности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STEM</a:t>
              </a:r>
              <a:r>
                <a:rPr lang="ru-RU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-образования в группе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2042" y="759208"/>
              <a:ext cx="8244408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Взаимосвязь нескольких областей развития</a:t>
              </a:r>
            </a:p>
            <a:p>
              <a:pPr>
                <a:lnSpc>
                  <a:spcPct val="200000"/>
                </a:lnSpc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 Интеграция математики в повседневную жизнь группы</a:t>
              </a:r>
            </a:p>
            <a:p>
              <a:pPr>
                <a:lnSpc>
                  <a:spcPct val="200000"/>
                </a:lnSpc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Развитие во время проживания проекта</a:t>
              </a:r>
            </a:p>
            <a:p>
              <a:pPr>
                <a:lnSpc>
                  <a:spcPct val="200000"/>
                </a:lnSpc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Педагог-помощник и консультант, создатель среды</a:t>
              </a:r>
            </a:p>
            <a:p>
              <a:pPr>
                <a:lnSpc>
                  <a:spcPct val="150000"/>
                </a:lnSpc>
              </a:pPr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/>
            <a:srcRect r="6427" b="7693"/>
            <a:stretch/>
          </p:blipFill>
          <p:spPr>
            <a:xfrm>
              <a:off x="3563888" y="3787874"/>
              <a:ext cx="2200292" cy="28545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CC6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31" b="3913"/>
            <a:stretch/>
          </p:blipFill>
          <p:spPr>
            <a:xfrm>
              <a:off x="6292155" y="3193322"/>
              <a:ext cx="2329728" cy="29061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71" y="3212976"/>
              <a:ext cx="2160240" cy="2886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Овал 9"/>
            <p:cNvSpPr/>
            <p:nvPr/>
          </p:nvSpPr>
          <p:spPr>
            <a:xfrm>
              <a:off x="323356" y="966664"/>
              <a:ext cx="479708" cy="435666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</a:t>
              </a:r>
              <a:endPara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16063" y="1523386"/>
              <a:ext cx="479708" cy="435666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</a:t>
              </a:r>
              <a:endPara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16063" y="2039533"/>
              <a:ext cx="479708" cy="435666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</a:t>
              </a:r>
              <a:endPara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16063" y="2602860"/>
              <a:ext cx="479708" cy="435666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4</a:t>
              </a:r>
              <a:endPara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503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58109" y="0"/>
            <a:ext cx="9202107" cy="6858000"/>
            <a:chOff x="-58109" y="0"/>
            <a:chExt cx="9202107" cy="6858000"/>
          </a:xfrm>
        </p:grpSpPr>
        <p:pic>
          <p:nvPicPr>
            <p:cNvPr id="1026" name="Picture 2" descr="C:\Users\User\Desktop\63eedf9b2518b6b1bc69e66efb15125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52" t="11849" r="8463" b="11004"/>
            <a:stretch/>
          </p:blipFill>
          <p:spPr bwMode="auto">
            <a:xfrm>
              <a:off x="3294083" y="1340768"/>
              <a:ext cx="1809202" cy="16385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CC6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27" name="Picture 3" descr="C:\Users\User\Desktop\загружено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912084"/>
              <a:ext cx="1907678" cy="17277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28" name="Picture 4" descr="C:\Users\User\Desktop\large_2936_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487" t="17655" r="11092" b="16179"/>
            <a:stretch/>
          </p:blipFill>
          <p:spPr bwMode="auto">
            <a:xfrm>
              <a:off x="899592" y="3968849"/>
              <a:ext cx="1905758" cy="16664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CC6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29" name="Picture 5" descr="C:\Users\User\Desktop\images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083" y="4786400"/>
              <a:ext cx="1928907" cy="16978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-58109" y="116632"/>
              <a:ext cx="66967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П</a:t>
              </a:r>
              <a:r>
                <a:rPr lang="ru-RU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рограммируемые игрушки</a:t>
              </a:r>
            </a:p>
            <a:p>
              <a:pPr algn="ctr"/>
              <a:r>
                <a:rPr lang="ru-RU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 для дошкольников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Блок-схема: задержка 6"/>
            <p:cNvSpPr/>
            <p:nvPr/>
          </p:nvSpPr>
          <p:spPr>
            <a:xfrm flipH="1">
              <a:off x="5508103" y="0"/>
              <a:ext cx="3635895" cy="6858000"/>
            </a:xfrm>
            <a:prstGeom prst="flowChartDelay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Робомышь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Пчелка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Робот Ботли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Робот Вундеркинд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035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!!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1359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загружено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978915" cy="978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268760" y="3429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09811" y="150193"/>
            <a:ext cx="8915856" cy="6150768"/>
            <a:chOff x="109811" y="150193"/>
            <a:chExt cx="8915856" cy="6150768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5231221" y="510497"/>
              <a:ext cx="3600400" cy="1809647"/>
            </a:xfrm>
            <a:prstGeom prst="cloudCallout">
              <a:avLst>
                <a:gd name="adj1" fmla="val -38734"/>
                <a:gd name="adj2" fmla="val 65131"/>
              </a:avLst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Century Gothic" pitchFamily="34" charset="0"/>
                  <a:cs typeface="Arial" panose="020B0604020202020204" pitchFamily="34" charset="0"/>
                </a:rPr>
                <a:t>Я ловко и быстро бегаю. Помогите мне 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Century Gothic" pitchFamily="34" charset="0"/>
                  <a:cs typeface="Arial" panose="020B0604020202020204" pitchFamily="34" charset="0"/>
                </a:rPr>
                <a:t>забить гол в ворота</a:t>
              </a:r>
              <a:endParaRPr lang="ru-RU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09811" y="150193"/>
              <a:ext cx="8915856" cy="6150768"/>
              <a:chOff x="109811" y="150193"/>
              <a:chExt cx="8915856" cy="6150768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09811" y="150193"/>
                <a:ext cx="8915856" cy="6150768"/>
                <a:chOff x="109811" y="150193"/>
                <a:chExt cx="8915856" cy="6150768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1222" y="2662461"/>
                  <a:ext cx="3363732" cy="30750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459027" y="5728765"/>
                  <a:ext cx="404494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  <a:cs typeface="Arial" pitchFamily="34" charset="0"/>
                    </a:rPr>
                    <a:t>Ботли</a:t>
                  </a:r>
                  <a:r>
                    <a:rPr lang="ru-RU" sz="28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  <a:cs typeface="Arial" pitchFamily="34" charset="0"/>
                    </a:rPr>
                    <a:t>-строитель</a:t>
                  </a:r>
                  <a:endPara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4800509" y="5777741"/>
                  <a:ext cx="42251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  <a:cs typeface="Arial" pitchFamily="34" charset="0"/>
                    </a:rPr>
                    <a:t>Ботли-футболист</a:t>
                  </a:r>
                  <a:endPara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Выноска-облако 12"/>
                <p:cNvSpPr/>
                <p:nvPr/>
              </p:nvSpPr>
              <p:spPr>
                <a:xfrm>
                  <a:off x="109811" y="150193"/>
                  <a:ext cx="3816424" cy="2203512"/>
                </a:xfrm>
                <a:prstGeom prst="cloudCallout">
                  <a:avLst>
                    <a:gd name="adj1" fmla="val 59561"/>
                    <a:gd name="adj2" fmla="val 61467"/>
                  </a:avLst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solidFill>
                        <a:schemeClr val="tx1"/>
                      </a:solidFill>
                      <a:latin typeface="Century Gothic" pitchFamily="34" charset="0"/>
                      <a:cs typeface="Arial" panose="020B0604020202020204" pitchFamily="34" charset="0"/>
                    </a:rPr>
                    <a:t>Я строю дом. </a:t>
                  </a:r>
                </a:p>
                <a:p>
                  <a:pPr algn="ctr"/>
                  <a:r>
                    <a:rPr lang="ru-RU" dirty="0">
                      <a:solidFill>
                        <a:schemeClr val="tx1"/>
                      </a:solidFill>
                      <a:latin typeface="Century Gothic" pitchFamily="34" charset="0"/>
                      <a:cs typeface="Arial" panose="020B0604020202020204" pitchFamily="34" charset="0"/>
                    </a:rPr>
                    <a:t>Помогите мне привезти строительные материалы из магазина</a:t>
                  </a:r>
                  <a:endParaRPr lang="ru-RU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pic>
              <p:nvPicPr>
                <p:cNvPr id="15" name="Picture 6" descr="C:\Users\User\Desktop\загружено (1)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4509120"/>
                  <a:ext cx="906907" cy="9069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62313" y="2807955"/>
                  <a:ext cx="3238375" cy="2784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027" name="Picture 3" descr="C:\Users\User\Desktop\images (1)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87624" y="2276872"/>
                <a:ext cx="1800200" cy="1816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20498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11" y="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К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акие задачи детского развития вы решали, играя с роботом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Б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отли?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343" y="606094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ОДНА ИГРА – МНОГО ЗАДАЧ!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700809"/>
            <a:ext cx="4248472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Развитие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понимания пространственных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представлений</a:t>
            </a: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Работа со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схемой</a:t>
            </a: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Счёт</a:t>
            </a: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Развитие  умения пользоваться условной меркой</a:t>
            </a:r>
          </a:p>
          <a:p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Развитие преставления о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величинах</a:t>
            </a: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Программирование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8104" y="1844824"/>
            <a:ext cx="3312495" cy="344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Умение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работать в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команде</a:t>
            </a: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Коммуникация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Стремление к поиску </a:t>
            </a:r>
          </a:p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нестандартных решений</a:t>
            </a:r>
          </a:p>
          <a:p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Саморегуляция</a:t>
            </a:r>
          </a:p>
          <a:p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Уверенность в себе</a:t>
            </a: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124744"/>
            <a:ext cx="3096344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Математическое развитие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124744"/>
            <a:ext cx="3096344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Развитие навыков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21 века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923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0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243</Words>
  <Application>Microsoft Office PowerPoint</Application>
  <PresentationFormat>Экран (4:3)</PresentationFormat>
  <Paragraphs>108</Paragraphs>
  <Slides>11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Региональный этап Всероссийского профессионального  конкурса  «Воспитатель года России» в 2021 году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детский сад №5 «Радуга»</dc:title>
  <dc:creator>User</dc:creator>
  <cp:lastModifiedBy>Пользователь Windows</cp:lastModifiedBy>
  <cp:revision>144</cp:revision>
  <dcterms:created xsi:type="dcterms:W3CDTF">2020-11-12T09:09:15Z</dcterms:created>
  <dcterms:modified xsi:type="dcterms:W3CDTF">2021-03-15T19:44:38Z</dcterms:modified>
</cp:coreProperties>
</file>