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5" r:id="rId4"/>
  </p:sldMasterIdLst>
  <p:sldIdLst>
    <p:sldId id="256" r:id="rId5"/>
    <p:sldId id="258" r:id="rId6"/>
    <p:sldId id="265" r:id="rId7"/>
    <p:sldId id="260" r:id="rId8"/>
    <p:sldId id="259" r:id="rId9"/>
    <p:sldId id="262" r:id="rId10"/>
    <p:sldId id="257" r:id="rId11"/>
    <p:sldId id="263" r:id="rId12"/>
    <p:sldId id="266" r:id="rId13"/>
    <p:sldId id="267" r:id="rId14"/>
    <p:sldId id="268" r:id="rId15"/>
    <p:sldId id="26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66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84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92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30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669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68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81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56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38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7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839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63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29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6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31411-17BC-456D-B3DC-4F6BC30FFB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249C8-11D0-46ED-9E81-DB3B3D977E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272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2B6A-EA39-4399-AD22-C06A02ED45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3ED5C-173A-45E4-B987-4C789C4CA6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8616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2061-413D-4668-A60C-FE3FDC0D8D7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0A15F-6F0B-4CAF-9642-487405E93D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5242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3D2D5-FF3D-4CC0-907E-E9D89DC8FCD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069C7-F176-48A1-87D0-B13B81A32E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74265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B277C-B93D-4F01-98BA-D988030B59E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90B5A-2F9E-4C67-A12B-FCAE7F3FF4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093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BB16D-FD0B-4EDF-9E4D-235E77253B7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AAD32-DC61-48B7-AFA8-9E4DF58102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50020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D9067-4ED6-4A95-8B4F-3826841DB6F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CE2FD-D03D-4992-B610-9B292DF716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130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6572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53C27-084A-446D-ACFC-7F3F44F3A97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0962A-F022-45DE-8741-C81B2FAD4D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88021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D8F56-DD15-4729-B535-3D020687E08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87446-2032-4892-8ECA-FF5E7FF5B7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2631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75A49-EE85-472A-9174-31C7B6DD17A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EC6C-DE5D-4E8E-8BAA-F82C8CE313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11003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B3DD8-646C-4FBA-A0BA-B92E6B585EE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15D28-367E-499D-B3A8-FF45B48893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81272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4514"/>
            <a:ext cx="10972800" cy="1012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773238"/>
            <a:ext cx="10972800" cy="4176712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83190522"/>
      </p:ext>
    </p:extLst>
  </p:cSld>
  <p:clrMapOvr>
    <a:masterClrMapping/>
  </p:clrMapOvr>
  <p:transition spd="med">
    <p:checker dir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020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769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380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679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2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104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746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864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8164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6132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887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59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71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4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52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1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E7608-22D2-43CB-99E2-9229A5CCD9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05E0-E473-4277-BF91-7B021908A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526FE-CBD1-460C-82C5-7C970B85B9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A6B0A-12C1-4FA9-A081-6659D1C52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3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8AE1CF-F546-459C-9672-5728C08008E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097276-918A-432C-BDAC-2DA5AE607EA5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147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b="1" dirty="0" smtClean="0">
                <a:solidFill>
                  <a:srgbClr val="C00000"/>
                </a:solidFill>
              </a:rPr>
              <a:t>ТЫ СКАЖИ, ЧО ТЕ НАДО</a:t>
            </a:r>
            <a:r>
              <a:rPr lang="ru-RU" dirty="0" smtClean="0">
                <a:solidFill>
                  <a:srgbClr val="C00000"/>
                </a:solidFill>
              </a:rPr>
              <a:t>»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Публичное красноречие для </a:t>
            </a:r>
            <a:r>
              <a:rPr lang="ru-RU" i="1" dirty="0" smtClean="0">
                <a:solidFill>
                  <a:srgbClr val="C00000"/>
                </a:solidFill>
              </a:rPr>
              <a:t>специальных</a:t>
            </a:r>
            <a:r>
              <a:rPr lang="ru-RU" dirty="0" smtClean="0">
                <a:solidFill>
                  <a:srgbClr val="002060"/>
                </a:solidFill>
              </a:rPr>
              <a:t> целей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Валентин Николаевич Степанов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доктор филологических наук, </a:t>
            </a:r>
            <a:r>
              <a:rPr lang="ru-RU" dirty="0" smtClean="0">
                <a:solidFill>
                  <a:srgbClr val="002060"/>
                </a:solidFill>
              </a:rPr>
              <a:t>профессор,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заслуженный </a:t>
            </a:r>
            <a:r>
              <a:rPr lang="ru-RU" dirty="0" smtClean="0">
                <a:solidFill>
                  <a:srgbClr val="002060"/>
                </a:solidFill>
              </a:rPr>
              <a:t>работник высшей школы Российской </a:t>
            </a:r>
            <a:r>
              <a:rPr lang="ru-RU" dirty="0" smtClean="0">
                <a:solidFill>
                  <a:srgbClr val="002060"/>
                </a:solidFill>
              </a:rPr>
              <a:t>Федерации,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заведующий </a:t>
            </a:r>
            <a:r>
              <a:rPr lang="ru-RU" dirty="0" smtClean="0">
                <a:solidFill>
                  <a:srgbClr val="002060"/>
                </a:solidFill>
              </a:rPr>
              <a:t>кафедрой массовых </a:t>
            </a:r>
            <a:r>
              <a:rPr lang="ru-RU" dirty="0" smtClean="0">
                <a:solidFill>
                  <a:srgbClr val="002060"/>
                </a:solidFill>
              </a:rPr>
              <a:t>коммуникаций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Международной </a:t>
            </a:r>
            <a:r>
              <a:rPr lang="ru-RU" dirty="0" smtClean="0">
                <a:solidFill>
                  <a:srgbClr val="002060"/>
                </a:solidFill>
              </a:rPr>
              <a:t>академии бизнеса и новых технологий (</a:t>
            </a:r>
            <a:r>
              <a:rPr lang="ru-RU" dirty="0" err="1" smtClean="0">
                <a:solidFill>
                  <a:srgbClr val="002060"/>
                </a:solidFill>
              </a:rPr>
              <a:t>МУБиНТ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016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Импровизация в речи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Энергии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2505074"/>
            <a:ext cx="5997575" cy="435292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Энергия памяти</a:t>
            </a:r>
          </a:p>
          <a:p>
            <a:pPr lvl="1"/>
            <a:r>
              <a:rPr lang="ru-RU" i="1" dirty="0" smtClean="0">
                <a:solidFill>
                  <a:srgbClr val="002060"/>
                </a:solidFill>
              </a:rPr>
              <a:t>опыт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Энергия истории</a:t>
            </a:r>
          </a:p>
          <a:p>
            <a:pPr lvl="1"/>
            <a:r>
              <a:rPr lang="ru-RU" i="1" dirty="0" smtClean="0">
                <a:solidFill>
                  <a:srgbClr val="002060"/>
                </a:solidFill>
              </a:rPr>
              <a:t>ситуация:</a:t>
            </a:r>
          </a:p>
          <a:p>
            <a:pPr lvl="2"/>
            <a:r>
              <a:rPr lang="ru-RU" i="1" dirty="0" smtClean="0">
                <a:solidFill>
                  <a:srgbClr val="002060"/>
                </a:solidFill>
              </a:rPr>
              <a:t>кто (действующие лица)</a:t>
            </a:r>
          </a:p>
          <a:p>
            <a:pPr lvl="2"/>
            <a:r>
              <a:rPr lang="ru-RU" i="1" dirty="0" smtClean="0">
                <a:solidFill>
                  <a:srgbClr val="002060"/>
                </a:solidFill>
              </a:rPr>
              <a:t>что (действия, поступки, поведение)</a:t>
            </a:r>
          </a:p>
          <a:p>
            <a:pPr lvl="2"/>
            <a:r>
              <a:rPr lang="ru-RU" i="1" dirty="0" smtClean="0">
                <a:solidFill>
                  <a:srgbClr val="002060"/>
                </a:solidFill>
              </a:rPr>
              <a:t>когда (время)</a:t>
            </a:r>
          </a:p>
          <a:p>
            <a:pPr lvl="2"/>
            <a:r>
              <a:rPr lang="ru-RU" i="1" dirty="0" smtClean="0">
                <a:solidFill>
                  <a:srgbClr val="002060"/>
                </a:solidFill>
              </a:rPr>
              <a:t>где (место)</a:t>
            </a:r>
          </a:p>
          <a:p>
            <a:pPr lvl="2"/>
            <a:r>
              <a:rPr lang="ru-RU" i="1" dirty="0" smtClean="0">
                <a:solidFill>
                  <a:srgbClr val="002060"/>
                </a:solidFill>
              </a:rPr>
              <a:t>почему (причина)</a:t>
            </a:r>
          </a:p>
          <a:p>
            <a:pPr lvl="2"/>
            <a:r>
              <a:rPr lang="ru-RU" i="1" dirty="0" smtClean="0">
                <a:solidFill>
                  <a:srgbClr val="002060"/>
                </a:solidFill>
              </a:rPr>
              <a:t>зачем (цель)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Формулы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«вспомнить все»</a:t>
            </a:r>
          </a:p>
          <a:p>
            <a:endParaRPr lang="ru-RU" i="1" dirty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«используй то, что под рукой….»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5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708" y="365125"/>
            <a:ext cx="5423852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НАВИГАЦИЯ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708" y="1278732"/>
            <a:ext cx="5157787" cy="82391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ВОПРОС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2259366"/>
            <a:ext cx="5422392" cy="459863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Обращение</a:t>
            </a:r>
          </a:p>
          <a:p>
            <a:pPr lvl="1"/>
            <a:r>
              <a:rPr lang="ru-RU" dirty="0" smtClean="0"/>
              <a:t>«закон имени»</a:t>
            </a:r>
          </a:p>
          <a:p>
            <a:pPr lvl="2"/>
            <a:r>
              <a:rPr lang="ru-RU" dirty="0" smtClean="0"/>
              <a:t>ведущий</a:t>
            </a:r>
          </a:p>
          <a:p>
            <a:pPr lvl="2"/>
            <a:r>
              <a:rPr lang="ru-RU" dirty="0" smtClean="0"/>
              <a:t>публика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Комплимент</a:t>
            </a:r>
          </a:p>
          <a:p>
            <a:pPr lvl="1"/>
            <a:r>
              <a:rPr lang="ru-RU" dirty="0" smtClean="0"/>
              <a:t>благодарность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Предыстория</a:t>
            </a:r>
          </a:p>
          <a:p>
            <a:pPr lvl="1"/>
            <a:r>
              <a:rPr lang="ru-RU" dirty="0" smtClean="0"/>
              <a:t>перефразирование</a:t>
            </a:r>
          </a:p>
          <a:p>
            <a:pPr lvl="1"/>
            <a:r>
              <a:rPr lang="ru-RU" dirty="0" smtClean="0"/>
              <a:t>цитата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Вопрос</a:t>
            </a:r>
          </a:p>
          <a:p>
            <a:pPr lvl="1"/>
            <a:r>
              <a:rPr lang="ru-RU" dirty="0" smtClean="0"/>
              <a:t>Открытый включает:</a:t>
            </a:r>
          </a:p>
          <a:p>
            <a:pPr lvl="2"/>
            <a:r>
              <a:rPr lang="ru-RU" dirty="0" smtClean="0"/>
              <a:t>вопросительное слово</a:t>
            </a:r>
          </a:p>
          <a:p>
            <a:pPr lvl="1"/>
            <a:r>
              <a:rPr lang="ru-RU" dirty="0" smtClean="0"/>
              <a:t>Закрытый рассчитан на реакцию:</a:t>
            </a:r>
          </a:p>
          <a:p>
            <a:pPr lvl="2"/>
            <a:r>
              <a:rPr lang="ru-RU" dirty="0" smtClean="0"/>
              <a:t>согласен</a:t>
            </a:r>
            <a:r>
              <a:rPr lang="ru-RU" dirty="0"/>
              <a:t>, </a:t>
            </a:r>
            <a:r>
              <a:rPr lang="ru-RU" dirty="0" smtClean="0"/>
              <a:t>да</a:t>
            </a:r>
          </a:p>
          <a:p>
            <a:pPr lvl="2"/>
            <a:r>
              <a:rPr lang="ru-RU" dirty="0" smtClean="0"/>
              <a:t>не </a:t>
            </a:r>
            <a:r>
              <a:rPr lang="ru-RU" dirty="0"/>
              <a:t>согласен, </a:t>
            </a:r>
            <a:r>
              <a:rPr lang="ru-RU" dirty="0" smtClean="0"/>
              <a:t>нет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Резюме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97588" y="454820"/>
            <a:ext cx="5183188" cy="82391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ОТВЕТ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053328" y="1368427"/>
            <a:ext cx="5815584" cy="548957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Обращение</a:t>
            </a:r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Благодарность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Прямой ответ: да / нет</a:t>
            </a:r>
          </a:p>
          <a:p>
            <a:pPr lvl="1"/>
            <a:r>
              <a:rPr lang="ru-RU" dirty="0"/>
              <a:t>У</a:t>
            </a:r>
            <a:r>
              <a:rPr lang="ru-RU" dirty="0" smtClean="0"/>
              <a:t>тверждение</a:t>
            </a:r>
          </a:p>
          <a:p>
            <a:pPr lvl="2"/>
            <a:r>
              <a:rPr lang="ru-RU" dirty="0" smtClean="0"/>
              <a:t>Нужно доказать</a:t>
            </a:r>
            <a:endParaRPr lang="ru-RU" dirty="0"/>
          </a:p>
          <a:p>
            <a:pPr lvl="1"/>
            <a:r>
              <a:rPr lang="ru-RU" dirty="0" smtClean="0"/>
              <a:t>Аргументы не требуют доказательства</a:t>
            </a:r>
          </a:p>
          <a:p>
            <a:pPr lvl="2"/>
            <a:r>
              <a:rPr lang="ru-RU" dirty="0" smtClean="0"/>
              <a:t>Статистика</a:t>
            </a:r>
          </a:p>
          <a:p>
            <a:pPr lvl="2"/>
            <a:r>
              <a:rPr lang="ru-RU" dirty="0" smtClean="0"/>
              <a:t>Аналитика</a:t>
            </a:r>
          </a:p>
          <a:p>
            <a:pPr lvl="2"/>
            <a:r>
              <a:rPr lang="ru-RU" dirty="0" smtClean="0"/>
              <a:t>Цитата</a:t>
            </a:r>
          </a:p>
          <a:p>
            <a:pPr lvl="1"/>
            <a:r>
              <a:rPr lang="ru-RU" dirty="0" smtClean="0"/>
              <a:t>Иллюстрации, или примеры</a:t>
            </a:r>
          </a:p>
          <a:p>
            <a:pPr lvl="3"/>
            <a:r>
              <a:rPr lang="ru-RU" dirty="0" smtClean="0"/>
              <a:t>Опыт</a:t>
            </a:r>
          </a:p>
          <a:p>
            <a:pPr lvl="3"/>
            <a:r>
              <a:rPr lang="ru-RU" dirty="0" smtClean="0"/>
              <a:t>Кейс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Уход от ответа</a:t>
            </a:r>
          </a:p>
          <a:p>
            <a:pPr lvl="1"/>
            <a:r>
              <a:rPr lang="ru-RU" dirty="0" smtClean="0">
                <a:solidFill>
                  <a:srgbClr val="C00000"/>
                </a:solidFill>
              </a:rPr>
              <a:t>«требуется время / место»</a:t>
            </a:r>
          </a:p>
          <a:p>
            <a:pPr lvl="1"/>
            <a:r>
              <a:rPr lang="ru-RU" dirty="0" smtClean="0">
                <a:solidFill>
                  <a:srgbClr val="C00000"/>
                </a:solidFill>
              </a:rPr>
              <a:t>«даже и мыслей не было»</a:t>
            </a:r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96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7922" y="1709738"/>
            <a:ext cx="10569528" cy="4418107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Моя </a:t>
            </a:r>
            <a:r>
              <a:rPr lang="ru-RU" sz="4000" b="1" dirty="0" smtClean="0">
                <a:solidFill>
                  <a:srgbClr val="C00000"/>
                </a:solidFill>
              </a:rPr>
              <a:t>искренняя признательность</a:t>
            </a:r>
            <a:r>
              <a:rPr lang="ru-RU" sz="4000" dirty="0" smtClean="0">
                <a:solidFill>
                  <a:srgbClr val="002060"/>
                </a:solidFill>
              </a:rPr>
              <a:t> всем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i="1" dirty="0" smtClean="0">
                <a:solidFill>
                  <a:srgbClr val="C00000"/>
                </a:solidFill>
              </a:rPr>
              <a:t>организовавшим</a:t>
            </a:r>
            <a:r>
              <a:rPr lang="ru-RU" sz="4000" dirty="0" smtClean="0">
                <a:solidFill>
                  <a:srgbClr val="002060"/>
                </a:solidFill>
              </a:rPr>
              <a:t> это мероприятие,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i="1" dirty="0" smtClean="0">
                <a:solidFill>
                  <a:srgbClr val="C00000"/>
                </a:solidFill>
              </a:rPr>
              <a:t>пригласившим</a:t>
            </a:r>
            <a:r>
              <a:rPr lang="ru-RU" sz="4000" dirty="0" smtClean="0">
                <a:solidFill>
                  <a:srgbClr val="002060"/>
                </a:solidFill>
              </a:rPr>
              <a:t> меня к участию,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i="1" dirty="0" smtClean="0">
                <a:solidFill>
                  <a:srgbClr val="C00000"/>
                </a:solidFill>
              </a:rPr>
              <a:t>пришедшим</a:t>
            </a:r>
            <a:r>
              <a:rPr lang="ru-RU" sz="4000" dirty="0" smtClean="0">
                <a:solidFill>
                  <a:srgbClr val="002060"/>
                </a:solidFill>
              </a:rPr>
              <a:t> на мероприятие, </a:t>
            </a:r>
            <a:r>
              <a:rPr lang="ru-RU" sz="4000" i="1" dirty="0" smtClean="0">
                <a:solidFill>
                  <a:srgbClr val="C00000"/>
                </a:solidFill>
              </a:rPr>
              <a:t>слушавшим</a:t>
            </a:r>
            <a:r>
              <a:rPr lang="ru-RU" sz="4000" dirty="0" smtClean="0">
                <a:solidFill>
                  <a:srgbClr val="002060"/>
                </a:solidFill>
              </a:rPr>
              <a:t>, </a:t>
            </a:r>
            <a:r>
              <a:rPr lang="ru-RU" sz="4000" i="1" dirty="0" smtClean="0">
                <a:solidFill>
                  <a:srgbClr val="C00000"/>
                </a:solidFill>
              </a:rPr>
              <a:t>смотревшим</a:t>
            </a:r>
            <a:r>
              <a:rPr lang="ru-RU" sz="4000" dirty="0" smtClean="0">
                <a:solidFill>
                  <a:srgbClr val="002060"/>
                </a:solidFill>
              </a:rPr>
              <a:t> и </a:t>
            </a:r>
            <a:r>
              <a:rPr lang="ru-RU" sz="4000" i="1" dirty="0" smtClean="0">
                <a:solidFill>
                  <a:srgbClr val="C00000"/>
                </a:solidFill>
              </a:rPr>
              <a:t>писавшим</a:t>
            </a:r>
            <a:r>
              <a:rPr lang="ru-RU" sz="4000" i="1" dirty="0" smtClean="0">
                <a:solidFill>
                  <a:srgbClr val="002060"/>
                </a:solidFill>
              </a:rPr>
              <a:t>,</a:t>
            </a:r>
            <a:br>
              <a:rPr lang="ru-RU" sz="4000" i="1" dirty="0" smtClean="0">
                <a:solidFill>
                  <a:srgbClr val="002060"/>
                </a:solidFill>
              </a:rPr>
            </a:br>
            <a:r>
              <a:rPr lang="ru-RU" sz="4000" b="1" i="1" dirty="0" smtClean="0">
                <a:solidFill>
                  <a:srgbClr val="C00000"/>
                </a:solidFill>
              </a:rPr>
              <a:t>вступившим со мной в диалог и познакомившим с собой</a:t>
            </a:r>
            <a:r>
              <a:rPr lang="ru-RU" sz="4000" dirty="0" smtClean="0">
                <a:solidFill>
                  <a:srgbClr val="002060"/>
                </a:solidFill>
              </a:rPr>
              <a:t>!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1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ВСЁ СТАБИЛЬНО, НА ВЕКА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ВЫРАЗИТЕЛЬНОСТЬ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СОРЕВНОВАТЕЛЬНОСТЬ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УСЛОВНОСТЬ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ОБЩЕНИЕ</a:t>
            </a:r>
          </a:p>
          <a:p>
            <a:pPr lvl="2"/>
            <a:r>
              <a:rPr lang="ru-RU" dirty="0" smtClean="0">
                <a:solidFill>
                  <a:srgbClr val="002060"/>
                </a:solidFill>
              </a:rPr>
              <a:t>ВЗАИМОДЕЙСТВИЕ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УЧАСТНИКИ:</a:t>
            </a:r>
          </a:p>
          <a:p>
            <a:pPr lvl="2"/>
            <a:r>
              <a:rPr lang="ru-RU" dirty="0" smtClean="0">
                <a:solidFill>
                  <a:srgbClr val="002060"/>
                </a:solidFill>
              </a:rPr>
              <a:t>ГОВОРЯЩИЙ</a:t>
            </a:r>
          </a:p>
          <a:p>
            <a:pPr lvl="2"/>
            <a:r>
              <a:rPr lang="ru-RU" dirty="0" smtClean="0">
                <a:solidFill>
                  <a:srgbClr val="002060"/>
                </a:solidFill>
              </a:rPr>
              <a:t>СОБЕСЕДНИК</a:t>
            </a:r>
          </a:p>
          <a:p>
            <a:pPr lvl="2"/>
            <a:r>
              <a:rPr lang="ru-RU" dirty="0" smtClean="0">
                <a:solidFill>
                  <a:srgbClr val="002060"/>
                </a:solidFill>
              </a:rPr>
              <a:t>«МОЛЧАЩИЙ НАБЛЮДАТЕЛЬ»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8200" y="2770632"/>
            <a:ext cx="2508504" cy="6583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16496" y="3782568"/>
            <a:ext cx="3928872" cy="5151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221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Законы риторики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I.</a:t>
            </a:r>
            <a:r>
              <a:rPr lang="ru-RU" b="1" dirty="0" smtClean="0">
                <a:solidFill>
                  <a:srgbClr val="C00000"/>
                </a:solidFill>
              </a:rPr>
              <a:t>Закон </a:t>
            </a:r>
            <a:r>
              <a:rPr lang="ru-RU" b="1" dirty="0">
                <a:solidFill>
                  <a:srgbClr val="C00000"/>
                </a:solidFill>
              </a:rPr>
              <a:t>гармонирующего диалога</a:t>
            </a:r>
            <a:r>
              <a:rPr lang="ru-RU" dirty="0"/>
              <a:t> — для достижения </a:t>
            </a:r>
            <a:r>
              <a:rPr lang="ru-RU" b="1" dirty="0">
                <a:solidFill>
                  <a:srgbClr val="0070C0"/>
                </a:solidFill>
              </a:rPr>
              <a:t>гармонии</a:t>
            </a:r>
            <a:r>
              <a:rPr lang="ru-RU" dirty="0"/>
              <a:t> между оратором и аудиторией необходима </a:t>
            </a:r>
            <a:r>
              <a:rPr lang="ru-RU" dirty="0" err="1"/>
              <a:t>диалогизация</a:t>
            </a:r>
            <a:r>
              <a:rPr lang="ru-RU" dirty="0"/>
              <a:t> речи.</a:t>
            </a:r>
          </a:p>
          <a:p>
            <a:pPr marL="400050" lvl="1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Принципы</a:t>
            </a:r>
            <a:r>
              <a:rPr lang="ru-RU" dirty="0" smtClean="0"/>
              <a:t>:</a:t>
            </a:r>
            <a:endParaRPr lang="ru-RU" dirty="0"/>
          </a:p>
          <a:p>
            <a:pPr lvl="2"/>
            <a:r>
              <a:rPr lang="ru-RU" dirty="0"/>
              <a:t>Внимания к </a:t>
            </a:r>
            <a:r>
              <a:rPr lang="ru-RU" b="1" dirty="0">
                <a:solidFill>
                  <a:srgbClr val="0070C0"/>
                </a:solidFill>
              </a:rPr>
              <a:t>адресату</a:t>
            </a:r>
          </a:p>
          <a:p>
            <a:pPr lvl="2"/>
            <a:r>
              <a:rPr lang="ru-RU" dirty="0"/>
              <a:t>Близости содержания речи </a:t>
            </a:r>
            <a:r>
              <a:rPr lang="ru-RU" b="1" dirty="0">
                <a:solidFill>
                  <a:srgbClr val="0070C0"/>
                </a:solidFill>
              </a:rPr>
              <a:t>интересам</a:t>
            </a:r>
            <a:r>
              <a:rPr lang="ru-RU" dirty="0"/>
              <a:t> адресатов</a:t>
            </a:r>
          </a:p>
          <a:p>
            <a:pPr lvl="2"/>
            <a:r>
              <a:rPr lang="ru-RU" b="1" dirty="0">
                <a:solidFill>
                  <a:srgbClr val="0070C0"/>
                </a:solidFill>
              </a:rPr>
              <a:t>Конкретности</a:t>
            </a:r>
            <a:r>
              <a:rPr lang="ru-RU" dirty="0"/>
              <a:t> в изложении материала</a:t>
            </a:r>
          </a:p>
          <a:p>
            <a:pPr lvl="2"/>
            <a:r>
              <a:rPr lang="ru-RU" dirty="0"/>
              <a:t>Принцип движения — аудитория должна почувствовать, что речь происходит во </a:t>
            </a:r>
            <a:r>
              <a:rPr lang="ru-RU" b="1" dirty="0">
                <a:solidFill>
                  <a:srgbClr val="0070C0"/>
                </a:solidFill>
              </a:rPr>
              <a:t>времени</a:t>
            </a:r>
            <a:r>
              <a:rPr lang="ru-RU" dirty="0"/>
              <a:t> и в </a:t>
            </a:r>
            <a:r>
              <a:rPr lang="ru-RU" b="1" dirty="0">
                <a:solidFill>
                  <a:srgbClr val="0070C0"/>
                </a:solidFill>
              </a:rPr>
              <a:t>пространстве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II.</a:t>
            </a:r>
            <a:r>
              <a:rPr lang="ru-RU" b="1" dirty="0" smtClean="0">
                <a:solidFill>
                  <a:srgbClr val="C00000"/>
                </a:solidFill>
              </a:rPr>
              <a:t>Закон </a:t>
            </a:r>
            <a:r>
              <a:rPr lang="ru-RU" b="1" dirty="0">
                <a:solidFill>
                  <a:srgbClr val="C00000"/>
                </a:solidFill>
              </a:rPr>
              <a:t>продвижения и ориентации </a:t>
            </a:r>
            <a:r>
              <a:rPr lang="ru-RU" b="1" dirty="0" smtClean="0">
                <a:solidFill>
                  <a:srgbClr val="C00000"/>
                </a:solidFill>
              </a:rPr>
              <a:t>адресата: НАВИГАЦИЯ</a:t>
            </a:r>
          </a:p>
          <a:p>
            <a:pPr marL="400050" lvl="1" indent="0">
              <a:buNone/>
            </a:pPr>
            <a:r>
              <a:rPr lang="ru-RU" dirty="0" smtClean="0"/>
              <a:t>— </a:t>
            </a:r>
            <a:r>
              <a:rPr lang="ru-RU" dirty="0"/>
              <a:t>оратор должен хорошо </a:t>
            </a:r>
            <a:r>
              <a:rPr lang="ru-RU" b="1" dirty="0">
                <a:solidFill>
                  <a:srgbClr val="0070C0"/>
                </a:solidFill>
              </a:rPr>
              <a:t>ориентировать</a:t>
            </a:r>
            <a:r>
              <a:rPr lang="ru-RU" dirty="0"/>
              <a:t> слушателя в пространстве своей речи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III.</a:t>
            </a:r>
            <a:r>
              <a:rPr lang="ru-RU" b="1" dirty="0" smtClean="0">
                <a:solidFill>
                  <a:srgbClr val="C00000"/>
                </a:solidFill>
              </a:rPr>
              <a:t>Закон </a:t>
            </a:r>
            <a:r>
              <a:rPr lang="ru-RU" b="1" dirty="0">
                <a:solidFill>
                  <a:srgbClr val="C00000"/>
                </a:solidFill>
              </a:rPr>
              <a:t>эмоциональности </a:t>
            </a:r>
            <a:r>
              <a:rPr lang="ru-RU" b="1" dirty="0" smtClean="0">
                <a:solidFill>
                  <a:srgbClr val="C00000"/>
                </a:solidFill>
              </a:rPr>
              <a:t>речи: ЭМОЦИОГНЕННОСТЬ</a:t>
            </a:r>
            <a:endParaRPr lang="ru-RU" b="1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C00000"/>
                </a:solidFill>
              </a:rPr>
              <a:t>демонстрировать</a:t>
            </a:r>
            <a:r>
              <a:rPr lang="ru-RU" dirty="0" smtClean="0"/>
              <a:t> эмоции и </a:t>
            </a:r>
            <a:r>
              <a:rPr lang="ru-RU" dirty="0" smtClean="0">
                <a:solidFill>
                  <a:srgbClr val="C00000"/>
                </a:solidFill>
              </a:rPr>
              <a:t>заражать</a:t>
            </a:r>
            <a:r>
              <a:rPr lang="ru-RU" dirty="0" smtClean="0"/>
              <a:t> ими</a:t>
            </a:r>
            <a:endParaRPr lang="ru-RU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IV.</a:t>
            </a:r>
            <a:r>
              <a:rPr lang="ru-RU" b="1" dirty="0" smtClean="0">
                <a:solidFill>
                  <a:srgbClr val="C00000"/>
                </a:solidFill>
              </a:rPr>
              <a:t>Закон удовольствия: ТИРАМИСУ</a:t>
            </a:r>
          </a:p>
          <a:p>
            <a:pPr marL="400050" lvl="1" indent="0">
              <a:buNone/>
            </a:pPr>
            <a:r>
              <a:rPr lang="ru-RU" dirty="0" smtClean="0"/>
              <a:t>— </a:t>
            </a:r>
            <a:r>
              <a:rPr lang="ru-RU" b="1" dirty="0">
                <a:solidFill>
                  <a:srgbClr val="0070C0"/>
                </a:solidFill>
              </a:rPr>
              <a:t>удовлетворение</a:t>
            </a:r>
            <a:r>
              <a:rPr lang="ru-RU" dirty="0"/>
              <a:t> получают и оратор, и аудитория.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97752" y="3602736"/>
            <a:ext cx="1621536" cy="51206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9828" y="4389120"/>
            <a:ext cx="2679192" cy="393192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23488" y="4964875"/>
            <a:ext cx="1524000" cy="430085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93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LQ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ФОРМУЛА ДРУЖБЫ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557587" cy="368458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БЛИЗОСТЬ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ЧАСТОТА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ДЛИТЕЛЬНОСТЬ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ИНТЕНСИВНОСТЬ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ЗАКОНЫ ПРИВЛЕКАТЕЛЬНОСТИ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572000" y="2505074"/>
            <a:ext cx="7620000" cy="427224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Подобия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«точки сопряжения»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“We be one blood”</a:t>
            </a:r>
          </a:p>
          <a:p>
            <a:pPr lvl="1"/>
            <a:r>
              <a:rPr lang="ru-RU" dirty="0">
                <a:solidFill>
                  <a:srgbClr val="FF0000"/>
                </a:solidFill>
              </a:rPr>
              <a:t>опыт</a:t>
            </a:r>
          </a:p>
          <a:p>
            <a:pPr lvl="3"/>
            <a:r>
              <a:rPr lang="ru-RU" dirty="0">
                <a:solidFill>
                  <a:srgbClr val="002060"/>
                </a:solidFill>
              </a:rPr>
              <a:t>Похожий</a:t>
            </a:r>
          </a:p>
          <a:p>
            <a:pPr lvl="3"/>
            <a:r>
              <a:rPr lang="ru-RU" dirty="0">
                <a:solidFill>
                  <a:srgbClr val="002060"/>
                </a:solidFill>
              </a:rPr>
              <a:t>Прошлый</a:t>
            </a:r>
          </a:p>
          <a:p>
            <a:pPr lvl="3"/>
            <a:r>
              <a:rPr lang="ru-RU" dirty="0">
                <a:solidFill>
                  <a:srgbClr val="002060"/>
                </a:solidFill>
              </a:rPr>
              <a:t>Замещенный / вторичный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«Побочного эффекта»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Любопытство</a:t>
            </a:r>
            <a:endParaRPr lang="ru-RU" dirty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Взаимность</a:t>
            </a:r>
          </a:p>
          <a:p>
            <a:pPr lvl="2"/>
            <a:r>
              <a:rPr lang="ru-RU" dirty="0" smtClean="0">
                <a:solidFill>
                  <a:srgbClr val="002060"/>
                </a:solidFill>
              </a:rPr>
              <a:t>эмоции / улыбка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Открытость</a:t>
            </a:r>
          </a:p>
          <a:p>
            <a:pPr lvl="2"/>
            <a:r>
              <a:rPr lang="ru-RU" dirty="0" smtClean="0">
                <a:solidFill>
                  <a:srgbClr val="002060"/>
                </a:solidFill>
              </a:rPr>
              <a:t>доверие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ФОРМУЛА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ГОВОРИТ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КТО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КОМУ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ГДЕ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КОГДА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КАК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ПОЧЕМУ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ЗАЧЕМ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СМЫСЛ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ИХ РАЗМЫШЛЕНИЕ РАЗВИВАЕТСЯ </a:t>
            </a:r>
            <a:r>
              <a:rPr lang="ru-RU" b="1" dirty="0" smtClean="0">
                <a:solidFill>
                  <a:srgbClr val="C00000"/>
                </a:solidFill>
              </a:rPr>
              <a:t>ПАРАЛЛЕЛЬНО</a:t>
            </a:r>
            <a:r>
              <a:rPr lang="ru-RU" dirty="0" smtClean="0">
                <a:solidFill>
                  <a:srgbClr val="C00000"/>
                </a:solidFill>
              </a:rPr>
              <a:t> ВАШЕЙ РЕЧИ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ПРЕДЛОЖИТЕ ФОРМУЛИРОВКУ ДЛЯ ИХ РЕШЕНИЯ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УБЕДИТЕ ИХ В ПРАВИЛЬНОСТИ РЕШЕНИЯ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ГЛАВНОЕ</a:t>
            </a:r>
            <a:r>
              <a:rPr lang="ru-RU" dirty="0" smtClean="0">
                <a:solidFill>
                  <a:srgbClr val="C00000"/>
                </a:solidFill>
              </a:rPr>
              <a:t> - ВЗАИМОДЕЙСТВИЕ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80632" y="3666744"/>
            <a:ext cx="4529328" cy="79552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46760" y="5065776"/>
            <a:ext cx="1932432" cy="9144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700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врем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48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>
          <a:xfrm>
            <a:off x="6248400" y="914401"/>
            <a:ext cx="4419600" cy="411163"/>
          </a:xfrm>
        </p:spPr>
        <p:txBody>
          <a:bodyPr/>
          <a:lstStyle/>
          <a:p>
            <a:r>
              <a:rPr lang="ru-RU" altLang="ru-RU" sz="3200" b="1">
                <a:solidFill>
                  <a:srgbClr val="C00000"/>
                </a:solidFill>
              </a:rPr>
              <a:t>Временной объем выступления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56688" y="3547872"/>
            <a:ext cx="4236720" cy="438912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0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39809"/>
              </p:ext>
            </p:extLst>
          </p:nvPr>
        </p:nvGraphicFramePr>
        <p:xfrm>
          <a:off x="512064" y="246886"/>
          <a:ext cx="11256264" cy="6199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8132"/>
                <a:gridCol w="5628132"/>
              </a:tblGrid>
              <a:tr h="1239927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КОНКУРСНЫЕ МЕРОПРИЯТИЯ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99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ВНЕМЕДИЙНЫЕ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МЕДИЙНЫЕ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3992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ПУБЛИЧНАЯ ЛЕКЦИЯ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МЕДИАВИЗИТКА</a:t>
                      </a:r>
                    </a:p>
                    <a:p>
                      <a:pPr lvl="1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-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требования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3992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УРОК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ПРЕСС-КОНФЕРЕНЦИЯ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 «ВОПРОС УЧИТЕЛЮ ГОДА»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-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требования</a:t>
                      </a:r>
                    </a:p>
                    <a:p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3992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КЛАССНЫЙ ЧАС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704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Техника речи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Энергии речи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Звук</a:t>
            </a:r>
            <a:endParaRPr lang="ru-RU" dirty="0"/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Формула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«звук к звуку»:</a:t>
            </a:r>
          </a:p>
          <a:p>
            <a:pPr lvl="2"/>
            <a:r>
              <a:rPr lang="ru-RU" i="1" dirty="0" smtClean="0">
                <a:solidFill>
                  <a:srgbClr val="FF0000"/>
                </a:solidFill>
              </a:rPr>
              <a:t>согласные форсируем, гласные </a:t>
            </a:r>
            <a:r>
              <a:rPr lang="ru-RU" i="1" dirty="0" err="1" smtClean="0">
                <a:solidFill>
                  <a:srgbClr val="FF0000"/>
                </a:solidFill>
              </a:rPr>
              <a:t>пропеваем</a:t>
            </a:r>
            <a:endParaRPr lang="ru-RU" i="1" dirty="0" smtClean="0">
              <a:solidFill>
                <a:srgbClr val="FF0000"/>
              </a:solidFill>
            </a:endParaRPr>
          </a:p>
          <a:p>
            <a:pPr lvl="2"/>
            <a:r>
              <a:rPr lang="ru-RU" i="1" dirty="0" smtClean="0"/>
              <a:t>«взрываем» и «сверлим» мозг публики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Дыхание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Формула «строка как слово»</a:t>
            </a:r>
            <a:r>
              <a:rPr lang="ru-RU" dirty="0" smtClean="0"/>
              <a:t>:</a:t>
            </a:r>
          </a:p>
          <a:p>
            <a:pPr lvl="2"/>
            <a:r>
              <a:rPr lang="ru-RU" i="1" dirty="0" smtClean="0">
                <a:solidFill>
                  <a:srgbClr val="FF0000"/>
                </a:solidFill>
              </a:rPr>
              <a:t>дыхательная и интонационная волна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Ритм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Формула «смысл – в акценте»</a:t>
            </a:r>
          </a:p>
          <a:p>
            <a:pPr lvl="2"/>
            <a:r>
              <a:rPr lang="ru-RU" i="1" dirty="0">
                <a:solidFill>
                  <a:srgbClr val="FF0000"/>
                </a:solidFill>
              </a:rPr>
              <a:t>ч</a:t>
            </a:r>
            <a:r>
              <a:rPr lang="ru-RU" i="1" dirty="0" smtClean="0">
                <a:solidFill>
                  <a:srgbClr val="FF0000"/>
                </a:solidFill>
              </a:rPr>
              <a:t>ередование сильных и слабых долей, ударных и безударных (ритм)</a:t>
            </a:r>
          </a:p>
          <a:p>
            <a:pPr lvl="2"/>
            <a:r>
              <a:rPr lang="ru-RU" i="1" dirty="0" smtClean="0"/>
              <a:t>тихо – громко, быстро – медленно, спокойно – с чувством (акцент)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200" y="3145536"/>
            <a:ext cx="5196840" cy="7772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4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Уверенность на публике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Энергии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Энергия тела</a:t>
            </a:r>
            <a:r>
              <a:rPr lang="ru-RU" dirty="0" smtClean="0"/>
              <a:t>:</a:t>
            </a:r>
            <a:endParaRPr lang="en-US" dirty="0" smtClean="0"/>
          </a:p>
          <a:p>
            <a:pPr lvl="1"/>
            <a:r>
              <a:rPr lang="ru-RU" i="1" dirty="0" smtClean="0">
                <a:solidFill>
                  <a:srgbClr val="002060"/>
                </a:solidFill>
              </a:rPr>
              <a:t>страх - «незнакомое» </a:t>
            </a:r>
            <a:r>
              <a:rPr lang="ru-RU" i="1" dirty="0" err="1" smtClean="0">
                <a:solidFill>
                  <a:srgbClr val="002060"/>
                </a:solidFill>
              </a:rPr>
              <a:t>vs</a:t>
            </a:r>
            <a:r>
              <a:rPr lang="ru-RU" i="1" dirty="0" smtClean="0">
                <a:solidFill>
                  <a:srgbClr val="002060"/>
                </a:solidFill>
              </a:rPr>
              <a:t>. уверенность - «знакомое»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Энергия пространства</a:t>
            </a:r>
            <a:r>
              <a:rPr lang="ru-RU" dirty="0" smtClean="0"/>
              <a:t>:</a:t>
            </a:r>
            <a:endParaRPr lang="en-US" dirty="0" smtClean="0"/>
          </a:p>
          <a:p>
            <a:pPr lvl="1"/>
            <a:r>
              <a:rPr lang="ru-RU" i="1" dirty="0" smtClean="0">
                <a:solidFill>
                  <a:srgbClr val="002060"/>
                </a:solidFill>
              </a:rPr>
              <a:t>дискомфорт </a:t>
            </a:r>
            <a:r>
              <a:rPr lang="ru-RU" i="1" dirty="0" err="1" smtClean="0">
                <a:solidFill>
                  <a:srgbClr val="002060"/>
                </a:solidFill>
              </a:rPr>
              <a:t>vs</a:t>
            </a:r>
            <a:r>
              <a:rPr lang="ru-RU" i="1" dirty="0" smtClean="0">
                <a:solidFill>
                  <a:srgbClr val="002060"/>
                </a:solidFill>
              </a:rPr>
              <a:t>. комфорт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Энергия порядка - ряда</a:t>
            </a:r>
            <a:r>
              <a:rPr lang="ru-RU" dirty="0" smtClean="0"/>
              <a:t>:</a:t>
            </a:r>
            <a:endParaRPr lang="en-US" dirty="0" smtClean="0"/>
          </a:p>
          <a:p>
            <a:pPr lvl="1"/>
            <a:r>
              <a:rPr lang="ru-RU" i="1" dirty="0" smtClean="0">
                <a:solidFill>
                  <a:srgbClr val="002060"/>
                </a:solidFill>
              </a:rPr>
              <a:t>хаос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- энтропия </a:t>
            </a:r>
            <a:r>
              <a:rPr lang="ru-RU" i="1" dirty="0" err="1" smtClean="0">
                <a:solidFill>
                  <a:srgbClr val="002060"/>
                </a:solidFill>
              </a:rPr>
              <a:t>vs</a:t>
            </a:r>
            <a:r>
              <a:rPr lang="ru-RU" i="1" dirty="0" smtClean="0">
                <a:solidFill>
                  <a:srgbClr val="002060"/>
                </a:solidFill>
              </a:rPr>
              <a:t> план –порядок - информация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Формулы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«Игра в карты»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«В чем твоя сила, Поттер?»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«Мы с тобой одной крови – ты и я»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“We be one blood”</a:t>
            </a:r>
            <a:endParaRPr lang="ru-RU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006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510</Words>
  <Application>Microsoft Office PowerPoint</Application>
  <PresentationFormat>Широкоэкранный</PresentationFormat>
  <Paragraphs>151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1_Тема Office</vt:lpstr>
      <vt:lpstr>2_Тема Office</vt:lpstr>
      <vt:lpstr>26_Тема Office</vt:lpstr>
      <vt:lpstr>«ТЫ СКАЖИ, ЧО ТЕ НАДО» Публичное красноречие для специальных целей</vt:lpstr>
      <vt:lpstr>ВСЁ СТАБИЛЬНО, НА ВЕКА</vt:lpstr>
      <vt:lpstr>Законы риторики</vt:lpstr>
      <vt:lpstr>LQ</vt:lpstr>
      <vt:lpstr>ФОРМУЛА</vt:lpstr>
      <vt:lpstr>Временной объем выступления</vt:lpstr>
      <vt:lpstr>Презентация PowerPoint</vt:lpstr>
      <vt:lpstr>Техника речи</vt:lpstr>
      <vt:lpstr>Уверенность на публике</vt:lpstr>
      <vt:lpstr>Импровизация в речи</vt:lpstr>
      <vt:lpstr>НАВИГАЦИЯ</vt:lpstr>
      <vt:lpstr>Моя искренняя признательность всем организовавшим это мероприятие, пригласившим меня к участию, пришедшим на мероприятие, слушавшим, смотревшим и писавшим, вступившим со мной в диалог и познакомившим с собой!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«ТЫ СКАЖИ, ЧО ТЕ НАДО» Публичное красноречие для специальных целей</dc:title>
  <dc:creator>Степанов Валентин Николаевич</dc:creator>
  <cp:lastModifiedBy>Степанов Валентин Николаевич</cp:lastModifiedBy>
  <cp:revision>6</cp:revision>
  <dcterms:created xsi:type="dcterms:W3CDTF">2023-01-18T05:24:26Z</dcterms:created>
  <dcterms:modified xsi:type="dcterms:W3CDTF">2023-01-18T06:19:36Z</dcterms:modified>
</cp:coreProperties>
</file>