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2" r:id="rId4"/>
    <p:sldId id="293" r:id="rId5"/>
    <p:sldId id="260" r:id="rId6"/>
    <p:sldId id="286" r:id="rId7"/>
    <p:sldId id="280" r:id="rId8"/>
    <p:sldId id="283" r:id="rId9"/>
    <p:sldId id="284" r:id="rId10"/>
    <p:sldId id="298" r:id="rId11"/>
    <p:sldId id="281" r:id="rId12"/>
    <p:sldId id="295" r:id="rId13"/>
    <p:sldId id="296" r:id="rId14"/>
    <p:sldId id="294" r:id="rId15"/>
    <p:sldId id="263" r:id="rId16"/>
    <p:sldId id="301" r:id="rId17"/>
    <p:sldId id="267" r:id="rId1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konkurs.podvig-uchitelya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rprosvet.ru/nashi-proekty/konkurs-lza-nravstvennyj-podvig-uchitelyar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verbitskaya@iro.yar.ru" TargetMode="External"/><Relationship Id="rId2" Type="http://schemas.openxmlformats.org/officeDocument/2006/relationships/hyperlink" Target="mailto:lapshina@iro.yar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yaroroik@mail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konkurs.podvig-uchitelya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429000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cs typeface="Arial" pitchFamily="34" charset="0"/>
              </a:rPr>
              <a:t>Региональный этап </a:t>
            </a:r>
          </a:p>
          <a:p>
            <a:pPr algn="ctr"/>
            <a:r>
              <a:rPr lang="ru-RU" sz="2800" b="1" dirty="0" smtClean="0">
                <a:cs typeface="Arial" pitchFamily="34" charset="0"/>
              </a:rPr>
              <a:t>Всероссийского конкурса в области педагогики, воспитания и работы с детьми и молодёжью до 20 лет </a:t>
            </a:r>
          </a:p>
          <a:p>
            <a:pPr algn="ctr"/>
            <a:r>
              <a:rPr lang="ru-RU" sz="2800" b="1" dirty="0" smtClean="0">
                <a:cs typeface="Arial" pitchFamily="34" charset="0"/>
              </a:rPr>
              <a:t>«З</a:t>
            </a:r>
            <a:r>
              <a:rPr lang="ru-RU" sz="2800" b="1" dirty="0">
                <a:cs typeface="Arial" pitchFamily="34" charset="0"/>
              </a:rPr>
              <a:t>А</a:t>
            </a:r>
            <a:r>
              <a:rPr lang="ru-RU" sz="2800" b="1" dirty="0" smtClean="0">
                <a:cs typeface="Arial" pitchFamily="34" charset="0"/>
              </a:rPr>
              <a:t> НРАВСТВЕННЫЙ ПОДВИГ УЧИТЕЛЯ»</a:t>
            </a:r>
            <a:endParaRPr lang="ru-RU" sz="2800" b="1" dirty="0">
              <a:cs typeface="Arial" pitchFamily="34" charset="0"/>
            </a:endParaRPr>
          </a:p>
        </p:txBody>
      </p:sp>
      <p:pic>
        <p:nvPicPr>
          <p:cNvPr id="1026" name="Picture 2" descr="C:\Users\tattybaeva\Desktop\За нрвственный подвиг_2021\nrav_podv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980728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1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20688"/>
            <a:ext cx="7842448" cy="44713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32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Для участия в Конкурсе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претенденты проходят регистрацию и 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загружают работу                                         через </a:t>
            </a:r>
            <a:r>
              <a:rPr lang="ru-RU" i="1" dirty="0" smtClean="0">
                <a:solidFill>
                  <a:schemeClr val="tx1"/>
                </a:solidFill>
                <a:cs typeface="Arial" pitchFamily="34" charset="0"/>
              </a:rPr>
              <a:t>электронный портал Конкурса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C00000"/>
                </a:solidFill>
              </a:rPr>
              <a:t> </a:t>
            </a:r>
            <a:r>
              <a:rPr lang="ru-RU" dirty="0">
                <a:solidFill>
                  <a:srgbClr val="C00000"/>
                </a:solidFill>
                <a:hlinkClick r:id="rId2"/>
              </a:rPr>
              <a:t>http://konkurs.podvig-uchitelya.ru/</a:t>
            </a:r>
            <a:r>
              <a:rPr lang="ru-RU" dirty="0">
                <a:solidFill>
                  <a:srgbClr val="FF0000"/>
                </a:solidFill>
                <a:cs typeface="Arial" pitchFamily="34" charset="0"/>
              </a:rPr>
              <a:t> </a:t>
            </a:r>
            <a:endParaRPr lang="ru-RU" dirty="0" smtClean="0">
              <a:solidFill>
                <a:srgbClr val="FF0000"/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После регистрации на интернет-портале конкурса  работы предоставляются  в печатном виде  в </a:t>
            </a:r>
            <a:r>
              <a:rPr lang="ru-RU" dirty="0" smtClean="0"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ГАУ ДПО ЯО «Институт развития образования» по адресу:                          город 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Ярославль, ул. Богдановича, 16, </a:t>
            </a:r>
            <a:r>
              <a:rPr lang="ru-RU" dirty="0" err="1">
                <a:solidFill>
                  <a:schemeClr val="tx1"/>
                </a:solidFill>
                <a:cs typeface="Arial" pitchFamily="34" charset="0"/>
              </a:rPr>
              <a:t>каб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305;</a:t>
            </a:r>
            <a:endParaRPr lang="ru-RU" dirty="0">
              <a:solidFill>
                <a:schemeClr val="tx1"/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тел.: 8 (4852)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23-07-61,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Вербицкая 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Елена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Валентиновна,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Лапшина Ирина Васильевна</a:t>
            </a:r>
          </a:p>
          <a:p>
            <a:pPr marL="0" indent="0" algn="ctr">
              <a:buNone/>
            </a:pPr>
            <a:endParaRPr lang="ru-RU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3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7776864" cy="4824536"/>
          </a:xfrm>
        </p:spPr>
        <p:txBody>
          <a:bodyPr>
            <a:normAutofit fontScale="85000" lnSpcReduction="20000"/>
          </a:bodyPr>
          <a:lstStyle/>
          <a:p>
            <a:pPr algn="ctr">
              <a:buFont typeface="Wingdings 2" pitchFamily="18" charset="2"/>
              <a:buNone/>
            </a:pPr>
            <a:r>
              <a:rPr lang="ru-RU" altLang="ru-RU" sz="3300" b="1" dirty="0" smtClean="0">
                <a:solidFill>
                  <a:srgbClr val="C00000"/>
                </a:solidFill>
                <a:cs typeface="Arial" pitchFamily="34" charset="0"/>
              </a:rPr>
              <a:t>ДОКУМЕНТЫ </a:t>
            </a:r>
            <a:endParaRPr lang="ru-RU" altLang="ru-RU" sz="3300" b="1" dirty="0">
              <a:solidFill>
                <a:srgbClr val="C00000"/>
              </a:solidFill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altLang="ru-RU" sz="2800" dirty="0" smtClean="0">
                <a:cs typeface="Arial" pitchFamily="34" charset="0"/>
              </a:rPr>
              <a:t>1)</a:t>
            </a:r>
            <a:r>
              <a:rPr lang="ru-RU" altLang="ru-RU" sz="2800" b="1" dirty="0" smtClean="0">
                <a:cs typeface="Arial" pitchFamily="34" charset="0"/>
              </a:rPr>
              <a:t>Конкурсная </a:t>
            </a:r>
            <a:r>
              <a:rPr lang="ru-RU" altLang="ru-RU" sz="2800" b="1" dirty="0">
                <a:cs typeface="Arial" pitchFamily="34" charset="0"/>
              </a:rPr>
              <a:t>работа </a:t>
            </a:r>
            <a:r>
              <a:rPr lang="ru-RU" altLang="ru-RU" sz="2800" dirty="0" smtClean="0">
                <a:cs typeface="Arial" pitchFamily="34" charset="0"/>
              </a:rPr>
              <a:t>подается в </a:t>
            </a:r>
            <a:r>
              <a:rPr lang="ru-RU" altLang="ru-RU" sz="2800" dirty="0">
                <a:cs typeface="Arial" pitchFamily="34" charset="0"/>
              </a:rPr>
              <a:t>печатном </a:t>
            </a:r>
            <a:r>
              <a:rPr lang="ru-RU" altLang="ru-RU" sz="2800" dirty="0" smtClean="0">
                <a:cs typeface="Arial" pitchFamily="34" charset="0"/>
              </a:rPr>
              <a:t>виде. К работе обязательно прилагается </a:t>
            </a:r>
            <a:r>
              <a:rPr lang="ru-RU" altLang="ru-RU" sz="2800" b="1" dirty="0" smtClean="0">
                <a:cs typeface="Arial" pitchFamily="34" charset="0"/>
              </a:rPr>
              <a:t>отзыв</a:t>
            </a:r>
            <a:r>
              <a:rPr lang="ru-RU" altLang="ru-RU" sz="2800" dirty="0" smtClean="0">
                <a:cs typeface="Arial" pitchFamily="34" charset="0"/>
              </a:rPr>
              <a:t> на работу за подписью руководителя епархиального отдела религиозного образования той епархии, от которой направляется работа;</a:t>
            </a:r>
            <a:endParaRPr lang="ru-RU" altLang="ru-RU" sz="2800" dirty="0"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altLang="ru-RU" sz="2800" dirty="0" smtClean="0">
                <a:cs typeface="Arial" pitchFamily="34" charset="0"/>
              </a:rPr>
              <a:t>2) </a:t>
            </a:r>
            <a:r>
              <a:rPr lang="ru-RU" altLang="ru-RU" sz="2800" b="1" dirty="0" smtClean="0">
                <a:cs typeface="Arial" pitchFamily="34" charset="0"/>
              </a:rPr>
              <a:t>Заявка</a:t>
            </a:r>
            <a:r>
              <a:rPr lang="ru-RU" altLang="ru-RU" sz="2800" dirty="0" smtClean="0">
                <a:cs typeface="Arial" pitchFamily="34" charset="0"/>
              </a:rPr>
              <a:t> на участие в конкурсе;</a:t>
            </a:r>
          </a:p>
          <a:p>
            <a:pPr marL="0" indent="0" algn="just">
              <a:buNone/>
            </a:pPr>
            <a:r>
              <a:rPr lang="ru-RU" altLang="ru-RU" sz="2800" dirty="0" smtClean="0">
                <a:cs typeface="Arial" pitchFamily="34" charset="0"/>
              </a:rPr>
              <a:t>3) </a:t>
            </a:r>
            <a:r>
              <a:rPr lang="ru-RU" altLang="ru-RU" sz="2800" b="1" dirty="0" smtClean="0">
                <a:cs typeface="Arial" pitchFamily="34" charset="0"/>
              </a:rPr>
              <a:t>Согласие</a:t>
            </a:r>
            <a:r>
              <a:rPr lang="ru-RU" altLang="ru-RU" sz="2800" dirty="0" smtClean="0">
                <a:cs typeface="Arial" pitchFamily="34" charset="0"/>
              </a:rPr>
              <a:t> на участие в конкурсе </a:t>
            </a:r>
            <a:r>
              <a:rPr lang="ru-RU" altLang="ru-RU" dirty="0">
                <a:cs typeface="Arial" pitchFamily="34" charset="0"/>
              </a:rPr>
              <a:t>(в случае коллективной заявки </a:t>
            </a:r>
            <a:r>
              <a:rPr lang="ru-RU" altLang="ru-RU" dirty="0" smtClean="0">
                <a:cs typeface="Arial" pitchFamily="34" charset="0"/>
              </a:rPr>
              <a:t>согласие  заполняется </a:t>
            </a:r>
            <a:r>
              <a:rPr lang="ru-RU" altLang="ru-RU" dirty="0">
                <a:cs typeface="Arial" pitchFamily="34" charset="0"/>
              </a:rPr>
              <a:t>всеми членами авторского коллектива</a:t>
            </a:r>
            <a:r>
              <a:rPr lang="ru-RU" altLang="ru-RU" dirty="0" smtClean="0">
                <a:cs typeface="Arial" pitchFamily="34" charset="0"/>
              </a:rPr>
              <a:t>); </a:t>
            </a:r>
          </a:p>
          <a:p>
            <a:pPr marL="0" indent="0" algn="just">
              <a:buNone/>
            </a:pPr>
            <a:r>
              <a:rPr lang="ru-RU" altLang="ru-RU" sz="2600" dirty="0" smtClean="0">
                <a:cs typeface="Arial" pitchFamily="34" charset="0"/>
              </a:rPr>
              <a:t>4) </a:t>
            </a:r>
            <a:r>
              <a:rPr lang="ru-RU" altLang="ru-RU" sz="2600" b="1" dirty="0" smtClean="0">
                <a:cs typeface="Arial" pitchFamily="34" charset="0"/>
              </a:rPr>
              <a:t>Анкета</a:t>
            </a:r>
            <a:r>
              <a:rPr lang="ru-RU" altLang="ru-RU" sz="2600" dirty="0" smtClean="0">
                <a:cs typeface="Arial" pitchFamily="34" charset="0"/>
              </a:rPr>
              <a:t> ( </a:t>
            </a:r>
            <a:r>
              <a:rPr lang="ru-RU" altLang="ru-RU" dirty="0" smtClean="0">
                <a:cs typeface="Arial" pitchFamily="34" charset="0"/>
              </a:rPr>
              <a:t>в случае коллективной заявки анкета заполняется всеми </a:t>
            </a:r>
            <a:r>
              <a:rPr lang="ru-RU" altLang="ru-RU" dirty="0">
                <a:cs typeface="Arial" pitchFamily="34" charset="0"/>
              </a:rPr>
              <a:t>членами авторского коллектива</a:t>
            </a:r>
            <a:r>
              <a:rPr lang="ru-RU" altLang="ru-RU" dirty="0" smtClean="0">
                <a:cs typeface="Arial" pitchFamily="34" charset="0"/>
              </a:rPr>
              <a:t>);</a:t>
            </a:r>
          </a:p>
          <a:p>
            <a:pPr marL="0" indent="0" algn="just">
              <a:buNone/>
            </a:pPr>
            <a:r>
              <a:rPr lang="ru-RU" altLang="ru-RU" sz="2600" dirty="0" smtClean="0">
                <a:cs typeface="Arial" pitchFamily="34" charset="0"/>
              </a:rPr>
              <a:t>5) </a:t>
            </a:r>
            <a:r>
              <a:rPr lang="ru-RU" altLang="ru-RU" sz="2600" b="1" dirty="0" smtClean="0">
                <a:cs typeface="Arial" pitchFamily="34" charset="0"/>
              </a:rPr>
              <a:t>Краткая аннотация </a:t>
            </a:r>
            <a:r>
              <a:rPr lang="ru-RU" altLang="ru-RU" sz="2600" b="1" dirty="0">
                <a:cs typeface="Arial" pitchFamily="34" charset="0"/>
              </a:rPr>
              <a:t>работы </a:t>
            </a:r>
            <a:r>
              <a:rPr lang="ru-RU" altLang="ru-RU" dirty="0">
                <a:cs typeface="Arial" pitchFamily="34" charset="0"/>
              </a:rPr>
              <a:t>(не более 1000 </a:t>
            </a:r>
            <a:r>
              <a:rPr lang="ru-RU" altLang="ru-RU" dirty="0" smtClean="0">
                <a:cs typeface="Arial" pitchFamily="34" charset="0"/>
              </a:rPr>
              <a:t>печатных знаков: </a:t>
            </a:r>
            <a:r>
              <a:rPr lang="ru-RU" dirty="0" smtClean="0"/>
              <a:t> </a:t>
            </a:r>
            <a:r>
              <a:rPr lang="ru-RU" dirty="0"/>
              <a:t>половина страницы А4 шрифтом </a:t>
            </a:r>
            <a:r>
              <a:rPr lang="ru-RU" dirty="0" err="1" smtClean="0"/>
              <a:t>Times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</a:t>
            </a:r>
            <a:r>
              <a:rPr lang="ru-RU" dirty="0" err="1" smtClean="0"/>
              <a:t>Roman</a:t>
            </a:r>
            <a:r>
              <a:rPr lang="ru-RU" dirty="0" smtClean="0"/>
              <a:t> </a:t>
            </a:r>
            <a:r>
              <a:rPr lang="ru-RU" dirty="0"/>
              <a:t>размером 12 </a:t>
            </a:r>
            <a:r>
              <a:rPr lang="ru-RU" dirty="0" smtClean="0"/>
              <a:t> </a:t>
            </a:r>
            <a:r>
              <a:rPr lang="ru-RU" dirty="0"/>
              <a:t>с полуторным интервалом</a:t>
            </a:r>
            <a:r>
              <a:rPr lang="ru-RU" altLang="ru-RU" dirty="0" smtClean="0">
                <a:cs typeface="Arial" pitchFamily="34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7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4167336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sz="4000" b="1" i="1" dirty="0" smtClean="0"/>
          </a:p>
          <a:p>
            <a:pPr algn="r"/>
            <a:endParaRPr lang="ru-RU" sz="4000" b="1" i="1" dirty="0"/>
          </a:p>
          <a:p>
            <a:pPr algn="r"/>
            <a:endParaRPr lang="ru-RU" sz="4000" b="1" i="1" dirty="0" smtClean="0"/>
          </a:p>
          <a:p>
            <a:pPr algn="r"/>
            <a:endParaRPr lang="ru-RU" sz="4000" b="1" i="1" dirty="0"/>
          </a:p>
          <a:p>
            <a:pPr algn="r"/>
            <a:endParaRPr lang="ru-RU" sz="4000" b="1" i="1" dirty="0" smtClean="0"/>
          </a:p>
          <a:p>
            <a:pPr algn="r"/>
            <a:endParaRPr lang="ru-RU" sz="4000" b="1" i="1" dirty="0"/>
          </a:p>
          <a:p>
            <a:pPr algn="r"/>
            <a:r>
              <a:rPr lang="ru-RU" sz="4000" b="1" i="1" dirty="0" smtClean="0"/>
              <a:t>ОБРАЗЕЦ </a:t>
            </a:r>
            <a:r>
              <a:rPr lang="ru-RU" sz="4000" b="1" i="1" dirty="0"/>
              <a:t>ЗАЯВКИ </a:t>
            </a:r>
            <a:endParaRPr lang="ru-RU" sz="4000" dirty="0"/>
          </a:p>
          <a:p>
            <a:r>
              <a:rPr lang="ru-RU" sz="4000" dirty="0"/>
              <a:t> </a:t>
            </a:r>
            <a:endParaRPr lang="ru-RU" sz="4000" dirty="0" smtClean="0"/>
          </a:p>
          <a:p>
            <a:pPr algn="ctr"/>
            <a:r>
              <a:rPr lang="ru-RU" sz="4000" dirty="0" smtClean="0"/>
              <a:t>Русская православная церковь</a:t>
            </a:r>
          </a:p>
          <a:p>
            <a:pPr algn="ctr"/>
            <a:r>
              <a:rPr lang="ru-RU" sz="4000" dirty="0" smtClean="0"/>
              <a:t>Московский </a:t>
            </a:r>
            <a:r>
              <a:rPr lang="ru-RU" sz="4000" dirty="0"/>
              <a:t>Патриархат</a:t>
            </a:r>
          </a:p>
          <a:p>
            <a:pPr algn="ctr"/>
            <a:r>
              <a:rPr lang="ru-RU" sz="4000" dirty="0"/>
              <a:t>Полномочный представитель Президента Российской Федерации в</a:t>
            </a:r>
          </a:p>
          <a:p>
            <a:pPr algn="ctr"/>
            <a:r>
              <a:rPr lang="ru-RU" sz="4000" dirty="0"/>
              <a:t>___________________________________________</a:t>
            </a:r>
          </a:p>
          <a:p>
            <a:pPr algn="ctr"/>
            <a:r>
              <a:rPr lang="ru-RU" sz="4000" i="1" dirty="0"/>
              <a:t>(указать федеральный округ)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Министерство образования и науки Российской Федерации</a:t>
            </a:r>
            <a:br>
              <a:rPr lang="ru-RU" sz="4000" dirty="0"/>
            </a:br>
            <a:endParaRPr lang="ru-RU" sz="4000" dirty="0"/>
          </a:p>
          <a:p>
            <a:pPr algn="ctr"/>
            <a:r>
              <a:rPr lang="ru-RU" sz="4000" dirty="0"/>
              <a:t>ежегодный Всероссийский конкурс в области педагогики, воспитания </a:t>
            </a:r>
          </a:p>
          <a:p>
            <a:pPr algn="ctr"/>
            <a:r>
              <a:rPr lang="ru-RU" sz="4000" dirty="0"/>
              <a:t>и работы с детьми и молодёжью до 20 лет</a:t>
            </a:r>
          </a:p>
          <a:p>
            <a:pPr algn="ctr"/>
            <a:r>
              <a:rPr lang="ru-RU" sz="4000" b="1" dirty="0"/>
              <a:t>     «За нравственный подвиг учителя»</a:t>
            </a:r>
            <a:endParaRPr lang="ru-RU" sz="4000" dirty="0"/>
          </a:p>
          <a:p>
            <a:pPr algn="ctr"/>
            <a:r>
              <a:rPr lang="ru-RU" sz="4000" b="1" dirty="0"/>
              <a:t> </a:t>
            </a:r>
            <a:r>
              <a:rPr lang="ru-RU" sz="4000" dirty="0" smtClean="0"/>
              <a:t>_____________________________________________________________________________</a:t>
            </a:r>
            <a:endParaRPr lang="ru-RU" sz="4000" dirty="0"/>
          </a:p>
          <a:p>
            <a:pPr algn="ctr"/>
            <a:r>
              <a:rPr lang="ru-RU" sz="4000" dirty="0"/>
              <a:t>(</a:t>
            </a:r>
            <a:r>
              <a:rPr lang="ru-RU" sz="4000" i="1" dirty="0"/>
              <a:t>указывается организация</a:t>
            </a:r>
            <a:r>
              <a:rPr lang="ru-RU" sz="4000" dirty="0"/>
              <a:t>)</a:t>
            </a:r>
          </a:p>
          <a:p>
            <a:r>
              <a:rPr lang="ru-RU" sz="4000" dirty="0" smtClean="0"/>
              <a:t>представляет </a:t>
            </a:r>
            <a:r>
              <a:rPr lang="ru-RU" sz="4000" dirty="0"/>
              <a:t>на региональный этап Всероссийского конкурса в области педагогики, воспитания и работы с детьми и молодёжью до 20 лет</a:t>
            </a:r>
          </a:p>
          <a:p>
            <a:r>
              <a:rPr lang="ru-RU" sz="4000" dirty="0"/>
              <a:t>«За нравственный подвиг учителя</a:t>
            </a:r>
            <a:r>
              <a:rPr lang="ru-RU" sz="4000" dirty="0" smtClean="0"/>
              <a:t>»</a:t>
            </a:r>
            <a:endParaRPr lang="ru-RU" sz="4000" dirty="0"/>
          </a:p>
          <a:p>
            <a:r>
              <a:rPr lang="ru-RU" sz="4000" dirty="0"/>
              <a:t>Фамилия Имя Отчество (</a:t>
            </a:r>
            <a:r>
              <a:rPr lang="ru-RU" sz="4000" i="1" dirty="0"/>
              <a:t>в родительном падеже</a:t>
            </a:r>
            <a:r>
              <a:rPr lang="ru-RU" sz="4000" dirty="0"/>
              <a:t>)</a:t>
            </a:r>
          </a:p>
          <a:p>
            <a:r>
              <a:rPr lang="ru-RU" sz="4000" dirty="0"/>
              <a:t> </a:t>
            </a:r>
            <a:r>
              <a:rPr lang="ru-RU" sz="4000" dirty="0" smtClean="0"/>
              <a:t>Название </a:t>
            </a:r>
            <a:r>
              <a:rPr lang="ru-RU" sz="4000" dirty="0"/>
              <a:t>работы______________________________________________________</a:t>
            </a:r>
          </a:p>
          <a:p>
            <a:r>
              <a:rPr lang="ru-RU" sz="4000" dirty="0"/>
              <a:t>  </a:t>
            </a:r>
            <a:r>
              <a:rPr lang="ru-RU" sz="4000" b="1" dirty="0" smtClean="0"/>
              <a:t>Номинация </a:t>
            </a:r>
            <a:r>
              <a:rPr lang="ru-RU" sz="4000" dirty="0"/>
              <a:t>(</a:t>
            </a:r>
            <a:r>
              <a:rPr lang="ru-RU" sz="4000" i="1" dirty="0"/>
              <a:t>указать одну номинацию</a:t>
            </a:r>
            <a:r>
              <a:rPr lang="ru-RU" sz="4000" dirty="0"/>
              <a:t>):</a:t>
            </a:r>
          </a:p>
          <a:p>
            <a:r>
              <a:rPr lang="ru-RU" sz="4000" dirty="0"/>
              <a:t> </a:t>
            </a:r>
            <a:r>
              <a:rPr lang="ru-RU" sz="4000" dirty="0" smtClean="0"/>
              <a:t>За </a:t>
            </a:r>
            <a:r>
              <a:rPr lang="ru-RU" sz="4000" dirty="0"/>
              <a:t>организацию духовно-нравственного воспитания в  образовательной организации.</a:t>
            </a:r>
          </a:p>
          <a:p>
            <a:pPr lvl="0"/>
            <a:r>
              <a:rPr lang="ru-RU" sz="4000" dirty="0"/>
              <a:t>Лучшая дополнительная общеразвивающая программа духовно-нравственного и гражданско-патриотического воспитания детей и молодежи.</a:t>
            </a:r>
          </a:p>
          <a:p>
            <a:pPr lvl="0"/>
            <a:r>
              <a:rPr lang="ru-RU" sz="4000" dirty="0"/>
              <a:t>Лучшая методическая разработка в предметных областях «Основы религиозных культур и светской этики» (ОРКСЭ), «Основы духовно-нравственной культуры народов России» (ОДНКНР), «Основы православной веры» (для образовательных организаций с религиозным компонентом).</a:t>
            </a:r>
          </a:p>
          <a:p>
            <a:pPr lvl="0"/>
            <a:r>
              <a:rPr lang="ru-RU" sz="4000" dirty="0"/>
              <a:t>Лучший образовательный издательский проект года.</a:t>
            </a:r>
          </a:p>
          <a:p>
            <a:r>
              <a:rPr lang="ru-RU" sz="4000" dirty="0"/>
              <a:t> </a:t>
            </a:r>
          </a:p>
          <a:p>
            <a:pPr algn="ctr"/>
            <a:r>
              <a:rPr lang="ru-RU" sz="4000" dirty="0"/>
              <a:t>Федеральный округ (</a:t>
            </a:r>
            <a:r>
              <a:rPr lang="ru-RU" sz="4000" i="1" dirty="0"/>
              <a:t>указать)</a:t>
            </a:r>
            <a:r>
              <a:rPr lang="ru-RU" sz="4000" dirty="0"/>
              <a:t> </a:t>
            </a:r>
            <a:br>
              <a:rPr lang="ru-RU" sz="4000" dirty="0"/>
            </a:br>
            <a:r>
              <a:rPr lang="ru-RU" sz="4000" dirty="0"/>
              <a:t>20___ год</a:t>
            </a:r>
          </a:p>
          <a:p>
            <a:pPr algn="ctr"/>
            <a:r>
              <a:rPr lang="ru-RU" sz="4000" i="1" dirty="0"/>
              <a:t>[Заявка подписывается автором (авторами) работы]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3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543800" cy="4095328"/>
          </a:xfrm>
        </p:spPr>
        <p:txBody>
          <a:bodyPr>
            <a:noAutofit/>
          </a:bodyPr>
          <a:lstStyle/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 smtClean="0"/>
          </a:p>
          <a:p>
            <a:pPr algn="ctr"/>
            <a:endParaRPr lang="ru-RU" sz="1000" b="1" dirty="0"/>
          </a:p>
          <a:p>
            <a:pPr algn="ctr"/>
            <a:r>
              <a:rPr lang="ru-RU" sz="1000" b="1" dirty="0" smtClean="0"/>
              <a:t>Согласие </a:t>
            </a:r>
            <a:r>
              <a:rPr lang="ru-RU" sz="1000" b="1" dirty="0"/>
              <a:t>на участие в региональном этапе конкурса</a:t>
            </a:r>
            <a:endParaRPr lang="ru-RU" sz="1000" dirty="0"/>
          </a:p>
          <a:p>
            <a:r>
              <a:rPr lang="ru-RU" sz="1000" dirty="0"/>
              <a:t> </a:t>
            </a:r>
            <a:r>
              <a:rPr lang="ru-RU" sz="1000" dirty="0" smtClean="0"/>
              <a:t>Я</a:t>
            </a:r>
            <a:r>
              <a:rPr lang="ru-RU" sz="1000" dirty="0"/>
              <a:t>, ____________________________________________________________________________</a:t>
            </a:r>
          </a:p>
          <a:p>
            <a:r>
              <a:rPr lang="ru-RU" sz="1000" dirty="0"/>
              <a:t>подтверждаю согласие на участие в региональном этапе Всероссийского конкурса в области педагогики, воспитания и работы с детьми школьного возраста и молодежью до 20 лет «За нравственный подвиг учителя» в </a:t>
            </a:r>
            <a:r>
              <a:rPr lang="ru-RU" sz="1000" dirty="0" smtClean="0"/>
              <a:t>2025 </a:t>
            </a:r>
            <a:r>
              <a:rPr lang="ru-RU" sz="1000" dirty="0"/>
              <a:t>году. </a:t>
            </a:r>
          </a:p>
          <a:p>
            <a:r>
              <a:rPr lang="ru-RU" sz="1000" dirty="0"/>
              <a:t> </a:t>
            </a:r>
            <a:r>
              <a:rPr lang="ru-RU" sz="1000" dirty="0" smtClean="0"/>
              <a:t>Подтверждаю </a:t>
            </a:r>
            <a:r>
              <a:rPr lang="ru-RU" sz="1000" dirty="0"/>
              <a:t>правильность изложенной в Заявке на участие в региональном этапе Всероссийского конкурса в области педагогики, воспитания и работы с детьми школьного возраста и молодежью до 20 лет «За нравственный подвиг учителя» в </a:t>
            </a:r>
            <a:r>
              <a:rPr lang="ru-RU" sz="1000" dirty="0" smtClean="0"/>
              <a:t>2025 году </a:t>
            </a:r>
            <a:r>
              <a:rPr lang="ru-RU" sz="1000" dirty="0"/>
              <a:t>информации. </a:t>
            </a:r>
          </a:p>
          <a:p>
            <a:r>
              <a:rPr lang="ru-RU" sz="1000" dirty="0"/>
              <a:t> </a:t>
            </a:r>
            <a:r>
              <a:rPr lang="ru-RU" sz="1000" dirty="0" smtClean="0"/>
              <a:t>В </a:t>
            </a:r>
            <a:r>
              <a:rPr lang="ru-RU" sz="1000" dirty="0"/>
              <a:t>соответствии с Федеральным законом Российской Федерации от г. 152-ФЗ </a:t>
            </a:r>
            <a:r>
              <a:rPr lang="ru-RU" sz="1000" dirty="0" smtClean="0"/>
              <a:t> «</a:t>
            </a:r>
            <a:r>
              <a:rPr lang="ru-RU" sz="1000" dirty="0"/>
              <a:t>О персональных данных», даю согласие на обработку своих персональных данных в рамках организации и проведения Конкурсных мероприятий, а именно: </a:t>
            </a:r>
          </a:p>
          <a:p>
            <a:r>
              <a:rPr lang="ru-RU" sz="1000" dirty="0"/>
              <a:t> </a:t>
            </a:r>
            <a:r>
              <a:rPr lang="ru-RU" sz="1000" dirty="0" smtClean="0"/>
              <a:t>Разрешаю </a:t>
            </a:r>
            <a:r>
              <a:rPr lang="ru-RU" sz="1000" dirty="0"/>
              <a:t>зарегистрировать в базе данных участников Конкурсных мероприятий путем записи персональных данных Анкеты участника. </a:t>
            </a:r>
          </a:p>
          <a:p>
            <a:pPr lvl="0"/>
            <a:r>
              <a:rPr lang="ru-RU" sz="1000" dirty="0"/>
              <a:t>Разрешаю в рамках организации и проведения указанных мероприятий вести обработку персональных данных с использованием средств автоматизации или без использования таких средств. </a:t>
            </a:r>
          </a:p>
          <a:p>
            <a:pPr lvl="0"/>
            <a:r>
              <a:rPr lang="ru-RU" sz="1000" dirty="0"/>
              <a:t>Разрешаю дальнейшую передачу персональных данных в государственные органы с целью совершения действий в соответствии Законами Российской Федерации.</a:t>
            </a:r>
          </a:p>
          <a:p>
            <a:pPr lvl="0"/>
            <a:r>
              <a:rPr lang="ru-RU" sz="1000" dirty="0"/>
              <a:t>Разрешаю передачу моих персональных данных третьим лицам (организациям), которые в соответствии с договором с Организатором Конкурса осуществляют организационные мероприятия.</a:t>
            </a:r>
          </a:p>
          <a:p>
            <a:pPr lvl="0"/>
            <a:r>
              <a:rPr lang="ru-RU" sz="1000" dirty="0"/>
              <a:t>Разрешаю в рамках организации и проведения указанных мероприятий распространение персональных данных (фото, ФИО, дата рождения, место работы, стаж работы, личные интересы, общественная деятельность) путем размещения в Интернете, буклетах и периодических образовательных изданиях с возможностью редакторской обработки, а также в целях подготовки раздаточных материалов, листов регистрации, листов оценки работ членами жюри, итоговых бюллетеней и каталогах. </a:t>
            </a:r>
          </a:p>
          <a:p>
            <a:pPr lvl="0"/>
            <a:r>
              <a:rPr lang="ru-RU" sz="1000" dirty="0"/>
              <a:t>Гарантирую соблюдение авторских прав при подготовке материалов, представленных на Конкурс. </a:t>
            </a:r>
          </a:p>
          <a:p>
            <a:r>
              <a:rPr lang="ru-RU" sz="1000" dirty="0"/>
              <a:t> </a:t>
            </a:r>
            <a:r>
              <a:rPr lang="ru-RU" sz="1000" dirty="0" smtClean="0"/>
              <a:t>При </a:t>
            </a:r>
            <a:r>
              <a:rPr lang="ru-RU" sz="1000" dirty="0"/>
              <a:t>этом: </a:t>
            </a:r>
          </a:p>
          <a:p>
            <a:r>
              <a:rPr lang="ru-RU" sz="1000" dirty="0"/>
              <a:t> </a:t>
            </a:r>
            <a:r>
              <a:rPr lang="ru-RU" sz="1000" dirty="0" smtClean="0"/>
              <a:t>1</a:t>
            </a:r>
            <a:r>
              <a:rPr lang="ru-RU" sz="1000" dirty="0"/>
              <a:t>. Организатор Конкурса гарантирует обеспечение сохранности базы данных участников от несанкционированного доступа. </a:t>
            </a:r>
          </a:p>
          <a:p>
            <a:r>
              <a:rPr lang="ru-RU" sz="1000" dirty="0"/>
              <a:t>2. Организатор Конкурса гарантирует, что персональные данные участника Конкурса будут использованы только для целей организации и проведения указанных мероприятий. </a:t>
            </a:r>
          </a:p>
          <a:p>
            <a:r>
              <a:rPr lang="ru-RU" sz="1000" dirty="0"/>
              <a:t>3. Согласие на обработку персональных данных действует до момента завершения совершения всех действий, связанных с организацией и проведением указанных мероприятий Конкурса в соответствии с Положением об их проведении. </a:t>
            </a:r>
            <a:endParaRPr lang="ru-RU" sz="1000" dirty="0" smtClean="0"/>
          </a:p>
          <a:p>
            <a:pPr algn="ctr"/>
            <a:r>
              <a:rPr lang="ru-RU" sz="1000" dirty="0"/>
              <a:t>Подпись _________________(___________________)        Дата ___</a:t>
            </a:r>
          </a:p>
          <a:p>
            <a:endParaRPr lang="ru-RU" sz="1000" dirty="0" smtClean="0"/>
          </a:p>
          <a:p>
            <a:r>
              <a:rPr lang="ru-RU" sz="1000" dirty="0" smtClean="0"/>
              <a:t> </a:t>
            </a:r>
          </a:p>
          <a:p>
            <a:r>
              <a:rPr lang="ru-RU" sz="1000" dirty="0" smtClean="0"/>
              <a:t> </a:t>
            </a:r>
          </a:p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algn="r"/>
            <a:endParaRPr lang="ru-RU" sz="1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98097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7543800" cy="4167336"/>
          </a:xfrm>
        </p:spPr>
        <p:txBody>
          <a:bodyPr>
            <a:noAutofit/>
          </a:bodyPr>
          <a:lstStyle/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algn="r"/>
            <a:endParaRPr lang="ru-RU" sz="1000" b="1" i="1" dirty="0" smtClean="0"/>
          </a:p>
          <a:p>
            <a:pPr algn="r"/>
            <a:endParaRPr lang="ru-RU" sz="1000" b="1" i="1" dirty="0"/>
          </a:p>
          <a:p>
            <a:pPr marL="0" indent="0" algn="r">
              <a:buNone/>
            </a:pPr>
            <a:r>
              <a:rPr lang="ru-RU" sz="1000" b="1" i="1" dirty="0" smtClean="0"/>
              <a:t>ОБРАЗЕЦ </a:t>
            </a:r>
            <a:r>
              <a:rPr lang="ru-RU" sz="1000" b="1" i="1" dirty="0"/>
              <a:t>АНКЕТЫ УЧАСТНИКА КОНКУРСА</a:t>
            </a:r>
            <a:endParaRPr lang="ru-RU" sz="1000" dirty="0"/>
          </a:p>
          <a:p>
            <a:pPr marL="0" indent="0" algn="ctr">
              <a:buNone/>
            </a:pPr>
            <a:r>
              <a:rPr lang="ru-RU" sz="1000" dirty="0"/>
              <a:t> </a:t>
            </a:r>
            <a:r>
              <a:rPr lang="ru-RU" sz="1000" dirty="0" smtClean="0"/>
              <a:t>Русская </a:t>
            </a:r>
            <a:r>
              <a:rPr lang="ru-RU" sz="1000" dirty="0"/>
              <a:t>православная церковь</a:t>
            </a:r>
          </a:p>
          <a:p>
            <a:pPr marL="0" indent="0" algn="ctr">
              <a:buNone/>
            </a:pPr>
            <a:r>
              <a:rPr lang="ru-RU" sz="1000" dirty="0"/>
              <a:t>Московский Патриархат</a:t>
            </a:r>
          </a:p>
          <a:p>
            <a:pPr marL="0" indent="0" algn="ctr">
              <a:buNone/>
            </a:pPr>
            <a:r>
              <a:rPr lang="ru-RU" sz="1000" dirty="0"/>
              <a:t>Полномочный представитель Президента Российской Федерации </a:t>
            </a:r>
            <a:r>
              <a:rPr lang="ru-RU" sz="1000" dirty="0" smtClean="0"/>
              <a:t>в </a:t>
            </a:r>
            <a:r>
              <a:rPr lang="ru-RU" sz="1000" i="1" dirty="0" smtClean="0"/>
              <a:t>                                                                                                                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Министерство просвещения </a:t>
            </a:r>
            <a:r>
              <a:rPr lang="ru-RU" sz="1000" dirty="0"/>
              <a:t>Российской Федерации</a:t>
            </a:r>
            <a:br>
              <a:rPr lang="ru-RU" sz="1000" dirty="0"/>
            </a:br>
            <a:r>
              <a:rPr lang="ru-RU" sz="1000" dirty="0" smtClean="0"/>
              <a:t>ежегодный </a:t>
            </a:r>
            <a:r>
              <a:rPr lang="ru-RU" sz="1000" dirty="0"/>
              <a:t>Всероссийский конкурс в области педагогики, воспитания</a:t>
            </a:r>
          </a:p>
          <a:p>
            <a:pPr marL="0" indent="0" algn="ctr">
              <a:buNone/>
            </a:pPr>
            <a:r>
              <a:rPr lang="ru-RU" sz="1000" dirty="0"/>
              <a:t>и работы с детьми и молодёжью до 20 лет</a:t>
            </a:r>
          </a:p>
          <a:p>
            <a:pPr marL="0" indent="0" algn="ctr">
              <a:buNone/>
            </a:pPr>
            <a:r>
              <a:rPr lang="ru-RU" sz="1000" b="1" dirty="0"/>
              <a:t>«За нравственный подвиг учителя»</a:t>
            </a:r>
            <a:endParaRPr lang="ru-RU" sz="1000" dirty="0"/>
          </a:p>
          <a:p>
            <a:pPr marL="0" indent="0">
              <a:buNone/>
            </a:pPr>
            <a:r>
              <a:rPr lang="ru-RU" sz="1000" b="1" dirty="0"/>
              <a:t> </a:t>
            </a:r>
            <a:r>
              <a:rPr lang="ru-RU" sz="1000" b="1" dirty="0" smtClean="0"/>
              <a:t> </a:t>
            </a:r>
            <a:r>
              <a:rPr lang="ru-RU" sz="1000" dirty="0" smtClean="0"/>
              <a:t>Фамилия </a:t>
            </a:r>
            <a:r>
              <a:rPr lang="ru-RU" sz="1000" dirty="0"/>
              <a:t>Имя Отчество (</a:t>
            </a:r>
            <a:r>
              <a:rPr lang="ru-RU" sz="1000" i="1" dirty="0"/>
              <a:t>в именительном падеже</a:t>
            </a:r>
            <a:r>
              <a:rPr lang="ru-RU" sz="1000" dirty="0" smtClean="0"/>
              <a:t>)_____________________________</a:t>
            </a:r>
            <a:endParaRPr lang="ru-RU" sz="1000" dirty="0"/>
          </a:p>
          <a:p>
            <a:pPr marL="0" indent="0">
              <a:buNone/>
            </a:pPr>
            <a:r>
              <a:rPr lang="ru-RU" sz="1000" b="1" dirty="0" smtClean="0"/>
              <a:t> </a:t>
            </a:r>
            <a:r>
              <a:rPr lang="ru-RU" sz="1000" b="1" dirty="0"/>
              <a:t> </a:t>
            </a:r>
            <a:r>
              <a:rPr lang="ru-RU" sz="1000" dirty="0" smtClean="0"/>
              <a:t>Название </a:t>
            </a:r>
            <a:r>
              <a:rPr lang="ru-RU" sz="1000" dirty="0"/>
              <a:t>работы ______________________________________________________</a:t>
            </a:r>
          </a:p>
          <a:p>
            <a:pPr marL="0" indent="0" algn="ctr">
              <a:buNone/>
            </a:pPr>
            <a:r>
              <a:rPr lang="ru-RU" sz="1000" dirty="0"/>
              <a:t> </a:t>
            </a:r>
            <a:r>
              <a:rPr lang="ru-RU" sz="1000" b="1" dirty="0" smtClean="0"/>
              <a:t>Номинация</a:t>
            </a:r>
            <a:r>
              <a:rPr lang="ru-RU" sz="1000" dirty="0" smtClean="0"/>
              <a:t> </a:t>
            </a:r>
            <a:r>
              <a:rPr lang="ru-RU" sz="1000" dirty="0"/>
              <a:t>(</a:t>
            </a:r>
            <a:r>
              <a:rPr lang="ru-RU" sz="1000" i="1" dirty="0"/>
              <a:t>указать одну номинацию</a:t>
            </a:r>
            <a:r>
              <a:rPr lang="ru-RU" sz="1000" dirty="0"/>
              <a:t>):</a:t>
            </a:r>
          </a:p>
          <a:p>
            <a:pPr marL="0" indent="0">
              <a:buNone/>
            </a:pPr>
            <a:r>
              <a:rPr lang="ru-RU" sz="1000" dirty="0"/>
              <a:t> </a:t>
            </a:r>
            <a:r>
              <a:rPr lang="ru-RU" sz="1000" dirty="0" smtClean="0"/>
              <a:t> За </a:t>
            </a:r>
            <a:r>
              <a:rPr lang="ru-RU" sz="1000" dirty="0"/>
              <a:t>организацию духовно-нравственного воспитания в  образовательной организации.</a:t>
            </a:r>
          </a:p>
          <a:p>
            <a:pPr marL="0" lvl="0" indent="0">
              <a:buNone/>
            </a:pPr>
            <a:r>
              <a:rPr lang="ru-RU" sz="1000" dirty="0" smtClean="0"/>
              <a:t> Лучшая </a:t>
            </a:r>
            <a:r>
              <a:rPr lang="ru-RU" sz="1000" dirty="0"/>
              <a:t>дополнительная общеразвивающая программа духовно-нравственного и гражданско-патриотического воспитания детей и </a:t>
            </a:r>
            <a:r>
              <a:rPr lang="ru-RU" sz="1000" dirty="0" smtClean="0"/>
              <a:t> молодежи</a:t>
            </a:r>
            <a:r>
              <a:rPr lang="ru-RU" sz="1000" dirty="0"/>
              <a:t>.</a:t>
            </a:r>
          </a:p>
          <a:p>
            <a:pPr marL="0" lvl="0" indent="0">
              <a:buNone/>
            </a:pPr>
            <a:r>
              <a:rPr lang="ru-RU" sz="1000" dirty="0" smtClean="0"/>
              <a:t> Лучшая </a:t>
            </a:r>
            <a:r>
              <a:rPr lang="ru-RU" sz="1000" dirty="0"/>
              <a:t>методическая разработка в предметных областях «Основы религиозных культур и светской этики» (ОРКСЭ), «Основы </a:t>
            </a:r>
            <a:r>
              <a:rPr lang="ru-RU" sz="1000" dirty="0" smtClean="0"/>
              <a:t>  духовно-нравственной </a:t>
            </a:r>
            <a:r>
              <a:rPr lang="ru-RU" sz="1000" dirty="0"/>
              <a:t>культуры народов России» (ОДНКНР), «Основы православной веры» (для образовательных организаций с религиозным компонентом).</a:t>
            </a:r>
          </a:p>
          <a:p>
            <a:pPr marL="0" lvl="0" indent="0">
              <a:buNone/>
            </a:pPr>
            <a:r>
              <a:rPr lang="ru-RU" sz="1000" dirty="0" smtClean="0"/>
              <a:t> Лучший </a:t>
            </a:r>
            <a:r>
              <a:rPr lang="ru-RU" sz="1000" dirty="0"/>
              <a:t>образовательный издательский проект года.</a:t>
            </a:r>
          </a:p>
          <a:p>
            <a:pPr marL="0" indent="0" algn="ctr">
              <a:buNone/>
            </a:pPr>
            <a:r>
              <a:rPr lang="ru-RU" sz="1000" b="1" dirty="0" smtClean="0"/>
              <a:t>Информация </a:t>
            </a:r>
            <a:r>
              <a:rPr lang="ru-RU" sz="1000" b="1" dirty="0"/>
              <a:t>об авторе работы:</a:t>
            </a:r>
            <a:endParaRPr lang="ru-RU" sz="1000" dirty="0"/>
          </a:p>
          <a:p>
            <a:pPr marL="0" indent="0">
              <a:buNone/>
            </a:pPr>
            <a:r>
              <a:rPr lang="ru-RU" sz="1000" dirty="0" smtClean="0"/>
              <a:t> Дата </a:t>
            </a:r>
            <a:r>
              <a:rPr lang="ru-RU" sz="1000" dirty="0"/>
              <a:t>и место рождения ___________________________________________________</a:t>
            </a:r>
          </a:p>
          <a:p>
            <a:pPr marL="0" indent="0">
              <a:buNone/>
            </a:pPr>
            <a:r>
              <a:rPr lang="ru-RU" sz="1000" dirty="0" smtClean="0"/>
              <a:t> Адрес </a:t>
            </a:r>
            <a:r>
              <a:rPr lang="ru-RU" sz="1000" dirty="0"/>
              <a:t>места жительства (с указанием почтового индекса), телефоны, </a:t>
            </a:r>
            <a:r>
              <a:rPr lang="en-US" sz="1000" dirty="0"/>
              <a:t>e</a:t>
            </a:r>
            <a:r>
              <a:rPr lang="ru-RU" sz="1000" dirty="0"/>
              <a:t>-</a:t>
            </a:r>
            <a:r>
              <a:rPr lang="en-US" sz="1000" dirty="0"/>
              <a:t>mail </a:t>
            </a:r>
            <a:r>
              <a:rPr lang="ru-RU" sz="1000" dirty="0" smtClean="0"/>
              <a:t>________________</a:t>
            </a:r>
            <a:endParaRPr lang="ru-RU" sz="1000" dirty="0"/>
          </a:p>
          <a:p>
            <a:pPr marL="0" indent="0">
              <a:buNone/>
            </a:pPr>
            <a:r>
              <a:rPr lang="ru-RU" sz="1000" dirty="0" smtClean="0"/>
              <a:t> Место </a:t>
            </a:r>
            <a:r>
              <a:rPr lang="ru-RU" sz="1000" dirty="0"/>
              <a:t>работы или род занятий __________________________________________________</a:t>
            </a:r>
          </a:p>
          <a:p>
            <a:pPr marL="0" indent="0">
              <a:buNone/>
            </a:pPr>
            <a:r>
              <a:rPr lang="ru-RU" sz="1000" dirty="0" smtClean="0"/>
              <a:t>  Почётные </a:t>
            </a:r>
            <a:r>
              <a:rPr lang="ru-RU" sz="1000" dirty="0"/>
              <a:t>звания (при их наличии)  ______________________________________________</a:t>
            </a:r>
          </a:p>
          <a:p>
            <a:pPr marL="0" indent="0">
              <a:buNone/>
            </a:pPr>
            <a:r>
              <a:rPr lang="ru-RU" sz="1000" dirty="0"/>
              <a:t>Наличие премий, призов и иных наград ___________________________________________</a:t>
            </a:r>
          </a:p>
          <a:p>
            <a:pPr marL="0" indent="0" algn="ctr">
              <a:buNone/>
            </a:pPr>
            <a:r>
              <a:rPr lang="ru-RU" sz="1000" dirty="0"/>
              <a:t> </a:t>
            </a:r>
            <a:r>
              <a:rPr lang="ru-RU" sz="1000" dirty="0" smtClean="0"/>
              <a:t>Федеральный </a:t>
            </a:r>
            <a:r>
              <a:rPr lang="ru-RU" sz="1000" dirty="0"/>
              <a:t>округ  (</a:t>
            </a:r>
            <a:r>
              <a:rPr lang="ru-RU" sz="1000" i="1" dirty="0"/>
              <a:t>указать</a:t>
            </a:r>
            <a:r>
              <a:rPr lang="ru-RU" sz="1000" dirty="0"/>
              <a:t>)</a:t>
            </a:r>
            <a:br>
              <a:rPr lang="ru-RU" sz="1000" dirty="0"/>
            </a:br>
            <a:r>
              <a:rPr lang="ru-RU" sz="1000" dirty="0"/>
              <a:t>20 ___ год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i="1" dirty="0"/>
              <a:t>[Анкета подписывается </a:t>
            </a:r>
            <a:r>
              <a:rPr lang="ru-RU" sz="1200" i="1" dirty="0" smtClean="0"/>
              <a:t>автором работы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6426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255768" cy="432048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cs typeface="Arial" pitchFamily="34" charset="0"/>
              </a:rPr>
              <a:t>ВАЖНАЯ ИНФОРМАЦИЯ</a:t>
            </a:r>
          </a:p>
          <a:p>
            <a:pPr algn="just"/>
            <a:r>
              <a:rPr lang="ru-RU" sz="2600" dirty="0" smtClean="0">
                <a:solidFill>
                  <a:schemeClr val="tx1"/>
                </a:solidFill>
                <a:cs typeface="Arial" pitchFamily="34" charset="0"/>
              </a:rPr>
              <a:t>Конкурсные </a:t>
            </a:r>
            <a:r>
              <a:rPr lang="ru-RU" sz="2600" dirty="0">
                <a:solidFill>
                  <a:schemeClr val="tx1"/>
                </a:solidFill>
                <a:cs typeface="Arial" pitchFamily="34" charset="0"/>
              </a:rPr>
              <a:t>комиссии </a:t>
            </a:r>
            <a:r>
              <a:rPr lang="ru-RU" sz="26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2600" dirty="0">
                <a:solidFill>
                  <a:schemeClr val="tx1"/>
                </a:solidFill>
                <a:cs typeface="Arial" pitchFamily="34" charset="0"/>
              </a:rPr>
              <a:t>не будут рассматривать работы победителей I этапа Конкурса, у которых в пакете сопроводительной документации отсутствует отзыв на работу за подписью руководителя епархиального отдела религиозного образования и </a:t>
            </a:r>
            <a:r>
              <a:rPr lang="ru-RU" sz="2600" dirty="0" err="1">
                <a:solidFill>
                  <a:schemeClr val="tx1"/>
                </a:solidFill>
                <a:cs typeface="Arial" pitchFamily="34" charset="0"/>
              </a:rPr>
              <a:t>катехизации</a:t>
            </a:r>
            <a:r>
              <a:rPr lang="ru-RU" sz="2600" dirty="0">
                <a:solidFill>
                  <a:schemeClr val="tx1"/>
                </a:solidFill>
                <a:cs typeface="Arial" pitchFamily="34" charset="0"/>
              </a:rPr>
              <a:t> той епархии, от которой направляется работа</a:t>
            </a:r>
            <a:r>
              <a:rPr lang="ru-RU" sz="26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algn="just"/>
            <a:r>
              <a:rPr lang="ru-RU" sz="2600" dirty="0" smtClean="0">
                <a:solidFill>
                  <a:schemeClr val="tx1"/>
                </a:solidFill>
                <a:cs typeface="Arial" pitchFamily="34" charset="0"/>
              </a:rPr>
              <a:t>Требования к оформлению работ и шаблоны документов для участников Конкурса на сайте </a:t>
            </a:r>
            <a:r>
              <a:rPr lang="ru-RU" sz="2600" i="1" dirty="0" smtClean="0">
                <a:solidFill>
                  <a:schemeClr val="tx1"/>
                </a:solidFill>
                <a:cs typeface="Arial" pitchFamily="34" charset="0"/>
              </a:rPr>
              <a:t>Отдела религиозного образования и катехизации Ярославской митрополии </a:t>
            </a:r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</a:t>
            </a:r>
            <a:r>
              <a:rPr lang="ru-RU" u="sng" dirty="0" smtClean="0">
                <a:hlinkClick r:id="rId2"/>
              </a:rPr>
              <a:t>www.yarprosvet.ru/nashi-proekty/konkurs-lza-nravstvennyj-podvig-uchitelyar.html</a:t>
            </a:r>
            <a:endParaRPr lang="ru-RU" u="sng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406208" cy="9807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cs typeface="Arial" pitchFamily="34" charset="0"/>
              </a:rPr>
              <a:t/>
            </a:r>
            <a:br>
              <a:rPr lang="ru-RU" dirty="0">
                <a:solidFill>
                  <a:srgbClr val="C00000"/>
                </a:solidFill>
                <a:cs typeface="Arial" pitchFamily="34" charset="0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КОЛИЧЕСТВО ПРИЗОВЫХ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МЕСТ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052736"/>
            <a:ext cx="7543800" cy="5328592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Гран-при Конкурса</a:t>
            </a:r>
            <a:r>
              <a:rPr lang="ru-RU" sz="3200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cs typeface="Arial" pitchFamily="34" charset="0"/>
              </a:rPr>
              <a:t>–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одно место </a:t>
            </a:r>
            <a:r>
              <a:rPr lang="ru-RU" sz="3200" dirty="0" smtClean="0">
                <a:solidFill>
                  <a:schemeClr val="tx1"/>
                </a:solidFill>
                <a:cs typeface="Arial" pitchFamily="34" charset="0"/>
              </a:rPr>
              <a:t>(</a:t>
            </a:r>
            <a:r>
              <a:rPr lang="ru-RU" sz="3200" i="1" dirty="0" smtClean="0">
                <a:solidFill>
                  <a:schemeClr val="tx1"/>
                </a:solidFill>
                <a:cs typeface="Arial" pitchFamily="34" charset="0"/>
              </a:rPr>
              <a:t>строго индивидуальная работа</a:t>
            </a:r>
            <a:r>
              <a:rPr lang="ru-RU" sz="3200" dirty="0" smtClean="0">
                <a:solidFill>
                  <a:schemeClr val="tx1"/>
                </a:solidFill>
                <a:cs typeface="Arial" pitchFamily="34" charset="0"/>
              </a:rPr>
              <a:t>).</a:t>
            </a:r>
            <a:endParaRPr lang="ru-RU" sz="32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В номинации </a:t>
            </a:r>
            <a:r>
              <a:rPr lang="ru-RU" sz="3200" b="1" dirty="0">
                <a:solidFill>
                  <a:schemeClr val="tx1"/>
                </a:solidFill>
                <a:cs typeface="Arial" pitchFamily="34" charset="0"/>
              </a:rPr>
              <a:t>«За организацию духовно-нравственного воспитания в  образовательной организации»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- </a:t>
            </a:r>
            <a:r>
              <a:rPr lang="ru-RU" sz="3200" b="1" u="sng" dirty="0">
                <a:solidFill>
                  <a:srgbClr val="C00000"/>
                </a:solidFill>
                <a:cs typeface="Arial" pitchFamily="34" charset="0"/>
              </a:rPr>
              <a:t>одно место</a:t>
            </a:r>
            <a:r>
              <a:rPr lang="ru-RU" sz="3200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(индивидуальная работа или коллектив авторов - не более трех человек).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В номинации </a:t>
            </a:r>
            <a:r>
              <a:rPr lang="ru-RU" sz="3200" b="1" dirty="0">
                <a:solidFill>
                  <a:schemeClr val="tx1"/>
                </a:solidFill>
                <a:cs typeface="Arial" pitchFamily="34" charset="0"/>
              </a:rPr>
              <a:t>«Лучшая дополнительная общеразвивающая программа духовно-нравственного и гражданско-патриотического воспитания детей и молодежи» </a:t>
            </a:r>
            <a:r>
              <a:rPr lang="ru-RU" sz="3200" dirty="0">
                <a:solidFill>
                  <a:srgbClr val="C00000"/>
                </a:solidFill>
                <a:cs typeface="Arial" pitchFamily="34" charset="0"/>
              </a:rPr>
              <a:t>- </a:t>
            </a:r>
            <a:r>
              <a:rPr lang="ru-RU" sz="3200" b="1" u="sng" dirty="0">
                <a:solidFill>
                  <a:srgbClr val="C00000"/>
                </a:solidFill>
                <a:cs typeface="Arial" pitchFamily="34" charset="0"/>
              </a:rPr>
              <a:t>одно место</a:t>
            </a:r>
            <a:r>
              <a:rPr lang="ru-RU" sz="3200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(индивидуальная работа или коллектив авторов - не более трех человек).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В номинации </a:t>
            </a:r>
            <a:r>
              <a:rPr lang="ru-RU" sz="3200" b="1" dirty="0">
                <a:solidFill>
                  <a:schemeClr val="tx1"/>
                </a:solidFill>
                <a:cs typeface="Arial" pitchFamily="34" charset="0"/>
              </a:rPr>
              <a:t>«Лучшая методическая разработка в предметных областях «Основы религиозных культур и светской этики» (ОРКСЭ), «Основы духовно-нравственной культуры народов России» (ОДНКНР), «Основы православной веры»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(для образовательных организаций с религиозным компонентом) - </a:t>
            </a:r>
            <a:r>
              <a:rPr lang="ru-RU" sz="3200" b="1" u="sng" dirty="0">
                <a:solidFill>
                  <a:srgbClr val="C00000"/>
                </a:solidFill>
                <a:cs typeface="Arial" pitchFamily="34" charset="0"/>
              </a:rPr>
              <a:t>одно</a:t>
            </a:r>
            <a:r>
              <a:rPr lang="ru-RU" sz="3200" b="1" u="sng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200" b="1" u="sng" dirty="0">
                <a:solidFill>
                  <a:srgbClr val="C00000"/>
                </a:solidFill>
                <a:cs typeface="Arial" pitchFamily="34" charset="0"/>
              </a:rPr>
              <a:t>место</a:t>
            </a:r>
            <a:r>
              <a:rPr lang="ru-RU" sz="32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(индивидуальная работа или коллектив авторов </a:t>
            </a:r>
            <a:r>
              <a:rPr lang="en-US" sz="3200" dirty="0">
                <a:solidFill>
                  <a:schemeClr val="tx1"/>
                </a:solidFill>
                <a:cs typeface="Arial" pitchFamily="34" charset="0"/>
              </a:rPr>
              <a:t>-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не</a:t>
            </a:r>
            <a:r>
              <a:rPr lang="en-US" sz="32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более трех человек).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В номинации </a:t>
            </a:r>
            <a:r>
              <a:rPr lang="ru-RU" sz="3200" b="1" dirty="0">
                <a:solidFill>
                  <a:schemeClr val="tx1"/>
                </a:solidFill>
                <a:cs typeface="Arial" pitchFamily="34" charset="0"/>
              </a:rPr>
              <a:t>«Лучший образовательный издательский проект года»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rgbClr val="C00000"/>
                </a:solidFill>
                <a:cs typeface="Arial" pitchFamily="34" charset="0"/>
              </a:rPr>
              <a:t>- </a:t>
            </a:r>
            <a:r>
              <a:rPr lang="ru-RU" sz="3200" b="1" u="sng" dirty="0">
                <a:solidFill>
                  <a:srgbClr val="C00000"/>
                </a:solidFill>
                <a:cs typeface="Arial" pitchFamily="34" charset="0"/>
              </a:rPr>
              <a:t>одно место</a:t>
            </a:r>
            <a:r>
              <a:rPr lang="ru-RU" sz="3200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cs typeface="Arial" pitchFamily="34" charset="0"/>
              </a:rPr>
              <a:t>(индивидуальная работа или коллектив авторов - не более трех человек).</a:t>
            </a:r>
          </a:p>
          <a:p>
            <a:pPr marL="109728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3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836712"/>
            <a:ext cx="734481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КОНТАКТНАЯ ИНФОРМАЦИЯ</a:t>
            </a:r>
          </a:p>
          <a:p>
            <a:pPr marL="109728" indent="0" algn="just">
              <a:buNone/>
            </a:pPr>
            <a:r>
              <a:rPr lang="ru-RU" sz="2000" b="1" dirty="0" smtClean="0">
                <a:cs typeface="Arial" pitchFamily="34" charset="0"/>
              </a:rPr>
              <a:t>Центр организационно-методической и издательско-просветительской деятельности ГАУ </a:t>
            </a:r>
            <a:r>
              <a:rPr lang="ru-RU" sz="2000" b="1" dirty="0">
                <a:cs typeface="Arial" pitchFamily="34" charset="0"/>
              </a:rPr>
              <a:t>ДПО ЯО ИРО</a:t>
            </a:r>
            <a:r>
              <a:rPr lang="ru-RU" sz="2000" dirty="0">
                <a:cs typeface="Arial" pitchFamily="34" charset="0"/>
              </a:rPr>
              <a:t>:</a:t>
            </a:r>
          </a:p>
          <a:p>
            <a:pPr marL="109728" indent="0" algn="just">
              <a:buNone/>
            </a:pPr>
            <a:r>
              <a:rPr lang="ru-RU" sz="2000" dirty="0">
                <a:cs typeface="Arial" pitchFamily="34" charset="0"/>
              </a:rPr>
              <a:t>телефон: (4852) </a:t>
            </a:r>
            <a:r>
              <a:rPr lang="ru-RU" sz="2000" dirty="0" smtClean="0">
                <a:cs typeface="Arial" pitchFamily="34" charset="0"/>
              </a:rPr>
              <a:t>23-07-61</a:t>
            </a:r>
            <a:endParaRPr lang="ru-RU" sz="2000" dirty="0"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ru-RU" sz="2000" dirty="0" smtClean="0">
                <a:cs typeface="Arial" pitchFamily="34" charset="0"/>
              </a:rPr>
              <a:t>Старший методист </a:t>
            </a:r>
            <a:r>
              <a:rPr lang="ru-RU" sz="2000" b="1" dirty="0" smtClean="0">
                <a:cs typeface="Arial" pitchFamily="34" charset="0"/>
              </a:rPr>
              <a:t>Лапшина Ирина Васильевна </a:t>
            </a:r>
            <a:endParaRPr lang="ru-RU" sz="2000" dirty="0" smtClean="0">
              <a:cs typeface="Arial" pitchFamily="34" charset="0"/>
            </a:endParaRPr>
          </a:p>
          <a:p>
            <a:pPr marL="109728" algn="just"/>
            <a:r>
              <a:rPr lang="ru-RU" sz="2000" dirty="0" smtClean="0">
                <a:cs typeface="Arial" pitchFamily="34" charset="0"/>
                <a:hlinkClick r:id="rId2"/>
              </a:rPr>
              <a:t>lapshina@iro.yar.ru</a:t>
            </a:r>
            <a:r>
              <a:rPr lang="ru-RU" sz="2000" dirty="0">
                <a:cs typeface="Arial" pitchFamily="34" charset="0"/>
              </a:rPr>
              <a:t>, телефон: (4852) 23-07-61</a:t>
            </a:r>
          </a:p>
          <a:p>
            <a:pPr marL="109728" indent="0" algn="just">
              <a:buNone/>
            </a:pPr>
            <a:r>
              <a:rPr lang="ru-RU" sz="2000" dirty="0" smtClean="0">
                <a:cs typeface="Arial" pitchFamily="34" charset="0"/>
              </a:rPr>
              <a:t>Старший </a:t>
            </a:r>
            <a:r>
              <a:rPr lang="ru-RU" sz="2000" dirty="0">
                <a:cs typeface="Arial" pitchFamily="34" charset="0"/>
              </a:rPr>
              <a:t>методист </a:t>
            </a:r>
            <a:r>
              <a:rPr lang="ru-RU" sz="2000" b="1" dirty="0">
                <a:cs typeface="Arial" pitchFamily="34" charset="0"/>
              </a:rPr>
              <a:t>Вербицкая Елена Валентиновна</a:t>
            </a:r>
          </a:p>
          <a:p>
            <a:pPr marL="109728" indent="0" algn="just">
              <a:buNone/>
            </a:pPr>
            <a:r>
              <a:rPr lang="ru-RU" sz="2000" dirty="0" smtClean="0">
                <a:cs typeface="Arial" pitchFamily="34" charset="0"/>
                <a:hlinkClick r:id="rId3"/>
              </a:rPr>
              <a:t>verbitskaya@iro.yar.ru</a:t>
            </a:r>
            <a:r>
              <a:rPr lang="ru-RU" sz="2000" dirty="0" smtClean="0">
                <a:cs typeface="Arial" pitchFamily="34" charset="0"/>
              </a:rPr>
              <a:t>, телефон</a:t>
            </a:r>
            <a:r>
              <a:rPr lang="ru-RU" sz="2000" dirty="0">
                <a:cs typeface="Arial" pitchFamily="34" charset="0"/>
              </a:rPr>
              <a:t>: (4852) 23-07-61</a:t>
            </a:r>
          </a:p>
          <a:p>
            <a:pPr marL="109728" indent="0" algn="just">
              <a:buNone/>
            </a:pPr>
            <a:r>
              <a:rPr lang="ru-RU" sz="2000" b="1" dirty="0" smtClean="0">
                <a:cs typeface="Arial" pitchFamily="34" charset="0"/>
              </a:rPr>
              <a:t>Отдел </a:t>
            </a:r>
            <a:r>
              <a:rPr lang="ru-RU" sz="2000" b="1" dirty="0">
                <a:cs typeface="Arial" pitchFamily="34" charset="0"/>
              </a:rPr>
              <a:t>религиозного образования и </a:t>
            </a:r>
            <a:r>
              <a:rPr lang="ru-RU" sz="2000" b="1" dirty="0" err="1">
                <a:cs typeface="Arial" pitchFamily="34" charset="0"/>
              </a:rPr>
              <a:t>катехизации</a:t>
            </a:r>
            <a:r>
              <a:rPr lang="ru-RU" sz="2000" b="1" dirty="0">
                <a:cs typeface="Arial" pitchFamily="34" charset="0"/>
              </a:rPr>
              <a:t> Ярославской митрополии:</a:t>
            </a:r>
          </a:p>
          <a:p>
            <a:pPr marL="109728" indent="0" algn="just">
              <a:buNone/>
            </a:pPr>
            <a:r>
              <a:rPr lang="ru-RU" sz="2000" dirty="0">
                <a:cs typeface="Arial" pitchFamily="34" charset="0"/>
              </a:rPr>
              <a:t>Исполнительный секретарь </a:t>
            </a:r>
            <a:r>
              <a:rPr lang="ru-RU" sz="2000" dirty="0" smtClean="0">
                <a:cs typeface="Arial" pitchFamily="34" charset="0"/>
              </a:rPr>
              <a:t> Конкурса </a:t>
            </a:r>
            <a:r>
              <a:rPr lang="ru-RU" sz="2000" dirty="0">
                <a:cs typeface="Arial" pitchFamily="34" charset="0"/>
              </a:rPr>
              <a:t>«За нравственный подвиг учителя</a:t>
            </a:r>
            <a:r>
              <a:rPr lang="ru-RU" sz="2000" dirty="0" smtClean="0">
                <a:cs typeface="Arial" pitchFamily="34" charset="0"/>
              </a:rPr>
              <a:t>» </a:t>
            </a:r>
            <a:r>
              <a:rPr lang="ru-RU" sz="2000" b="1" dirty="0" smtClean="0">
                <a:cs typeface="Arial" pitchFamily="34" charset="0"/>
              </a:rPr>
              <a:t>протоиерей </a:t>
            </a:r>
            <a:r>
              <a:rPr lang="ru-RU" sz="2000" b="1" dirty="0">
                <a:cs typeface="Arial" pitchFamily="34" charset="0"/>
              </a:rPr>
              <a:t>Павел Рахлин</a:t>
            </a:r>
            <a:r>
              <a:rPr lang="ru-RU" sz="2000" dirty="0" smtClean="0">
                <a:cs typeface="Arial" pitchFamily="34" charset="0"/>
              </a:rPr>
              <a:t>, руководитель </a:t>
            </a:r>
            <a:r>
              <a:rPr lang="ru-RU" sz="2000" dirty="0">
                <a:cs typeface="Arial" pitchFamily="34" charset="0"/>
              </a:rPr>
              <a:t>Отдела религиозного образования и </a:t>
            </a:r>
            <a:r>
              <a:rPr lang="ru-RU" sz="2000" dirty="0" err="1">
                <a:cs typeface="Arial" pitchFamily="34" charset="0"/>
              </a:rPr>
              <a:t>катехизации</a:t>
            </a:r>
            <a:r>
              <a:rPr lang="ru-RU" sz="2000" dirty="0">
                <a:cs typeface="Arial" pitchFamily="34" charset="0"/>
              </a:rPr>
              <a:t> Ярославской митрополии</a:t>
            </a:r>
          </a:p>
          <a:p>
            <a:pPr marL="109728" indent="0">
              <a:buNone/>
            </a:pPr>
            <a:r>
              <a:rPr lang="ru-RU" sz="2000" dirty="0" smtClean="0">
                <a:cs typeface="Arial" pitchFamily="34" charset="0"/>
                <a:hlinkClick r:id="rId4"/>
              </a:rPr>
              <a:t>yaroroik@mail.ru</a:t>
            </a:r>
            <a:r>
              <a:rPr lang="ru-RU" sz="2000" dirty="0" smtClean="0">
                <a:cs typeface="Arial" pitchFamily="34" charset="0"/>
              </a:rPr>
              <a:t>, телефон</a:t>
            </a:r>
            <a:r>
              <a:rPr lang="ru-RU" sz="2000" dirty="0">
                <a:cs typeface="Arial" pitchFamily="34" charset="0"/>
              </a:rPr>
              <a:t>: (4852) 26-01-84.</a:t>
            </a:r>
          </a:p>
          <a:p>
            <a:pPr marL="109728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О КОНКУРСЕ</a:t>
            </a:r>
          </a:p>
          <a:p>
            <a:pPr marL="0" indent="0" algn="ctr">
              <a:buNone/>
            </a:pPr>
            <a:r>
              <a:rPr lang="ru-RU" dirty="0" smtClean="0">
                <a:cs typeface="Arial" pitchFamily="34" charset="0"/>
              </a:rPr>
              <a:t>Всероссийский конкурс в области педагогики, воспитания и работы с детьми и молодежью до 20 лет </a:t>
            </a:r>
            <a:r>
              <a:rPr lang="ru-RU" dirty="0" smtClean="0">
                <a:solidFill>
                  <a:srgbClr val="C00000"/>
                </a:solidFill>
                <a:cs typeface="Arial" pitchFamily="34" charset="0"/>
              </a:rPr>
              <a:t>«За нравственный подвиг учителя» </a:t>
            </a:r>
            <a:r>
              <a:rPr lang="ru-RU" dirty="0" smtClean="0">
                <a:cs typeface="Arial" pitchFamily="34" charset="0"/>
              </a:rPr>
              <a:t>проводится Русской Православной Церковью и Министерством просвещения Российской Федерации при поддержке Администрации  Президента Российской Федерации</a:t>
            </a:r>
            <a:endParaRPr lang="ru-RU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74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ЦЕЛЬ КОНКУРСА</a:t>
            </a:r>
          </a:p>
          <a:p>
            <a:pPr marL="0" indent="0" algn="ctr">
              <a:buNone/>
            </a:pPr>
            <a:r>
              <a:rPr lang="ru-RU" dirty="0" smtClean="0">
                <a:cs typeface="Arial" pitchFamily="34" charset="0"/>
              </a:rPr>
              <a:t>Развитие </a:t>
            </a:r>
            <a:r>
              <a:rPr lang="ru-RU" dirty="0">
                <a:cs typeface="Arial" pitchFamily="34" charset="0"/>
              </a:rPr>
              <a:t>системы духовно-нравственного и гражданско-патриотического образования и воспитания детей и  молодежи в образовательных организациях дошкольного, начального общего, основного общего, среднего общего образования и </a:t>
            </a:r>
            <a:r>
              <a:rPr lang="ru-RU" dirty="0" smtClean="0">
                <a:cs typeface="Arial" pitchFamily="34" charset="0"/>
              </a:rPr>
              <a:t>среднего профессионального образования, организациях </a:t>
            </a:r>
            <a:r>
              <a:rPr lang="ru-RU" dirty="0">
                <a:cs typeface="Arial" pitchFamily="34" charset="0"/>
              </a:rPr>
              <a:t> дополнительного образования детей, </a:t>
            </a:r>
            <a:r>
              <a:rPr lang="ru-RU" dirty="0" smtClean="0">
                <a:cs typeface="Arial" pitchFamily="34" charset="0"/>
              </a:rPr>
              <a:t>воскресных, </a:t>
            </a:r>
            <a:r>
              <a:rPr lang="ru-RU" dirty="0">
                <a:cs typeface="Arial" pitchFamily="34" charset="0"/>
              </a:rPr>
              <a:t>православных школах и </a:t>
            </a:r>
            <a:r>
              <a:rPr lang="ru-RU" dirty="0" smtClean="0">
                <a:cs typeface="Arial" pitchFamily="34" charset="0"/>
              </a:rPr>
              <a:t>гимназиях</a:t>
            </a:r>
            <a:endParaRPr lang="ru-RU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81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43800" cy="42553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cs typeface="Arial" pitchFamily="34" charset="0"/>
              </a:rPr>
              <a:t>ЗАДАЧИ КОНКУРСА</a:t>
            </a:r>
            <a:endParaRPr lang="ru-RU" sz="3500" dirty="0">
              <a:solidFill>
                <a:srgbClr val="C00000"/>
              </a:solidFill>
              <a:cs typeface="Arial" pitchFamily="34" charset="0"/>
            </a:endParaRPr>
          </a:p>
          <a:p>
            <a:r>
              <a:rPr lang="ru-RU" sz="2600" dirty="0">
                <a:cs typeface="Arial" pitchFamily="34" charset="0"/>
              </a:rPr>
              <a:t>О</a:t>
            </a:r>
            <a:r>
              <a:rPr lang="ru-RU" sz="2600" dirty="0" smtClean="0">
                <a:cs typeface="Arial" pitchFamily="34" charset="0"/>
              </a:rPr>
              <a:t>бобщение </a:t>
            </a:r>
            <a:r>
              <a:rPr lang="ru-RU" sz="2600" dirty="0">
                <a:cs typeface="Arial" pitchFamily="34" charset="0"/>
              </a:rPr>
              <a:t>имеющейся практики и выявление лучших систем духовно-нравственного и гражданско-патриотического образования и воспитания детей и молодежи в О</a:t>
            </a:r>
            <a:r>
              <a:rPr lang="ru-RU" sz="2600" dirty="0" smtClean="0">
                <a:cs typeface="Arial" pitchFamily="34" charset="0"/>
              </a:rPr>
              <a:t>рганизациях</a:t>
            </a:r>
            <a:r>
              <a:rPr lang="ru-RU" sz="2600" dirty="0">
                <a:cs typeface="Arial" pitchFamily="34" charset="0"/>
              </a:rPr>
              <a:t>;</a:t>
            </a:r>
          </a:p>
          <a:p>
            <a:r>
              <a:rPr lang="ru-RU" sz="2600" dirty="0">
                <a:cs typeface="Arial" pitchFamily="34" charset="0"/>
              </a:rPr>
              <a:t>распространение лучших практик духовно-нравственного и гражданско-патриотического воспитания;</a:t>
            </a:r>
          </a:p>
          <a:p>
            <a:r>
              <a:rPr lang="ru-RU" sz="2600" dirty="0">
                <a:cs typeface="Arial" pitchFamily="34" charset="0"/>
              </a:rPr>
              <a:t>стимулирование творчества педагогов и воспитателей образовательных организаций и поощрения их за высокое качество духовно-нравственного и гражданско-патриотического воспитания и образования детей и </a:t>
            </a:r>
            <a:r>
              <a:rPr lang="ru-RU" sz="2600" dirty="0" smtClean="0">
                <a:cs typeface="Arial" pitchFamily="34" charset="0"/>
              </a:rPr>
              <a:t>молодежи</a:t>
            </a:r>
            <a:endParaRPr lang="ru-RU" sz="2600" dirty="0"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87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7543800" cy="4464496"/>
          </a:xfrm>
        </p:spPr>
        <p:txBody>
          <a:bodyPr>
            <a:normAutofit/>
          </a:bodyPr>
          <a:lstStyle/>
          <a:p>
            <a:pPr indent="-182880" algn="ctr" fontAlgn="auto">
              <a:buClr>
                <a:schemeClr val="accent6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cs typeface="Arial" pitchFamily="34" charset="0"/>
              </a:rPr>
              <a:t>УЧАСТНИКИ КОНКУРСА</a:t>
            </a:r>
            <a:endParaRPr lang="ru-RU" sz="3200" dirty="0">
              <a:solidFill>
                <a:srgbClr val="C00000"/>
              </a:solidFill>
              <a:cs typeface="Arial" pitchFamily="34" charset="0"/>
            </a:endParaRPr>
          </a:p>
          <a:p>
            <a:pPr indent="-182880"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Педагогические работники образовательных организаций;</a:t>
            </a:r>
          </a:p>
          <a:p>
            <a:pPr indent="-182880"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р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уководители образовательных организаций и коллективы авторов проекта;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indent="-182880"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редставители общественных объединений;</a:t>
            </a:r>
          </a:p>
          <a:p>
            <a:pPr indent="-182880"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редставители воскресных школ и православных гимназий</a:t>
            </a:r>
          </a:p>
          <a:p>
            <a:pPr indent="-182880" algn="just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1999" y="332656"/>
            <a:ext cx="7554415" cy="72007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ЭТАПЫ И СРОКИ ПРОВЕДЕНИЯ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218784"/>
              </p:ext>
            </p:extLst>
          </p:nvPr>
        </p:nvGraphicFramePr>
        <p:xfrm>
          <a:off x="762001" y="1052735"/>
          <a:ext cx="7554414" cy="4176462"/>
        </p:xfrm>
        <a:graphic>
          <a:graphicData uri="http://schemas.openxmlformats.org/drawingml/2006/table">
            <a:tbl>
              <a:tblPr/>
              <a:tblGrid>
                <a:gridCol w="5964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405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174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2020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Этап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Название этапа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Сроки проведения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16554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I.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Региональный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09 января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 – 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 марта 2025 года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 -загрузка работ в электронном виде на 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интернет - 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портал конкурса </a:t>
                      </a:r>
                      <a:r>
                        <a:rPr lang="en-US" sz="1800" b="0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0" i="0" u="sng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http://konkurs.podvig-uchitelya.ru/</a:t>
                      </a:r>
                      <a:r>
                        <a:rPr lang="en-US" sz="1800" b="0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 предоставление работ в печатном виде в ГАУ ДПО ЯО ИРО по адресу:</a:t>
                      </a:r>
                    </a:p>
                    <a:p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г</a:t>
                      </a:r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 Ярославль, ул. Богдановича, д. 16, </a:t>
                      </a:r>
                      <a:r>
                        <a:rPr lang="ru-RU" sz="1800" dirty="0" err="1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каб</a:t>
                      </a:r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 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305,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тел. 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 (4852)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23-07-61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, </a:t>
                      </a:r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Вербицкая Елена </a:t>
                      </a:r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Валентиновна, Лапшина Ирина Васильевна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53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01 апреля –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</a:t>
                      </a:r>
                      <a:r>
                        <a:rPr lang="ru-RU" sz="1800" b="1" baseline="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мая 2025 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года  </a:t>
                      </a:r>
                      <a:endParaRPr lang="ru-RU" sz="1800" b="1" dirty="0" smtClean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r>
                        <a:rPr lang="ru-RU" sz="1800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</a:t>
                      </a:r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подведение итогов)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832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II.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Межрегиональный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 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мая – 31 августа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2025 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года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III.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Всероссийский</a:t>
                      </a: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01 сентября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– 30 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ноября </a:t>
                      </a:r>
                      <a:r>
                        <a:rPr lang="ru-RU" sz="1800" b="1" dirty="0" smtClean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2025 </a:t>
                      </a:r>
                      <a:r>
                        <a:rPr lang="ru-RU" sz="1800" b="1" dirty="0">
                          <a:solidFill>
                            <a:srgbClr val="46445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года</a:t>
                      </a:r>
                      <a:endParaRPr lang="ru-RU" sz="1800" dirty="0">
                        <a:solidFill>
                          <a:srgbClr val="46445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6838" marR="16838" marT="16838" marB="1683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54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7842448" cy="489654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sz="38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800" b="1" dirty="0" smtClean="0">
                <a:solidFill>
                  <a:srgbClr val="C00000"/>
                </a:solidFill>
                <a:cs typeface="Arial" pitchFamily="34" charset="0"/>
              </a:rPr>
              <a:t>НОМИНАЦИИ КОНКУРСА</a:t>
            </a:r>
          </a:p>
          <a:p>
            <a:pPr algn="just"/>
            <a:r>
              <a:rPr lang="ru-RU" sz="2800" dirty="0" smtClean="0">
                <a:cs typeface="Arial" pitchFamily="34" charset="0"/>
              </a:rPr>
              <a:t>За </a:t>
            </a:r>
            <a:r>
              <a:rPr lang="ru-RU" sz="2800" dirty="0">
                <a:cs typeface="Arial" pitchFamily="34" charset="0"/>
              </a:rPr>
              <a:t>организацию духовно-нравственного воспитания в  образовательной организации.</a:t>
            </a:r>
          </a:p>
          <a:p>
            <a:pPr algn="just"/>
            <a:r>
              <a:rPr lang="ru-RU" sz="2800" dirty="0" smtClean="0">
                <a:cs typeface="Arial" pitchFamily="34" charset="0"/>
              </a:rPr>
              <a:t> Лучшая </a:t>
            </a:r>
            <a:r>
              <a:rPr lang="ru-RU" sz="2800" dirty="0">
                <a:cs typeface="Arial" pitchFamily="34" charset="0"/>
              </a:rPr>
              <a:t>дополнительная </a:t>
            </a:r>
            <a:r>
              <a:rPr lang="ru-RU" sz="2800" dirty="0" smtClean="0">
                <a:cs typeface="Arial" pitchFamily="34" charset="0"/>
              </a:rPr>
              <a:t>общеразвивающая </a:t>
            </a:r>
            <a:r>
              <a:rPr lang="ru-RU" sz="2800" dirty="0">
                <a:cs typeface="Arial" pitchFamily="34" charset="0"/>
              </a:rPr>
              <a:t>программа духовно-нравственного и гражданско-патриотического воспитания детей и молодежи.</a:t>
            </a:r>
          </a:p>
          <a:p>
            <a:pPr algn="just"/>
            <a:r>
              <a:rPr lang="ru-RU" sz="2800" dirty="0" smtClean="0">
                <a:cs typeface="Arial" pitchFamily="34" charset="0"/>
              </a:rPr>
              <a:t>Лучшая </a:t>
            </a:r>
            <a:r>
              <a:rPr lang="ru-RU" sz="2800" dirty="0">
                <a:cs typeface="Arial" pitchFamily="34" charset="0"/>
              </a:rPr>
              <a:t>методическая разработка в предметных областях «Основы религиозных культур и светской этики» (ОРКСЭ), «Основы духовно-нравственной культуры народов России» (ОДНКНР), «Основы православной веры» (для образовательных организаций с религиозным компонентом</a:t>
            </a:r>
            <a:r>
              <a:rPr lang="ru-RU" sz="2800" dirty="0" smtClean="0">
                <a:cs typeface="Arial" pitchFamily="34" charset="0"/>
              </a:rPr>
              <a:t>).</a:t>
            </a:r>
            <a:endParaRPr lang="ru-RU" sz="2800" dirty="0">
              <a:cs typeface="Arial" pitchFamily="34" charset="0"/>
            </a:endParaRPr>
          </a:p>
          <a:p>
            <a:pPr algn="just"/>
            <a:r>
              <a:rPr lang="ru-RU" sz="2800" dirty="0" smtClean="0">
                <a:cs typeface="Arial" pitchFamily="34" charset="0"/>
              </a:rPr>
              <a:t> Лучший </a:t>
            </a:r>
            <a:r>
              <a:rPr lang="ru-RU" sz="2800" dirty="0">
                <a:cs typeface="Arial" pitchFamily="34" charset="0"/>
              </a:rPr>
              <a:t>образовательный издательский проект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4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632848" cy="475942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8000" b="1" dirty="0">
                <a:solidFill>
                  <a:srgbClr val="C00000"/>
                </a:solidFill>
                <a:cs typeface="Arial" pitchFamily="34" charset="0"/>
              </a:rPr>
              <a:t>Номинация 1. За организацию духовно-нравственного воспитания в  образовательной организации</a:t>
            </a:r>
          </a:p>
          <a:p>
            <a:pPr marL="0" indent="0" algn="ctr">
              <a:buNone/>
            </a:pP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Номинация 2. </a:t>
            </a:r>
            <a:r>
              <a:rPr lang="ru-RU" sz="8000" b="1" dirty="0">
                <a:solidFill>
                  <a:srgbClr val="C00000"/>
                </a:solidFill>
                <a:cs typeface="Arial" pitchFamily="34" charset="0"/>
              </a:rPr>
              <a:t>Лучшая дополнительная </a:t>
            </a: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общеразвивающая </a:t>
            </a:r>
            <a:r>
              <a:rPr lang="ru-RU" sz="8000" b="1" dirty="0">
                <a:solidFill>
                  <a:srgbClr val="C00000"/>
                </a:solidFill>
                <a:cs typeface="Arial" pitchFamily="34" charset="0"/>
              </a:rPr>
              <a:t>программа духовно-нравственного и гражданско-патриотического воспитания детей и </a:t>
            </a: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молодежи</a:t>
            </a:r>
          </a:p>
          <a:p>
            <a:pPr marL="0" indent="0" algn="ctr">
              <a:buNone/>
            </a:pP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Номинация 3. </a:t>
            </a:r>
            <a:r>
              <a:rPr lang="ru-RU" sz="8000" b="1" dirty="0">
                <a:solidFill>
                  <a:srgbClr val="C00000"/>
                </a:solidFill>
                <a:cs typeface="Arial" pitchFamily="34" charset="0"/>
              </a:rPr>
              <a:t>Лучшая методическая разработка в предметных областях «Основы религиозных культур и светской этики» (ОРКСЭ), «Основы духовно-нравственной культуры народов России» (ОДНКНР), «Основы православной веры» (для образовательных </a:t>
            </a: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организаций </a:t>
            </a:r>
            <a:r>
              <a:rPr lang="ru-RU" sz="8000" b="1" dirty="0">
                <a:solidFill>
                  <a:srgbClr val="C00000"/>
                </a:solidFill>
                <a:cs typeface="Arial" pitchFamily="34" charset="0"/>
              </a:rPr>
              <a:t>с религиозным </a:t>
            </a:r>
            <a:r>
              <a:rPr lang="ru-RU" sz="8000" b="1" dirty="0" smtClean="0">
                <a:solidFill>
                  <a:srgbClr val="C00000"/>
                </a:solidFill>
                <a:cs typeface="Arial" pitchFamily="34" charset="0"/>
              </a:rPr>
              <a:t>компонентом).</a:t>
            </a:r>
            <a:endParaRPr lang="en-US" sz="80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marL="0" indent="0" algn="ctr">
              <a:buNone/>
            </a:pPr>
            <a:endParaRPr lang="ru-RU" sz="8000" b="1" dirty="0" smtClean="0">
              <a:solidFill>
                <a:srgbClr val="C000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ru-RU" sz="7200" b="1" dirty="0" smtClean="0">
                <a:solidFill>
                  <a:schemeClr val="tx1"/>
                </a:solidFill>
                <a:cs typeface="Arial" pitchFamily="34" charset="0"/>
              </a:rPr>
              <a:t>Критерии к работе:</a:t>
            </a:r>
          </a:p>
          <a:p>
            <a:pPr fontAlgn="base"/>
            <a:r>
              <a:rPr lang="ru-RU" sz="7200" dirty="0">
                <a:cs typeface="Arial" pitchFamily="34" charset="0"/>
              </a:rPr>
              <a:t>Соответствие </a:t>
            </a:r>
            <a:r>
              <a:rPr lang="ru-RU" sz="7200" dirty="0" smtClean="0">
                <a:cs typeface="Arial" pitchFamily="34" charset="0"/>
              </a:rPr>
              <a:t>предоставленного </a:t>
            </a:r>
            <a:r>
              <a:rPr lang="ru-RU" sz="7200" dirty="0">
                <a:cs typeface="Arial" pitchFamily="34" charset="0"/>
              </a:rPr>
              <a:t>материала условиям конкурса и заявленной номинации</a:t>
            </a:r>
          </a:p>
          <a:p>
            <a:pPr fontAlgn="base"/>
            <a:r>
              <a:rPr lang="ru-RU" sz="7200" dirty="0">
                <a:cs typeface="Arial" pitchFamily="34" charset="0"/>
              </a:rPr>
              <a:t>Актуальность </a:t>
            </a:r>
            <a:r>
              <a:rPr lang="ru-RU" sz="7200" dirty="0" smtClean="0">
                <a:cs typeface="Arial" pitchFamily="34" charset="0"/>
              </a:rPr>
              <a:t>работы</a:t>
            </a:r>
          </a:p>
          <a:p>
            <a:pPr fontAlgn="base"/>
            <a:r>
              <a:rPr lang="ru-RU" sz="7200" dirty="0">
                <a:solidFill>
                  <a:schemeClr val="tx1"/>
                </a:solidFill>
                <a:cs typeface="Arial" pitchFamily="34" charset="0"/>
              </a:rPr>
              <a:t>Соответствие содержания предоставленного материала </a:t>
            </a:r>
            <a:r>
              <a:rPr lang="ru-RU" sz="7200" dirty="0" err="1" smtClean="0">
                <a:solidFill>
                  <a:schemeClr val="tx1"/>
                </a:solidFill>
                <a:cs typeface="Arial" pitchFamily="34" charset="0"/>
              </a:rPr>
              <a:t>психовозрастным</a:t>
            </a:r>
            <a:r>
              <a:rPr lang="ru-RU" sz="72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7200" dirty="0">
                <a:solidFill>
                  <a:schemeClr val="tx1"/>
                </a:solidFill>
                <a:cs typeface="Arial" pitchFamily="34" charset="0"/>
              </a:rPr>
              <a:t>особенностям читателей</a:t>
            </a:r>
          </a:p>
          <a:p>
            <a:pPr fontAlgn="base"/>
            <a:r>
              <a:rPr lang="ru-RU" sz="7200" dirty="0" smtClean="0">
                <a:cs typeface="Arial" pitchFamily="34" charset="0"/>
              </a:rPr>
              <a:t>Качество условий, процесса и результата </a:t>
            </a:r>
            <a:r>
              <a:rPr lang="ru-RU" sz="7200" dirty="0">
                <a:cs typeface="Arial" pitchFamily="34" charset="0"/>
              </a:rPr>
              <a:t>образовательной деятельности</a:t>
            </a:r>
          </a:p>
          <a:p>
            <a:pPr fontAlgn="base"/>
            <a:r>
              <a:rPr lang="ru-RU" sz="7200" dirty="0" smtClean="0">
                <a:cs typeface="Arial" pitchFamily="34" charset="0"/>
              </a:rPr>
              <a:t>Наличие </a:t>
            </a:r>
            <a:r>
              <a:rPr lang="ru-RU" sz="7200" dirty="0">
                <a:cs typeface="Arial" pitchFamily="34" charset="0"/>
              </a:rPr>
              <a:t>рецензий на представленный </a:t>
            </a:r>
            <a:r>
              <a:rPr lang="ru-RU" sz="7200" dirty="0" smtClean="0">
                <a:cs typeface="Arial" pitchFamily="34" charset="0"/>
              </a:rPr>
              <a:t>материал</a:t>
            </a:r>
            <a:r>
              <a:rPr lang="ru-RU" sz="7200" dirty="0">
                <a:cs typeface="Arial" pitchFamily="34" charset="0"/>
              </a:rPr>
              <a:t> </a:t>
            </a:r>
          </a:p>
          <a:p>
            <a:pPr marL="0" indent="0" fontAlgn="base">
              <a:buNone/>
            </a:pPr>
            <a:endParaRPr lang="ru-RU" sz="7200" dirty="0">
              <a:cs typeface="Arial" pitchFamily="34" charset="0"/>
            </a:endParaRPr>
          </a:p>
          <a:p>
            <a:pPr marL="0" indent="0">
              <a:buNone/>
            </a:pP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4968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600" b="1" dirty="0" smtClean="0">
                <a:solidFill>
                  <a:srgbClr val="C00000"/>
                </a:solidFill>
                <a:cs typeface="Arial" pitchFamily="34" charset="0"/>
              </a:rPr>
              <a:t>Номинация 4. </a:t>
            </a:r>
            <a:r>
              <a:rPr lang="ru-RU" sz="2600" b="1" dirty="0">
                <a:solidFill>
                  <a:srgbClr val="C00000"/>
                </a:solidFill>
                <a:cs typeface="Arial" pitchFamily="34" charset="0"/>
              </a:rPr>
              <a:t>Лучший образовательный издательский проект </a:t>
            </a:r>
            <a:r>
              <a:rPr lang="ru-RU" sz="2600" b="1" dirty="0" smtClean="0">
                <a:solidFill>
                  <a:srgbClr val="C00000"/>
                </a:solidFill>
                <a:cs typeface="Arial" pitchFamily="34" charset="0"/>
              </a:rPr>
              <a:t>года</a:t>
            </a:r>
          </a:p>
          <a:p>
            <a:pPr marL="0" indent="0">
              <a:buNone/>
            </a:pPr>
            <a:r>
              <a:rPr lang="ru-RU" sz="2200" b="1" dirty="0" smtClean="0">
                <a:solidFill>
                  <a:schemeClr val="tx1"/>
                </a:solidFill>
                <a:cs typeface="Arial" pitchFamily="34" charset="0"/>
              </a:rPr>
              <a:t>Критерии к работе: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Соответствие представленного материала заявленной номинации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Актуальность работы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Соответствие содержания </a:t>
            </a:r>
            <a:r>
              <a:rPr lang="ru-RU" sz="2200" dirty="0" smtClean="0">
                <a:solidFill>
                  <a:schemeClr val="tx1"/>
                </a:solidFill>
                <a:cs typeface="Arial" pitchFamily="34" charset="0"/>
              </a:rPr>
              <a:t>предоставленного </a:t>
            </a:r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материала </a:t>
            </a:r>
            <a:r>
              <a:rPr lang="ru-RU" sz="2200" dirty="0" err="1">
                <a:solidFill>
                  <a:schemeClr val="tx1"/>
                </a:solidFill>
                <a:cs typeface="Arial" pitchFamily="34" charset="0"/>
              </a:rPr>
              <a:t>психовозрастным</a:t>
            </a:r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cs typeface="Arial" pitchFamily="34" charset="0"/>
              </a:rPr>
              <a:t>особенностям читателей</a:t>
            </a:r>
            <a:endParaRPr lang="ru-RU" sz="2200" dirty="0">
              <a:solidFill>
                <a:schemeClr val="tx1"/>
              </a:solidFill>
              <a:cs typeface="Arial" pitchFamily="34" charset="0"/>
            </a:endParaRP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Отражение в содержании представленного материала требований ФГОС, </a:t>
            </a:r>
            <a:r>
              <a:rPr lang="ru-RU" sz="2200" dirty="0" smtClean="0">
                <a:solidFill>
                  <a:schemeClr val="tx1"/>
                </a:solidFill>
                <a:cs typeface="Arial" pitchFamily="34" charset="0"/>
              </a:rPr>
              <a:t> церковных </a:t>
            </a:r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документов и стандартов РПЦ в сфере образования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Отражение православных педагогических традиций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Уровень редакционной подготовки издания</a:t>
            </a:r>
          </a:p>
          <a:p>
            <a:pPr fontAlgn="base"/>
            <a:r>
              <a:rPr lang="ru-RU" sz="2200" dirty="0">
                <a:solidFill>
                  <a:schemeClr val="tx1"/>
                </a:solidFill>
                <a:cs typeface="Arial" pitchFamily="34" charset="0"/>
              </a:rPr>
              <a:t>Наличие рецензий на представленный </a:t>
            </a:r>
            <a:r>
              <a:rPr lang="ru-RU" sz="2200" dirty="0" smtClean="0">
                <a:solidFill>
                  <a:schemeClr val="tx1"/>
                </a:solidFill>
                <a:cs typeface="Arial" pitchFamily="34" charset="0"/>
              </a:rPr>
              <a:t>материал</a:t>
            </a:r>
            <a:endParaRPr lang="ru-RU" sz="2200" dirty="0">
              <a:solidFill>
                <a:schemeClr val="tx1"/>
              </a:solidFill>
              <a:cs typeface="Arial" pitchFamily="34" charset="0"/>
            </a:endParaRPr>
          </a:p>
          <a:p>
            <a:pPr fontAlgn="base"/>
            <a:endParaRPr lang="ru-RU" sz="2200" dirty="0">
              <a:solidFill>
                <a:schemeClr val="tx1"/>
              </a:solidFill>
              <a:cs typeface="Arial" pitchFamily="34" charset="0"/>
            </a:endParaRPr>
          </a:p>
          <a:p>
            <a:pPr marL="0" indent="0" algn="ctr">
              <a:buNone/>
            </a:pPr>
            <a:endParaRPr lang="ru-RU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7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</TotalTime>
  <Words>672</Words>
  <Application>Microsoft Office PowerPoint</Application>
  <PresentationFormat>Экран (4:3)</PresentationFormat>
  <Paragraphs>185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ЭТАПЫ И СРОКИ ПРОВЕДЕНИЯ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КОЛИЧЕСТВО ПРИЗОВЫХ МЕСТ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Викторовна Таттыбаева</dc:creator>
  <cp:lastModifiedBy>user</cp:lastModifiedBy>
  <cp:revision>97</cp:revision>
  <cp:lastPrinted>2023-01-13T11:50:04Z</cp:lastPrinted>
  <dcterms:created xsi:type="dcterms:W3CDTF">2021-02-12T04:04:00Z</dcterms:created>
  <dcterms:modified xsi:type="dcterms:W3CDTF">2025-01-31T11:47:20Z</dcterms:modified>
</cp:coreProperties>
</file>