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8" r:id="rId16"/>
    <p:sldId id="272" r:id="rId17"/>
    <p:sldId id="273" r:id="rId18"/>
    <p:sldId id="274" r:id="rId19"/>
    <p:sldId id="276" r:id="rId20"/>
    <p:sldId id="275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15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8229600" cy="161448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69153F"/>
                </a:solidFill>
              </a:rPr>
              <a:t>Муниципальное образовательное учреждение</a:t>
            </a:r>
            <a:br>
              <a:rPr lang="ru-RU" sz="2400" dirty="0" smtClean="0">
                <a:solidFill>
                  <a:srgbClr val="69153F"/>
                </a:solidFill>
              </a:rPr>
            </a:br>
            <a:r>
              <a:rPr lang="ru-RU" sz="2400" dirty="0" smtClean="0">
                <a:solidFill>
                  <a:srgbClr val="69153F"/>
                </a:solidFill>
              </a:rPr>
              <a:t>«Средняя школа п. Ярославка»</a:t>
            </a:r>
            <a:br>
              <a:rPr lang="ru-RU" sz="2400" dirty="0" smtClean="0">
                <a:solidFill>
                  <a:srgbClr val="69153F"/>
                </a:solidFill>
              </a:rPr>
            </a:br>
            <a:r>
              <a:rPr lang="ru-RU" sz="2400" dirty="0" smtClean="0">
                <a:solidFill>
                  <a:srgbClr val="69153F"/>
                </a:solidFill>
              </a:rPr>
              <a:t>Ярославского муниципального района</a:t>
            </a:r>
            <a:endParaRPr lang="ru-RU" sz="2400" dirty="0">
              <a:solidFill>
                <a:srgbClr val="69153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2143116"/>
            <a:ext cx="7549516" cy="371477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69153F"/>
                </a:solidFill>
              </a:rPr>
              <a:t>Учитель начальных классов</a:t>
            </a:r>
          </a:p>
          <a:p>
            <a:pPr algn="ctr"/>
            <a:endParaRPr lang="ru-RU" sz="4400" b="1" dirty="0" smtClean="0">
              <a:solidFill>
                <a:srgbClr val="69153F"/>
              </a:solidFill>
            </a:endParaRPr>
          </a:p>
          <a:p>
            <a:pPr algn="ctr"/>
            <a:r>
              <a:rPr lang="ru-RU" sz="5400" b="1" dirty="0" smtClean="0">
                <a:solidFill>
                  <a:srgbClr val="69153F"/>
                </a:solidFill>
              </a:rPr>
              <a:t>ПИСАРЁК МАРИЯ АЛЕКСЕЕВНА</a:t>
            </a:r>
            <a:endParaRPr lang="ru-RU" sz="5400" b="1" dirty="0">
              <a:solidFill>
                <a:srgbClr val="69153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85728"/>
            <a:ext cx="8715436" cy="6286544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173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7166"/>
            <a:ext cx="9121684" cy="6072206"/>
          </a:xfr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4525963"/>
          </a:xfrm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ru-RU" b="1" i="1" dirty="0" smtClean="0">
                <a:solidFill>
                  <a:srgbClr val="69153F"/>
                </a:solidFill>
              </a:rPr>
              <a:t>«УМЕТЬ ЧИТАТЬ В ШИРОКОМ СМЫСЛЕ ЭТОГО СЛОВА – ЗНАЧИТ, ИЗ МЕРТВОЙ БУКВЫ ИЗВЛЕЧЬ ЖИВОЙ СМЫСЛ»</a:t>
            </a:r>
          </a:p>
          <a:p>
            <a:pPr algn="ctr"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69153F"/>
                </a:solidFill>
              </a:rPr>
              <a:t>                                                   К. Д. Ушинский</a:t>
            </a:r>
            <a:endParaRPr lang="ru-RU" b="1" dirty="0">
              <a:solidFill>
                <a:srgbClr val="69153F"/>
              </a:solidFill>
            </a:endParaRPr>
          </a:p>
        </p:txBody>
      </p:sp>
      <p:pic>
        <p:nvPicPr>
          <p:cNvPr id="2050" name="Picture 2" descr="C:\Users\2\Desktop\text_1893_ushinskiy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2627784" cy="339422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85728"/>
            <a:ext cx="8643998" cy="6357982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rgbClr val="69153F"/>
                </a:solidFill>
              </a:rPr>
              <a:t>МЕТОДИЧЕСКАЯ ТЕМА:</a:t>
            </a:r>
            <a:endParaRPr lang="ru-RU" b="1" i="1" u="sng" dirty="0">
              <a:solidFill>
                <a:srgbClr val="69153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5143536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«ОБУЧЕНИЕ СМЫСЛОВОМУ ЧТЕНИЮ ДЕТЕЙ МЛАДШЕГО ШКОЛЬНОГО ВОЗРАСТА»</a:t>
            </a:r>
          </a:p>
          <a:p>
            <a:pPr algn="ctr">
              <a:buNone/>
            </a:pP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(Б.Г. Ананьев, Н.В.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Нижегородцева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, А.Э. Симановский, Е.И. Матвеева)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5-1030x57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44" y="785794"/>
            <a:ext cx="9149944" cy="5143512"/>
          </a:xfr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60393_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144000" cy="6858000"/>
          </a:xfr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3999" cy="6858000"/>
          </a:xfr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143999" cy="6858000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42910" y="642918"/>
            <a:ext cx="8001056" cy="5572164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4800" b="1" i="1" dirty="0" smtClean="0">
                <a:solidFill>
                  <a:srgbClr val="6915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«Интерес и уважение к ребенку –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4800" b="1" i="1" dirty="0" smtClean="0">
                <a:solidFill>
                  <a:srgbClr val="6915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ключи к его истинным способностям»</a:t>
            </a:r>
            <a:endParaRPr lang="ru-RU" sz="4800" b="1" i="1" dirty="0">
              <a:solidFill>
                <a:srgbClr val="6915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Uk_VYZDDHM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9144000" cy="685800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20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9237" y="0"/>
            <a:ext cx="4572000" cy="6858000"/>
          </a:xfr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285728"/>
            <a:ext cx="8572560" cy="6286544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F:\Новая папка\МАША\на сайт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571480"/>
            <a:ext cx="8361916" cy="556643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282" y="428604"/>
            <a:ext cx="8715404" cy="6143644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928670"/>
            <a:ext cx="9001156" cy="5214974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dirty="0" smtClean="0"/>
              <a:t>   </a:t>
            </a:r>
            <a:r>
              <a:rPr lang="ru-RU" sz="4400" b="1" i="1" dirty="0" smtClean="0">
                <a:solidFill>
                  <a:srgbClr val="69153F"/>
                </a:solidFill>
              </a:rPr>
              <a:t>Семья </a:t>
            </a:r>
            <a:r>
              <a:rPr lang="ru-RU" sz="4400" b="1" i="1" dirty="0">
                <a:solidFill>
                  <a:srgbClr val="69153F"/>
                </a:solidFill>
              </a:rPr>
              <a:t>и дом – как свет и хлеб.</a:t>
            </a:r>
            <a:r>
              <a:rPr lang="ru-RU" sz="4400" b="1" i="1" dirty="0" smtClean="0">
                <a:solidFill>
                  <a:srgbClr val="69153F"/>
                </a:solidFill>
              </a:rPr>
              <a:t/>
            </a:r>
            <a:br>
              <a:rPr lang="ru-RU" sz="4400" b="1" i="1" dirty="0" smtClean="0">
                <a:solidFill>
                  <a:srgbClr val="69153F"/>
                </a:solidFill>
              </a:rPr>
            </a:br>
            <a:r>
              <a:rPr lang="ru-RU" sz="4400" b="1" i="1" dirty="0">
                <a:solidFill>
                  <a:srgbClr val="69153F"/>
                </a:solidFill>
              </a:rPr>
              <a:t>Родной очаг – земля и небо.</a:t>
            </a:r>
            <a:r>
              <a:rPr lang="ru-RU" sz="4400" b="1" i="1" dirty="0" smtClean="0">
                <a:solidFill>
                  <a:srgbClr val="69153F"/>
                </a:solidFill>
              </a:rPr>
              <a:t/>
            </a:r>
            <a:br>
              <a:rPr lang="ru-RU" sz="4400" b="1" i="1" dirty="0" smtClean="0">
                <a:solidFill>
                  <a:srgbClr val="69153F"/>
                </a:solidFill>
              </a:rPr>
            </a:br>
            <a:r>
              <a:rPr lang="ru-RU" sz="4400" b="1" i="1" dirty="0">
                <a:solidFill>
                  <a:srgbClr val="69153F"/>
                </a:solidFill>
              </a:rPr>
              <a:t>В спасение даны тебе,</a:t>
            </a:r>
            <a:r>
              <a:rPr lang="ru-RU" sz="4400" b="1" i="1" dirty="0" smtClean="0">
                <a:solidFill>
                  <a:srgbClr val="69153F"/>
                </a:solidFill>
              </a:rPr>
              <a:t/>
            </a:r>
            <a:br>
              <a:rPr lang="ru-RU" sz="4400" b="1" i="1" dirty="0" smtClean="0">
                <a:solidFill>
                  <a:srgbClr val="69153F"/>
                </a:solidFill>
              </a:rPr>
            </a:br>
            <a:r>
              <a:rPr lang="ru-RU" sz="4400" b="1" i="1" dirty="0">
                <a:solidFill>
                  <a:srgbClr val="69153F"/>
                </a:solidFill>
              </a:rPr>
              <a:t>в каких бы ты заботах не был.</a:t>
            </a:r>
            <a:endParaRPr lang="ru-RU" sz="4000" b="1" i="1" dirty="0">
              <a:solidFill>
                <a:srgbClr val="69153F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28596" y="642918"/>
            <a:ext cx="8429684" cy="5429288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6887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6000" b="1" i="1" dirty="0" smtClean="0">
                <a:solidFill>
                  <a:srgbClr val="69153F"/>
                </a:solidFill>
              </a:rPr>
              <a:t>СПАСИБО </a:t>
            </a:r>
            <a:br>
              <a:rPr lang="ru-RU" sz="6000" b="1" i="1" dirty="0" smtClean="0">
                <a:solidFill>
                  <a:srgbClr val="69153F"/>
                </a:solidFill>
              </a:rPr>
            </a:br>
            <a:r>
              <a:rPr lang="ru-RU" sz="6000" b="1" i="1" dirty="0" smtClean="0">
                <a:solidFill>
                  <a:srgbClr val="69153F"/>
                </a:solidFill>
              </a:rPr>
              <a:t>ЗА</a:t>
            </a:r>
            <a:br>
              <a:rPr lang="ru-RU" sz="6000" b="1" i="1" dirty="0" smtClean="0">
                <a:solidFill>
                  <a:srgbClr val="69153F"/>
                </a:solidFill>
              </a:rPr>
            </a:br>
            <a:r>
              <a:rPr lang="ru-RU" sz="6000" b="1" i="1" dirty="0" smtClean="0">
                <a:solidFill>
                  <a:srgbClr val="69153F"/>
                </a:solidFill>
              </a:rPr>
              <a:t> ВНИМАНИЕ!</a:t>
            </a:r>
            <a:endParaRPr lang="ru-RU" b="1" i="1" dirty="0">
              <a:solidFill>
                <a:srgbClr val="69153F"/>
              </a:solidFill>
            </a:endParaRPr>
          </a:p>
        </p:txBody>
      </p:sp>
      <p:pic>
        <p:nvPicPr>
          <p:cNvPr id="1026" name="Picture 2" descr="C:\Users\2\Desktop\yaroslavka_znak_005110_w320_h2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0124" y="4458123"/>
            <a:ext cx="2423876" cy="239987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то школы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5728"/>
            <a:ext cx="9144000" cy="6143644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EsJjjfeips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9144000" cy="6858000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еатр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37" y="357166"/>
            <a:ext cx="9111563" cy="6072206"/>
          </a:xfr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lS3IgLX9Y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287214" cy="6858000"/>
          </a:xfrm>
        </p:spPr>
      </p:pic>
      <p:pic>
        <p:nvPicPr>
          <p:cNvPr id="5" name="Рисунок 4" descr="wwwYx9MBmv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29124" y="0"/>
            <a:ext cx="4714876" cy="6858000"/>
          </a:xfrm>
          <a:prstGeom prst="rect">
            <a:avLst/>
          </a:prstGeom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14290"/>
            <a:ext cx="8643998" cy="642942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rgbClr val="69153F"/>
                </a:solidFill>
              </a:rPr>
              <a:t>ЛИЧНЫЙ ДЕВИЗ:</a:t>
            </a:r>
            <a:endParaRPr lang="ru-RU" b="1" i="1" u="sng" dirty="0">
              <a:solidFill>
                <a:srgbClr val="69153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«СДАВАТЬСЯ – ЭТО СКУЧНО, ПОБЕЖДАТЬ – ЭТО НАСЛАЖДЕНИЕ»</a:t>
            </a:r>
            <a:endParaRPr lang="ru-RU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0865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38" y="1071546"/>
            <a:ext cx="9145838" cy="4786322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5720" y="357166"/>
            <a:ext cx="8572560" cy="6215106"/>
          </a:xfrm>
          <a:prstGeom prst="roundRect">
            <a:avLst/>
          </a:prstGeom>
          <a:solidFill>
            <a:schemeClr val="bg1">
              <a:lumMod val="40000"/>
              <a:lumOff val="6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356"/>
            <a:ext cx="8929718" cy="481171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i="1" u="sng" dirty="0" smtClean="0">
                <a:solidFill>
                  <a:schemeClr val="accent2">
                    <a:lumMod val="50000"/>
                  </a:schemeClr>
                </a:solidFill>
              </a:rPr>
              <a:t>ЧЕМУ  УЧИТЬ?</a:t>
            </a:r>
          </a:p>
          <a:p>
            <a:pPr>
              <a:buNone/>
            </a:pPr>
            <a:endParaRPr lang="ru-RU" sz="3600" b="1" i="1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endParaRPr lang="ru-RU" sz="3600" b="1" i="1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          </a:t>
            </a:r>
            <a:r>
              <a:rPr lang="ru-RU" sz="3600" b="1" i="1" u="sng" dirty="0" smtClean="0">
                <a:solidFill>
                  <a:schemeClr val="accent2">
                    <a:lumMod val="50000"/>
                  </a:schemeClr>
                </a:solidFill>
              </a:rPr>
              <a:t> КАК СОЗДАВАТЬ ОТНОШЕНИЯ?</a:t>
            </a:r>
          </a:p>
          <a:p>
            <a:endParaRPr lang="ru-RU" sz="3600" b="1" i="1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3600" b="1" i="1" u="sng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</a:t>
            </a:r>
            <a:r>
              <a:rPr lang="ru-RU" sz="3600" b="1" i="1" u="sng" dirty="0" smtClean="0">
                <a:solidFill>
                  <a:schemeClr val="accent2">
                    <a:lumMod val="50000"/>
                  </a:schemeClr>
                </a:solidFill>
              </a:rPr>
              <a:t>  КАКИМ БЫТЬ САМОМУ?</a:t>
            </a:r>
            <a:endParaRPr lang="ru-RU" sz="3600" b="1" i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rgbClr val="F3A276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</TotalTime>
  <Words>114</Words>
  <Application>Microsoft Office PowerPoint</Application>
  <PresentationFormat>Экран (4:3)</PresentationFormat>
  <Paragraphs>25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Муниципальное образовательное учреждение «Средняя школа п. Ярославка» Ярославского муниципального района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ЛИЧНЫЙ ДЕВИЗ: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МЕТОДИЧЕСКАЯ ТЕМА: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образовательное учреждение «Средняя школа п. Ярославка» Ярославского муниципального района</dc:title>
  <dc:creator>кабинет23</dc:creator>
  <cp:lastModifiedBy>Татьяна Александровна Лейнганг</cp:lastModifiedBy>
  <cp:revision>16</cp:revision>
  <dcterms:created xsi:type="dcterms:W3CDTF">2018-10-17T19:02:24Z</dcterms:created>
  <dcterms:modified xsi:type="dcterms:W3CDTF">2018-11-08T09:08:01Z</dcterms:modified>
</cp:coreProperties>
</file>