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9"/>
  </p:notesMasterIdLst>
  <p:handoutMasterIdLst>
    <p:handoutMasterId r:id="rId40"/>
  </p:handoutMasterIdLst>
  <p:sldIdLst>
    <p:sldId id="265" r:id="rId3"/>
    <p:sldId id="312" r:id="rId4"/>
    <p:sldId id="258" r:id="rId5"/>
    <p:sldId id="375" r:id="rId6"/>
    <p:sldId id="376" r:id="rId7"/>
    <p:sldId id="377" r:id="rId8"/>
    <p:sldId id="339" r:id="rId9"/>
    <p:sldId id="349" r:id="rId10"/>
    <p:sldId id="341" r:id="rId11"/>
    <p:sldId id="350" r:id="rId12"/>
    <p:sldId id="277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48" r:id="rId22"/>
    <p:sldId id="336" r:id="rId23"/>
    <p:sldId id="351" r:id="rId24"/>
    <p:sldId id="342" r:id="rId25"/>
    <p:sldId id="343" r:id="rId26"/>
    <p:sldId id="352" r:id="rId27"/>
    <p:sldId id="363" r:id="rId28"/>
    <p:sldId id="354" r:id="rId29"/>
    <p:sldId id="355" r:id="rId30"/>
    <p:sldId id="360" r:id="rId31"/>
    <p:sldId id="357" r:id="rId32"/>
    <p:sldId id="358" r:id="rId33"/>
    <p:sldId id="359" r:id="rId34"/>
    <p:sldId id="362" r:id="rId35"/>
    <p:sldId id="361" r:id="rId36"/>
    <p:sldId id="264" r:id="rId37"/>
    <p:sldId id="266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2D36"/>
    <a:srgbClr val="B25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80" d="100"/>
          <a:sy n="80" d="100"/>
        </p:scale>
        <p:origin x="-18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5A4A0-618C-42FA-9D0B-152AD972B278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BF786-88DB-45EA-9575-DCB873785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8332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1A99A-F3D2-45D1-966A-AB661BC0B9B8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89310-FE34-4711-9A28-A0520248E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1119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89310-FE34-4711-9A28-A0520248E60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120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89310-FE34-4711-9A28-A0520248E60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120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89310-FE34-4711-9A28-A0520248E60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120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A7C6A-8F5F-437E-A3DA-24E0DCE3E4D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16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F95FE-CF09-4F0A-8857-DF8DBE3243D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25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2339B-41B8-4D86-8CC6-3A2CC3A8D63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150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24534D-69DE-471E-9F68-1BCCC0F6967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919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15DE0-1CAB-4F03-9735-A87AC439F87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709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40439E-16A2-43BA-80D6-E340A0DF843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119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67F-670B-42DA-B0D3-813BCBF60C9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227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D9D346-A41E-4DFD-8E94-A4DB1FCBC7DA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673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A5E30-49D0-46CD-AB63-A9E5792C13C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003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0DF2F2-54AB-4734-B1CA-210DDB4B86E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590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28615D-0D5E-4F96-938E-11744C966A4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14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6E808A-36B7-4242-8051-6174B0436C5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702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1E1D9-0E3B-4C4E-83C7-5C3A4156DFC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10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33114-E381-442A-8988-2482BBCB790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95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D77EA-0C7E-42E2-8958-2F6B0B1E622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27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CECE1-50B5-4CDF-88B8-3B32200ABF4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36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B212D1-BE97-4444-BF16-3C5BADEE440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16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4168A-E655-4FAE-864D-64AEC75DCA9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0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AD8E4-168B-4AE3-9EBF-EB9B04A6CDB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73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11BB7C-EB31-41B2-AAF2-251B0C91CAD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2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B17833-9FB1-4254-96F4-1EFABD4B8B7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18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F321A-6B3F-4E74-8827-19F9AD984F2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24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D37AEC-BE1C-425A-A3E4-EFBA69CBF80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46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425F1A-8943-4A6F-B451-985B9D5FAFC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05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02%20&#1054;&#1050;%20%20&#1060;&#1043;&#1054;&#1057;%20&#1058;&#1054;&#1055;-50.docx" TargetMode="External"/><Relationship Id="rId2" Type="http://schemas.openxmlformats.org/officeDocument/2006/relationships/hyperlink" Target="01%20&#1054;&#1050;%20&#1060;&#1043;&#1054;&#1057;%203+.docx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03%20&#1054;&#1050;%20&#1060;&#1043;&#1054;&#1057;%203+%20&#1058;&#1054;&#1055;-50.docx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04%20&#1054;&#1050;%20&#1060;&#1043;&#1054;&#1057;%20&#1058;&#1054;&#1055;-50_&#1089;&#1087;&#1077;&#1094;&#1080;&#1092;&#1080;&#1082;&#1072;&#1094;&#1080;&#1103;.docx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05%20&#1062;&#1056;&#1055;&#1054;_&#1052;&#1056;%20&#1087;&#1086;%20&#1087;&#1088;&#1086;&#1074;&#1077;&#1076;&#1077;&#1085;&#1080;&#1102;%20&#1086;&#1094;&#1077;&#1085;&#1086;&#1095;&#1085;&#1099;&#1093;%20&#1087;&#1088;&#1086;&#1094;&#1077;&#1076;&#1091;&#1088;.docx" TargetMode="External"/><Relationship Id="rId2" Type="http://schemas.openxmlformats.org/officeDocument/2006/relationships/hyperlink" Target="http://www.crpo-mpu.com/432225624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mailto:rcnit@iro.yar.ru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1.png"/><Relationship Id="rId2" Type="http://schemas.openxmlformats.org/officeDocument/2006/relationships/image" Target="../media/image9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hyperlink" Target="mailto:cpo@iro.yar.ru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hyperlink" Target="mailto:lebedevmk@iro.yar.ru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profstandart.rosmintrud.ru/" TargetMode="External"/><Relationship Id="rId3" Type="http://schemas.openxmlformats.org/officeDocument/2006/relationships/hyperlink" Target="http://www.firo.ru/?page_id=610" TargetMode="External"/><Relationship Id="rId7" Type="http://schemas.openxmlformats.org/officeDocument/2006/relationships/hyperlink" Target="http://www.reestrspo.ru/" TargetMode="External"/><Relationship Id="rId2" Type="http://schemas.openxmlformats.org/officeDocument/2006/relationships/hyperlink" Target="https://edu.gov.ru/about/departments/professional_educatio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hyperlink" Target="http://fumo-spo.ru/" TargetMode="External"/><Relationship Id="rId4" Type="http://schemas.openxmlformats.org/officeDocument/2006/relationships/hyperlink" Target="http://www.crpo-mpu.com/43443834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estrspo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54" y="193018"/>
            <a:ext cx="11540728" cy="14326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6553" y="2151677"/>
            <a:ext cx="120854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Научно-методический семинар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«Фонды </a:t>
            </a:r>
            <a:r>
              <a:rPr lang="ru-RU" sz="4800" b="1" dirty="0">
                <a:solidFill>
                  <a:srgbClr val="002060"/>
                </a:solidFill>
              </a:rPr>
              <a:t>оценочных средств для контроля качества освоения общих компетенций по ФГОС </a:t>
            </a:r>
            <a:r>
              <a:rPr lang="ru-RU" sz="4800" b="1" dirty="0" smtClean="0">
                <a:solidFill>
                  <a:srgbClr val="002060"/>
                </a:solidFill>
              </a:rPr>
              <a:t>ТОП-50»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38001" y="6508296"/>
            <a:ext cx="135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21</a:t>
            </a:r>
            <a:r>
              <a:rPr lang="ru-RU" dirty="0" smtClean="0"/>
              <a:t>.09.2018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12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5925"/>
            <a:ext cx="12008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1. Нормативно-правовая база ФГОС СПО ТОП-50 и актуализированных ФГОС СПО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415" y="563077"/>
            <a:ext cx="226695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ФГОС СПО ТОП-50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9330" y="1107281"/>
            <a:ext cx="1159956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4.6. Требования к применяемым </a:t>
            </a:r>
            <a:r>
              <a:rPr lang="ru-RU" sz="2000" b="1" dirty="0"/>
              <a:t>механизмам оценки качества образовательной программы.</a:t>
            </a:r>
          </a:p>
          <a:p>
            <a:r>
              <a:rPr lang="ru-RU" sz="2000" dirty="0"/>
              <a:t>4.6.1. Качество образовательной программы определяется в рамках системы внутренней оценки, а также системы внешней оценки на добровольной основе.</a:t>
            </a:r>
          </a:p>
          <a:p>
            <a:r>
              <a:rPr lang="ru-RU" sz="2000" dirty="0"/>
              <a:t>4.6.2. В целях совершенствования образовательной программы образовательная организация при проведении регулярной </a:t>
            </a:r>
            <a:r>
              <a:rPr lang="ru-RU" sz="2000" dirty="0">
                <a:solidFill>
                  <a:srgbClr val="FF0000"/>
                </a:solidFill>
              </a:rPr>
              <a:t>внутренней оценки </a:t>
            </a:r>
            <a:r>
              <a:rPr lang="ru-RU" sz="2000" b="1" dirty="0"/>
              <a:t>качества образовательной программы </a:t>
            </a:r>
            <a:r>
              <a:rPr lang="ru-RU" sz="2000" dirty="0"/>
              <a:t>привлекает работодателей и их объединения, иных юридических и (или) физических лиц, включая педагогических работников образовательной организации.</a:t>
            </a:r>
          </a:p>
          <a:p>
            <a:r>
              <a:rPr lang="ru-RU" sz="2000" dirty="0"/>
              <a:t>4.6.3. </a:t>
            </a:r>
            <a:r>
              <a:rPr lang="ru-RU" sz="2000" dirty="0">
                <a:solidFill>
                  <a:srgbClr val="FF0000"/>
                </a:solidFill>
              </a:rPr>
              <a:t>Внешняя оценка </a:t>
            </a:r>
            <a:r>
              <a:rPr lang="ru-RU" sz="2000" b="1" dirty="0"/>
              <a:t>качества образовательной программы </a:t>
            </a:r>
            <a:r>
              <a:rPr lang="ru-RU" sz="2000" dirty="0"/>
              <a:t>может осуществляться при проведении работодателями, их объединениями, а также уполномоченными ими организациями, в том числе зарубежными организациями, либо профессионально-общественными организациями, входящими в международные структуры, профессионально-общественной аккредитации с целью признания качества и уровня подготовки выпускников, освоивших образовательную программу, отвечающими требованиям профессиональных стандартов, требованиям рынка труда к специалистам соответствующего профиля.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95750" y="351262"/>
            <a:ext cx="333375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Качество образования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8710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5925"/>
            <a:ext cx="12008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2. Сравнительный анализ ФГОС </a:t>
            </a:r>
            <a:r>
              <a:rPr lang="ru-RU" sz="1600" b="1" dirty="0" smtClean="0">
                <a:solidFill>
                  <a:srgbClr val="002060"/>
                </a:solidFill>
              </a:rPr>
              <a:t>СПО 3+ </a:t>
            </a:r>
            <a:r>
              <a:rPr lang="ru-RU" sz="1600" b="1" dirty="0">
                <a:solidFill>
                  <a:srgbClr val="002060"/>
                </a:solidFill>
              </a:rPr>
              <a:t>и ФГОС СПО ТОП-50, актуализированных ФГОС СПО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5481" t="14612" r="15479" b="9108"/>
          <a:stretch/>
        </p:blipFill>
        <p:spPr bwMode="auto">
          <a:xfrm>
            <a:off x="278109" y="364479"/>
            <a:ext cx="11580515" cy="6322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572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5925"/>
            <a:ext cx="12008895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3</a:t>
            </a:r>
            <a:r>
              <a:rPr lang="ru-RU" sz="1600" b="1" dirty="0" smtClean="0">
                <a:solidFill>
                  <a:srgbClr val="002060"/>
                </a:solidFill>
              </a:rPr>
              <a:t>. Сравнительный </a:t>
            </a:r>
            <a:r>
              <a:rPr lang="ru-RU" sz="1600" b="1" dirty="0">
                <a:solidFill>
                  <a:srgbClr val="002060"/>
                </a:solidFill>
              </a:rPr>
              <a:t>анализ ФГОС </a:t>
            </a:r>
            <a:r>
              <a:rPr lang="ru-RU" sz="1600" b="1" dirty="0" smtClean="0">
                <a:solidFill>
                  <a:srgbClr val="002060"/>
                </a:solidFill>
              </a:rPr>
              <a:t>СПО 3+ </a:t>
            </a:r>
            <a:r>
              <a:rPr lang="ru-RU" sz="1600" b="1" dirty="0">
                <a:solidFill>
                  <a:srgbClr val="002060"/>
                </a:solidFill>
              </a:rPr>
              <a:t>и ФГОС СПО </a:t>
            </a:r>
            <a:r>
              <a:rPr lang="ru-RU" sz="1600" b="1" dirty="0" smtClean="0">
                <a:solidFill>
                  <a:srgbClr val="002060"/>
                </a:solidFill>
              </a:rPr>
              <a:t>ТОП-50/актуализированных </a:t>
            </a:r>
            <a:r>
              <a:rPr lang="ru-RU" sz="1600" b="1" dirty="0">
                <a:solidFill>
                  <a:srgbClr val="002060"/>
                </a:solidFill>
              </a:rPr>
              <a:t>ФГОС СПО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918439"/>
              </p:ext>
            </p:extLst>
          </p:nvPr>
        </p:nvGraphicFramePr>
        <p:xfrm>
          <a:off x="117365" y="364479"/>
          <a:ext cx="11774163" cy="59948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978385"/>
                <a:gridCol w="3587858"/>
                <a:gridCol w="4207920"/>
              </a:tblGrid>
              <a:tr h="65722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7030A0"/>
                          </a:solidFill>
                        </a:rPr>
                        <a:t>Сравнительный анализ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ФГОС СПО 3+</a:t>
                      </a:r>
                      <a:r>
                        <a:rPr lang="ru-RU" sz="2400" b="1" baseline="0" dirty="0" smtClean="0">
                          <a:solidFill>
                            <a:srgbClr val="7030A0"/>
                          </a:solidFill>
                        </a:rPr>
                        <a:t> и </a:t>
                      </a:r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 ФГОС СПО ТОП-50/актуализированных ФГОС СПО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87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ФГОС СПО 3+ 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Ключевые критерии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для сравнения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ФГОС СПО ТОП-50/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актуализированные ФГОС СПО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3078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54 часа</a:t>
                      </a:r>
                    </a:p>
                    <a:p>
                      <a:pPr algn="ctr"/>
                      <a:r>
                        <a:rPr lang="ru-RU" b="1" dirty="0" smtClean="0"/>
                        <a:t>(максимальная учебная</a:t>
                      </a:r>
                      <a:r>
                        <a:rPr lang="ru-RU" b="1" baseline="0" dirty="0" smtClean="0"/>
                        <a:t> нагрузка, 36 часов аудиторная нагрузка)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Объем образовательной программы в часах </a:t>
                      </a:r>
                    </a:p>
                    <a:p>
                      <a:pPr algn="ctr"/>
                      <a:r>
                        <a:rPr lang="ru-RU" b="1" dirty="0" smtClean="0"/>
                        <a:t>(недельная</a:t>
                      </a:r>
                      <a:r>
                        <a:rPr lang="ru-RU" b="1" baseline="0" dirty="0" smtClean="0"/>
                        <a:t> учебная нагрузка)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36 часов</a:t>
                      </a:r>
                    </a:p>
                    <a:p>
                      <a:pPr algn="ctr"/>
                      <a:r>
                        <a:rPr lang="ru-RU" b="1" dirty="0" smtClean="0"/>
                        <a:t>(объем работы обучающихся во взаимодействии с преподавателем </a:t>
                      </a:r>
                      <a:r>
                        <a:rPr lang="ru-RU" b="1" baseline="0" dirty="0" smtClean="0"/>
                        <a:t> + самостоятельная работа обучающихся</a:t>
                      </a:r>
                      <a:endParaRPr lang="ru-RU" b="1" dirty="0"/>
                    </a:p>
                  </a:txBody>
                  <a:tcPr/>
                </a:tc>
              </a:tr>
              <a:tr h="53078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Понятие максимальной учебной нагрузки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Нет</a:t>
                      </a:r>
                      <a:endParaRPr lang="ru-RU" b="1" dirty="0"/>
                    </a:p>
                  </a:txBody>
                  <a:tcPr/>
                </a:tc>
              </a:tr>
              <a:tr h="53078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Понятие максимальной аудиторной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нагрузки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Нет</a:t>
                      </a:r>
                      <a:endParaRPr lang="ru-RU" b="1" dirty="0"/>
                    </a:p>
                  </a:txBody>
                  <a:tcPr/>
                </a:tc>
              </a:tr>
              <a:tr h="53078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Продолжительность каникул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Нет</a:t>
                      </a:r>
                    </a:p>
                    <a:p>
                      <a:pPr algn="ctr"/>
                      <a:r>
                        <a:rPr lang="ru-RU" b="1" dirty="0" smtClean="0"/>
                        <a:t>(указаны в п.26 Прядка</a:t>
                      </a:r>
                      <a:r>
                        <a:rPr lang="ru-RU" b="1" baseline="0" dirty="0" smtClean="0"/>
                        <a:t> №464)</a:t>
                      </a:r>
                      <a:endParaRPr lang="ru-RU" b="1" dirty="0"/>
                    </a:p>
                  </a:txBody>
                  <a:tcPr/>
                </a:tc>
              </a:tr>
              <a:tr h="53078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Да</a:t>
                      </a:r>
                    </a:p>
                    <a:p>
                      <a:pPr algn="ctr"/>
                      <a:r>
                        <a:rPr lang="ru-RU" b="1" dirty="0" smtClean="0"/>
                        <a:t>(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учетом соответствующей примерной ППССЗ)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Учет ПООП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Да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62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5925"/>
            <a:ext cx="12008895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3</a:t>
            </a:r>
            <a:r>
              <a:rPr lang="ru-RU" sz="1600" b="1" dirty="0" smtClean="0">
                <a:solidFill>
                  <a:srgbClr val="002060"/>
                </a:solidFill>
              </a:rPr>
              <a:t>. Сравнительный </a:t>
            </a:r>
            <a:r>
              <a:rPr lang="ru-RU" sz="1600" b="1" dirty="0">
                <a:solidFill>
                  <a:srgbClr val="002060"/>
                </a:solidFill>
              </a:rPr>
              <a:t>анализ ФГОС СПО </a:t>
            </a:r>
            <a:r>
              <a:rPr lang="ru-RU" sz="1600" b="1" dirty="0" smtClean="0">
                <a:solidFill>
                  <a:srgbClr val="002060"/>
                </a:solidFill>
              </a:rPr>
              <a:t>3+ и </a:t>
            </a:r>
            <a:r>
              <a:rPr lang="ru-RU" sz="1600" b="1" dirty="0">
                <a:solidFill>
                  <a:srgbClr val="002060"/>
                </a:solidFill>
              </a:rPr>
              <a:t>ФГОС СПО </a:t>
            </a:r>
            <a:r>
              <a:rPr lang="ru-RU" sz="1600" b="1" dirty="0" smtClean="0">
                <a:solidFill>
                  <a:srgbClr val="002060"/>
                </a:solidFill>
              </a:rPr>
              <a:t>ТОП-50/актуализированных </a:t>
            </a:r>
            <a:r>
              <a:rPr lang="ru-RU" sz="1600" b="1" dirty="0">
                <a:solidFill>
                  <a:srgbClr val="002060"/>
                </a:solidFill>
              </a:rPr>
              <a:t>ФГОС СПО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368206"/>
              </p:ext>
            </p:extLst>
          </p:nvPr>
        </p:nvGraphicFramePr>
        <p:xfrm>
          <a:off x="234732" y="364479"/>
          <a:ext cx="11774163" cy="62082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035535"/>
                <a:gridCol w="3257550"/>
                <a:gridCol w="4481078"/>
              </a:tblGrid>
              <a:tr h="1087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ФГОС СПО 3+ 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Ключевые критерии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для сравнения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ФГОС СПО ТОП-50/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актуализированные ФГОС СПО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3078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Да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(обязана ежегодно обновлять ППССЗ)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Обновление ОПОП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(указаны в п.18 Прядка</a:t>
                      </a:r>
                      <a:r>
                        <a:rPr lang="ru-RU" b="1" baseline="0" dirty="0" smtClean="0"/>
                        <a:t> №464)</a:t>
                      </a:r>
                      <a:endParaRPr lang="ru-RU" b="1" dirty="0" smtClean="0"/>
                    </a:p>
                  </a:txBody>
                  <a:tcPr/>
                </a:tc>
              </a:tr>
              <a:tr h="5307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/>
                        <a:t>Да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/>
                        <a:t>(объем 18 часов в неделю)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Понятие внеаудиторная учебная работа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/>
                        <a:t>Нет</a:t>
                      </a:r>
                    </a:p>
                  </a:txBody>
                  <a:tcPr/>
                </a:tc>
              </a:tr>
              <a:tr h="5307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/>
                        <a:t>Да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/>
                        <a:t>(объем 18 часов в неделю)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Понятие самостоятельная работа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/>
                        <a:t>Да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/>
                        <a:t>(объем от 0-20% ППКРС(30% ППССЗ) от 36 часов  </a:t>
                      </a:r>
                    </a:p>
                  </a:txBody>
                  <a:tcPr/>
                </a:tc>
              </a:tr>
              <a:tr h="5307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/>
                        <a:t>Да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 часа на одного обучающегося на каждый учебный год)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Консультации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/>
                        <a:t>Да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/>
                        <a:t>(как вид учебных занятий)</a:t>
                      </a:r>
                    </a:p>
                  </a:txBody>
                  <a:tcPr/>
                </a:tc>
              </a:tr>
              <a:tr h="53078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Использование в образовательном процессе активных и интерактивных форм проведения занятий (компьютерных симуляций, деловых и ролевых игр, разбора конкретных ситуаций, психологических и иных тренингов, групповых дискуссий)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Формы/виды учебных занятий 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 обучающихся во взаимодействии с преподавателем по видам учебных занятий (урок, практическое занятие, лабораторное занятие, консультация, лекция, семинар), практики (в профессиональном цикле) и самостоятельной работы обучающихся.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86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5925"/>
            <a:ext cx="12008895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3</a:t>
            </a:r>
            <a:r>
              <a:rPr lang="ru-RU" sz="1600" b="1" dirty="0" smtClean="0">
                <a:solidFill>
                  <a:srgbClr val="002060"/>
                </a:solidFill>
              </a:rPr>
              <a:t>. Сравнительный </a:t>
            </a:r>
            <a:r>
              <a:rPr lang="ru-RU" sz="1600" b="1" dirty="0">
                <a:solidFill>
                  <a:srgbClr val="002060"/>
                </a:solidFill>
              </a:rPr>
              <a:t>анализ ФГОС </a:t>
            </a:r>
            <a:r>
              <a:rPr lang="ru-RU" sz="1600" b="1" dirty="0" smtClean="0">
                <a:solidFill>
                  <a:srgbClr val="002060"/>
                </a:solidFill>
              </a:rPr>
              <a:t>СПО 3+ </a:t>
            </a:r>
            <a:r>
              <a:rPr lang="ru-RU" sz="1600" b="1" dirty="0">
                <a:solidFill>
                  <a:srgbClr val="002060"/>
                </a:solidFill>
              </a:rPr>
              <a:t>и ФГОС СПО </a:t>
            </a:r>
            <a:r>
              <a:rPr lang="ru-RU" sz="1600" b="1" dirty="0" smtClean="0">
                <a:solidFill>
                  <a:srgbClr val="002060"/>
                </a:solidFill>
              </a:rPr>
              <a:t>ТОП-50/актуализированных </a:t>
            </a:r>
            <a:r>
              <a:rPr lang="ru-RU" sz="1600" b="1" dirty="0">
                <a:solidFill>
                  <a:srgbClr val="002060"/>
                </a:solidFill>
              </a:rPr>
              <a:t>ФГОС СПО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121474"/>
              </p:ext>
            </p:extLst>
          </p:nvPr>
        </p:nvGraphicFramePr>
        <p:xfrm>
          <a:off x="234732" y="441765"/>
          <a:ext cx="11774163" cy="6035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546818"/>
                <a:gridCol w="2514600"/>
                <a:gridCol w="4712745"/>
              </a:tblGrid>
              <a:tr h="5307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ФГОС СПО 3+ 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Ключевые критерии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для сравнения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ФГОС СПО ТОП-50/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актуализированные ФГОС СПО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3078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ГИА включает подготовку и защиту ВКР (дипломная работа, дипломный проект). Государственный экзамен вводится по усмотрению образовательной 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ГИА ППССЗ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ГИА проводится в форме защиты ВКР (дипломная работа (дипломный проект). По усмотрению образовательной организации демонстрационный экзамен включается в ВКР или проводится в виде государственного экзамена</a:t>
                      </a:r>
                      <a:endParaRPr lang="ru-RU" b="1" dirty="0"/>
                    </a:p>
                  </a:txBody>
                  <a:tcPr/>
                </a:tc>
              </a:tr>
              <a:tr h="53078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ГИА включает защиту ВКР (выпускная практическая квалификационная работа и письменная экзаменационная работа)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Государственный экзамен вводится по усмотрению образовательной 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ГИА ППКРС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ГИА проводится в форме защиты выпускной квалификационной работы в виде демонстрационного экзам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ена</a:t>
                      </a:r>
                      <a:endParaRPr lang="ru-RU" b="1" dirty="0"/>
                    </a:p>
                  </a:txBody>
                  <a:tcPr/>
                </a:tc>
              </a:tr>
              <a:tr h="53078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Нет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Учет требований профессиональных</a:t>
                      </a:r>
                      <a:r>
                        <a:rPr lang="ru-RU" b="1" baseline="0" dirty="0" smtClean="0"/>
                        <a:t> стандартов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Да</a:t>
                      </a:r>
                      <a:endParaRPr lang="en-US" b="1" dirty="0" smtClean="0"/>
                    </a:p>
                    <a:p>
                      <a:pPr algn="ctr"/>
                      <a:r>
                        <a:rPr lang="ru-RU" b="1" dirty="0" smtClean="0"/>
                        <a:t>(Указан</a:t>
                      </a:r>
                      <a:r>
                        <a:rPr lang="ru-RU" b="1" baseline="0" dirty="0" smtClean="0"/>
                        <a:t> перечень)</a:t>
                      </a:r>
                      <a:endParaRPr lang="ru-RU" b="1" dirty="0"/>
                    </a:p>
                  </a:txBody>
                  <a:tcPr/>
                </a:tc>
              </a:tr>
              <a:tr h="53078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Нет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Учет требований </a:t>
                      </a:r>
                      <a:r>
                        <a:rPr lang="en-US" b="1" dirty="0" err="1" smtClean="0"/>
                        <a:t>WorldSkills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Да</a:t>
                      </a:r>
                      <a:endParaRPr lang="en-US" b="1" dirty="0" smtClean="0"/>
                    </a:p>
                  </a:txBody>
                  <a:tcPr/>
                </a:tc>
              </a:tr>
              <a:tr h="53078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Наличие</a:t>
                      </a:r>
                      <a:r>
                        <a:rPr lang="ru-RU" b="1" baseline="0" dirty="0" smtClean="0"/>
                        <a:t> возможности р</a:t>
                      </a:r>
                      <a:r>
                        <a:rPr lang="ru-RU" b="1" dirty="0" smtClean="0"/>
                        <a:t>еализация ФГОС СОО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Да</a:t>
                      </a:r>
                      <a:endParaRPr lang="en-US" b="1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513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5925"/>
            <a:ext cx="12008895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3</a:t>
            </a:r>
            <a:r>
              <a:rPr lang="ru-RU" sz="1600" b="1" dirty="0" smtClean="0">
                <a:solidFill>
                  <a:srgbClr val="002060"/>
                </a:solidFill>
              </a:rPr>
              <a:t>. Сравнительный </a:t>
            </a:r>
            <a:r>
              <a:rPr lang="ru-RU" sz="1600" b="1" dirty="0">
                <a:solidFill>
                  <a:srgbClr val="002060"/>
                </a:solidFill>
              </a:rPr>
              <a:t>анализ ФГОС СПО </a:t>
            </a:r>
            <a:r>
              <a:rPr lang="ru-RU" sz="1600" b="1" dirty="0" smtClean="0">
                <a:solidFill>
                  <a:srgbClr val="002060"/>
                </a:solidFill>
              </a:rPr>
              <a:t>3+ и </a:t>
            </a:r>
            <a:r>
              <a:rPr lang="ru-RU" sz="1600" b="1" dirty="0">
                <a:solidFill>
                  <a:srgbClr val="002060"/>
                </a:solidFill>
              </a:rPr>
              <a:t>ФГОС СПО </a:t>
            </a:r>
            <a:r>
              <a:rPr lang="ru-RU" sz="1600" b="1" dirty="0" smtClean="0">
                <a:solidFill>
                  <a:srgbClr val="002060"/>
                </a:solidFill>
              </a:rPr>
              <a:t>ТОП-50/актуализированных </a:t>
            </a:r>
            <a:r>
              <a:rPr lang="ru-RU" sz="1600" b="1" dirty="0">
                <a:solidFill>
                  <a:srgbClr val="002060"/>
                </a:solidFill>
              </a:rPr>
              <a:t>ФГОС СПО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603744"/>
              </p:ext>
            </p:extLst>
          </p:nvPr>
        </p:nvGraphicFramePr>
        <p:xfrm>
          <a:off x="234732" y="319383"/>
          <a:ext cx="11774163" cy="61264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794218"/>
                <a:gridCol w="5657850"/>
                <a:gridCol w="3322095"/>
              </a:tblGrid>
              <a:tr h="5307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ФГОС СПО 3+ 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Ключевые критерии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для сравнения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ФГОС СПО ТОП-50/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актуализированные ФГОС СПО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4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/>
                        <a:t>Да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/>
                        <a:t>Требования к результатам освоения ОПОП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/>
                        <a:t>(сформированные компетенции ОК</a:t>
                      </a:r>
                      <a:r>
                        <a:rPr lang="ru-RU" b="1" baseline="0" dirty="0" smtClean="0"/>
                        <a:t> и ПК)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/>
                        <a:t>Да</a:t>
                      </a:r>
                      <a:endParaRPr lang="ru-RU" b="1" dirty="0"/>
                    </a:p>
                  </a:txBody>
                  <a:tcPr/>
                </a:tc>
              </a:tr>
              <a:tr h="3354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/>
                        <a:t>Нет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Наличие унифицированных 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/>
                        <a:t>Да</a:t>
                      </a:r>
                      <a:endParaRPr lang="ru-RU" b="1" dirty="0"/>
                    </a:p>
                  </a:txBody>
                  <a:tcPr/>
                </a:tc>
              </a:tr>
              <a:tr h="3354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/>
                        <a:t>Да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Закрепление </a:t>
                      </a:r>
                      <a:r>
                        <a:rPr lang="ru-RU" b="1" baseline="0" dirty="0" smtClean="0"/>
                        <a:t> ОК</a:t>
                      </a:r>
                      <a:r>
                        <a:rPr lang="ru-RU" b="1" dirty="0" smtClean="0"/>
                        <a:t>  и ПК за дисциплинами</a:t>
                      </a:r>
                      <a:r>
                        <a:rPr lang="ru-RU" b="1" baseline="0" dirty="0" smtClean="0"/>
                        <a:t> и</a:t>
                      </a:r>
                      <a:r>
                        <a:rPr lang="ru-RU" b="1" dirty="0" smtClean="0"/>
                        <a:t> модулями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/>
                        <a:t>Нет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/>
                        <a:t>(указывается</a:t>
                      </a:r>
                      <a:r>
                        <a:rPr lang="ru-RU" b="1" baseline="0" dirty="0" smtClean="0"/>
                        <a:t> я в ПООП)</a:t>
                      </a:r>
                      <a:endParaRPr lang="ru-RU" b="1" dirty="0"/>
                    </a:p>
                  </a:txBody>
                  <a:tcPr/>
                </a:tc>
              </a:tr>
              <a:tr h="5307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/>
                        <a:t>Нет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Наличие в ОК требований к знаниям и умениям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/>
                        <a:t>Нет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(указывается</a:t>
                      </a:r>
                      <a:r>
                        <a:rPr lang="ru-RU" b="1" baseline="0" dirty="0" smtClean="0"/>
                        <a:t> я в ПООП)</a:t>
                      </a:r>
                      <a:endParaRPr lang="ru-RU" b="1" dirty="0" smtClean="0"/>
                    </a:p>
                  </a:txBody>
                  <a:tcPr/>
                </a:tc>
              </a:tr>
              <a:tr h="5307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/>
                        <a:t>Нет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Наличие в ПК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показателей освоения компетенции (практический опыт, умения, знания)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/>
                        <a:t>Нет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(указывается</a:t>
                      </a:r>
                      <a:r>
                        <a:rPr lang="ru-RU" b="1" baseline="0" dirty="0" smtClean="0"/>
                        <a:t> я в ПООП)</a:t>
                      </a:r>
                      <a:endParaRPr lang="ru-RU" b="1" dirty="0" smtClean="0"/>
                    </a:p>
                  </a:txBody>
                  <a:tcPr/>
                </a:tc>
              </a:tr>
              <a:tr h="5307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/>
                        <a:t>Да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/>
                        <a:t>Наличие перечня дисциплин и модулей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/>
                        <a:t>Нет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(указывается</a:t>
                      </a:r>
                      <a:r>
                        <a:rPr lang="ru-RU" b="1" baseline="0" dirty="0" smtClean="0"/>
                        <a:t> я в ПООП)</a:t>
                      </a:r>
                      <a:endParaRPr lang="ru-RU" b="1" dirty="0" smtClean="0"/>
                    </a:p>
                  </a:txBody>
                  <a:tcPr/>
                </a:tc>
              </a:tr>
              <a:tr h="5307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/>
                        <a:t>Да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/>
                        <a:t>Требования</a:t>
                      </a:r>
                      <a:r>
                        <a:rPr lang="ru-RU" b="1" baseline="0" dirty="0" smtClean="0"/>
                        <a:t> к знаниям и умениям по дисциплинам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/>
                        <a:t>Нет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(указывается</a:t>
                      </a:r>
                      <a:r>
                        <a:rPr lang="ru-RU" b="1" baseline="0" dirty="0" smtClean="0"/>
                        <a:t> я в ПООП)</a:t>
                      </a:r>
                      <a:endParaRPr lang="ru-RU" b="1" dirty="0" smtClean="0"/>
                    </a:p>
                  </a:txBody>
                  <a:tcPr/>
                </a:tc>
              </a:tr>
              <a:tr h="5307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Да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Требования</a:t>
                      </a:r>
                      <a:r>
                        <a:rPr lang="ru-RU" b="1" baseline="0" dirty="0" smtClean="0"/>
                        <a:t> к знаниям, умениям и практическому опыту по модулям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/>
                        <a:t>Нет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/>
                        <a:t>(указывается</a:t>
                      </a:r>
                      <a:r>
                        <a:rPr lang="ru-RU" b="1" baseline="0" dirty="0" smtClean="0"/>
                        <a:t> я в ПООП)</a:t>
                      </a:r>
                      <a:endParaRPr lang="ru-RU" b="1" dirty="0" smtClean="0"/>
                    </a:p>
                  </a:txBody>
                  <a:tcPr/>
                </a:tc>
              </a:tr>
              <a:tr h="5307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/>
                        <a:t>Да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Требования к объему</a:t>
                      </a:r>
                      <a:r>
                        <a:rPr lang="ru-RU" b="1" baseline="0" dirty="0" smtClean="0"/>
                        <a:t> дисциплин, модулей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/>
                        <a:t>Нет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/>
                        <a:t>(указывается</a:t>
                      </a:r>
                      <a:r>
                        <a:rPr lang="ru-RU" b="1" baseline="0" dirty="0" smtClean="0"/>
                        <a:t> я в ПООП)</a:t>
                      </a:r>
                      <a:endParaRPr lang="ru-RU" b="1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80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5925"/>
            <a:ext cx="12008895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3</a:t>
            </a:r>
            <a:r>
              <a:rPr lang="ru-RU" sz="1600" b="1" dirty="0" smtClean="0">
                <a:solidFill>
                  <a:srgbClr val="002060"/>
                </a:solidFill>
              </a:rPr>
              <a:t>. Сравнительный </a:t>
            </a:r>
            <a:r>
              <a:rPr lang="ru-RU" sz="1600" b="1" dirty="0">
                <a:solidFill>
                  <a:srgbClr val="002060"/>
                </a:solidFill>
              </a:rPr>
              <a:t>анализ ФГОС </a:t>
            </a:r>
            <a:r>
              <a:rPr lang="ru-RU" sz="1600" b="1" dirty="0" smtClean="0">
                <a:solidFill>
                  <a:srgbClr val="002060"/>
                </a:solidFill>
              </a:rPr>
              <a:t>СПО 3+ </a:t>
            </a:r>
            <a:r>
              <a:rPr lang="ru-RU" sz="1600" b="1" dirty="0">
                <a:solidFill>
                  <a:srgbClr val="002060"/>
                </a:solidFill>
              </a:rPr>
              <a:t>и ФГОС СПО </a:t>
            </a:r>
            <a:r>
              <a:rPr lang="ru-RU" sz="1600" b="1" dirty="0" smtClean="0">
                <a:solidFill>
                  <a:srgbClr val="002060"/>
                </a:solidFill>
              </a:rPr>
              <a:t>ТОП-50/актуализированных </a:t>
            </a:r>
            <a:r>
              <a:rPr lang="ru-RU" sz="1600" b="1" dirty="0">
                <a:solidFill>
                  <a:srgbClr val="002060"/>
                </a:solidFill>
              </a:rPr>
              <a:t>ФГОС СПО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823595"/>
              </p:ext>
            </p:extLst>
          </p:nvPr>
        </p:nvGraphicFramePr>
        <p:xfrm>
          <a:off x="234732" y="319383"/>
          <a:ext cx="11774163" cy="58343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651468"/>
                <a:gridCol w="3781425"/>
                <a:gridCol w="4341270"/>
              </a:tblGrid>
              <a:tr h="5307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ФГОС СПО 3+ 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Ключевые критерии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для сравнения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ФГОС СПО ТОП-50/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актуализированные ФГОС СПО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4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Основы философии", "История", "Иностранный язык", "Физическая культура"; углубленной подготовки - "Основы философии", "История", "Психология общения", "Иностранный язык", "Физическая культура".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ППССЗ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Обязательная часть общего гуманитарного и социально-экономического цикла образовательной программы должна предусматривать изучение следующих обязательных дисциплин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"Основы философии", "История", "Психология общения", "Иностранный язык в профессиональной деятельности", "Физическая культура"</a:t>
                      </a:r>
                      <a:endParaRPr lang="ru-RU" b="1" dirty="0"/>
                    </a:p>
                  </a:txBody>
                  <a:tcPr/>
                </a:tc>
              </a:tr>
              <a:tr h="3354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/>
                        <a:t>Указаний нет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Промежуточная аттестация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учебные циклы включается промежуточная аттестация обучающихся, которая осуществляется в рамках освоения учебных циклов</a:t>
                      </a:r>
                    </a:p>
                  </a:txBody>
                  <a:tcPr/>
                </a:tc>
              </a:tr>
              <a:tr h="5307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/>
                        <a:t>Нет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 Пользоваться профессиональной документацией на государственном и иностранном языке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/>
                        <a:t>Да </a:t>
                      </a:r>
                      <a:endParaRPr lang="ru-RU" b="1" dirty="0"/>
                    </a:p>
                  </a:txBody>
                  <a:tcPr/>
                </a:tc>
              </a:tr>
              <a:tr h="5307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/>
                        <a:t>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Указание на военные сборы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/>
                        <a:t>Нет 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61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5925"/>
            <a:ext cx="12008895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3</a:t>
            </a:r>
            <a:r>
              <a:rPr lang="ru-RU" sz="1600" b="1" dirty="0" smtClean="0">
                <a:solidFill>
                  <a:srgbClr val="002060"/>
                </a:solidFill>
              </a:rPr>
              <a:t>. Сравнительный </a:t>
            </a:r>
            <a:r>
              <a:rPr lang="ru-RU" sz="1600" b="1" dirty="0">
                <a:solidFill>
                  <a:srgbClr val="002060"/>
                </a:solidFill>
              </a:rPr>
              <a:t>анализ ФГОС </a:t>
            </a:r>
            <a:r>
              <a:rPr lang="ru-RU" sz="1600" b="1" dirty="0" smtClean="0">
                <a:solidFill>
                  <a:srgbClr val="002060"/>
                </a:solidFill>
              </a:rPr>
              <a:t>СПО 3+ </a:t>
            </a:r>
            <a:r>
              <a:rPr lang="ru-RU" sz="1600" b="1" dirty="0">
                <a:solidFill>
                  <a:srgbClr val="002060"/>
                </a:solidFill>
              </a:rPr>
              <a:t>и ФГОС СПО </a:t>
            </a:r>
            <a:r>
              <a:rPr lang="ru-RU" sz="1600" b="1" dirty="0" smtClean="0">
                <a:solidFill>
                  <a:srgbClr val="002060"/>
                </a:solidFill>
              </a:rPr>
              <a:t>ТОП-50/актуализированных </a:t>
            </a:r>
            <a:r>
              <a:rPr lang="ru-RU" sz="1600" b="1" dirty="0">
                <a:solidFill>
                  <a:srgbClr val="002060"/>
                </a:solidFill>
              </a:rPr>
              <a:t>ФГОС СПО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885327"/>
              </p:ext>
            </p:extLst>
          </p:nvPr>
        </p:nvGraphicFramePr>
        <p:xfrm>
          <a:off x="234732" y="351281"/>
          <a:ext cx="11774163" cy="6035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641818"/>
                <a:gridCol w="3571875"/>
                <a:gridCol w="5560470"/>
              </a:tblGrid>
              <a:tr h="5307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ФГОС СПО 3+ 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Ключевые критерии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для сравнения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ФГОС СПО ТОП-50/актуализированные ФГОС СПО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54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/>
                        <a:t>Да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Перечень</a:t>
                      </a:r>
                      <a:b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профессий рабочих, должностей служащих, рекомендуемых к освоению в рамках программы подготовки специалистов среднего звена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(со ссылкой на перечень профессий рабочих, должностей служащих, по которым осуществляется профессиональное обучение, утвержденному приказом Министерства образования и науки РФ от 2 июля 2013 г. N 513 )</a:t>
                      </a:r>
                    </a:p>
                  </a:txBody>
                  <a:tcPr/>
                </a:tc>
              </a:tr>
              <a:tr h="5307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/>
                        <a:t>Да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модуля «Выполнение работ по одной или нескольким профессиям рабочих, должностям служащих»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/>
                        <a:t>Нет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(по усмотрению образовательной организации и указывается</a:t>
                      </a:r>
                      <a:r>
                        <a:rPr lang="ru-RU" b="1" baseline="0" dirty="0" smtClean="0"/>
                        <a:t> я в ПООП)</a:t>
                      </a:r>
                      <a:r>
                        <a:rPr lang="ru-RU" b="1" dirty="0" smtClean="0"/>
                        <a:t> </a:t>
                      </a:r>
                    </a:p>
                  </a:txBody>
                  <a:tcPr/>
                </a:tc>
              </a:tr>
              <a:tr h="5307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/>
                        <a:t>Да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Возможность реализации</a:t>
                      </a:r>
                      <a:r>
                        <a:rPr lang="ru-RU" b="1" baseline="0" dirty="0" smtClean="0"/>
                        <a:t> в сетевой форме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 </a:t>
                      </a:r>
                    </a:p>
                  </a:txBody>
                  <a:tcPr/>
                </a:tc>
              </a:tr>
              <a:tr h="5307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/>
                        <a:t>Нет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Возможность применения электронного обучения и дистанционных образовательных технологий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/>
                        <a:t>Да </a:t>
                      </a:r>
                    </a:p>
                  </a:txBody>
                  <a:tcPr/>
                </a:tc>
              </a:tr>
              <a:tr h="53078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Нет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Требования</a:t>
                      </a:r>
                      <a:r>
                        <a:rPr lang="ru-RU" b="1" baseline="0" dirty="0" smtClean="0"/>
                        <a:t> к условиям применения ДОТ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Да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41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5925"/>
            <a:ext cx="12008895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3</a:t>
            </a:r>
            <a:r>
              <a:rPr lang="ru-RU" sz="1600" b="1" dirty="0" smtClean="0">
                <a:solidFill>
                  <a:srgbClr val="002060"/>
                </a:solidFill>
              </a:rPr>
              <a:t>. Сравнительный </a:t>
            </a:r>
            <a:r>
              <a:rPr lang="ru-RU" sz="1600" b="1" dirty="0">
                <a:solidFill>
                  <a:srgbClr val="002060"/>
                </a:solidFill>
              </a:rPr>
              <a:t>анализ ФГОС </a:t>
            </a:r>
            <a:r>
              <a:rPr lang="ru-RU" sz="1600" b="1" dirty="0" smtClean="0">
                <a:solidFill>
                  <a:srgbClr val="002060"/>
                </a:solidFill>
              </a:rPr>
              <a:t>СПО 3+ </a:t>
            </a:r>
            <a:r>
              <a:rPr lang="ru-RU" sz="1600" b="1" dirty="0">
                <a:solidFill>
                  <a:srgbClr val="002060"/>
                </a:solidFill>
              </a:rPr>
              <a:t>и ФГОС СПО </a:t>
            </a:r>
            <a:r>
              <a:rPr lang="ru-RU" sz="1600" b="1" dirty="0" smtClean="0">
                <a:solidFill>
                  <a:srgbClr val="002060"/>
                </a:solidFill>
              </a:rPr>
              <a:t>ТОП-50/актуализированных </a:t>
            </a:r>
            <a:r>
              <a:rPr lang="ru-RU" sz="1600" b="1" dirty="0">
                <a:solidFill>
                  <a:srgbClr val="002060"/>
                </a:solidFill>
              </a:rPr>
              <a:t>ФГОС СПО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224156"/>
              </p:ext>
            </p:extLst>
          </p:nvPr>
        </p:nvGraphicFramePr>
        <p:xfrm>
          <a:off x="234732" y="351281"/>
          <a:ext cx="11774163" cy="53949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641818"/>
                <a:gridCol w="5374315"/>
                <a:gridCol w="3758030"/>
              </a:tblGrid>
              <a:tr h="5307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ФГОС СПО 3+ 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Ключевые критерии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для сравнения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ФГОС СПО ТОП-50/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актуализированные ФГОС СПО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6311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Нет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Наличие</a:t>
                      </a:r>
                      <a:r>
                        <a:rPr lang="ru-RU" b="1" baseline="0" dirty="0" smtClean="0"/>
                        <a:t> т</a:t>
                      </a:r>
                      <a:r>
                        <a:rPr lang="ru-RU" b="1" dirty="0" smtClean="0"/>
                        <a:t>ребований к созданию условий для обучения ЛОВЗ и инвалидов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Да </a:t>
                      </a:r>
                      <a:endParaRPr lang="ru-RU" b="1" dirty="0"/>
                    </a:p>
                  </a:txBody>
                  <a:tcPr/>
                </a:tc>
              </a:tr>
              <a:tr h="56311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Нет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бщесистемных требований к условиям реализации образовательной программ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Да </a:t>
                      </a:r>
                      <a:endParaRPr lang="ru-RU" b="1" dirty="0"/>
                    </a:p>
                  </a:txBody>
                  <a:tcPr/>
                </a:tc>
              </a:tr>
              <a:tr h="56311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Да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ребований к материально-техническому и учебно-методическому обеспечению реализации образовательной программы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Да </a:t>
                      </a:r>
                    </a:p>
                    <a:p>
                      <a:pPr algn="ctr"/>
                      <a:r>
                        <a:rPr lang="ru-RU" b="1" dirty="0" smtClean="0"/>
                        <a:t>(существенно изменены, определяются ПООП)</a:t>
                      </a:r>
                      <a:endParaRPr lang="ru-RU" b="1" dirty="0"/>
                    </a:p>
                  </a:txBody>
                  <a:tcPr/>
                </a:tc>
              </a:tr>
              <a:tr h="56311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Нет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ребований к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назначению и оснащению с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пециальных помещений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Да </a:t>
                      </a:r>
                      <a:endParaRPr lang="ru-RU" b="1" dirty="0"/>
                    </a:p>
                  </a:txBody>
                  <a:tcPr/>
                </a:tc>
              </a:tr>
              <a:tr h="56311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Нет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ребований к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омещениям для самостоятельной работы обучающихся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Да </a:t>
                      </a:r>
                      <a:endParaRPr lang="ru-RU" b="1" dirty="0"/>
                    </a:p>
                  </a:txBody>
                  <a:tcPr/>
                </a:tc>
              </a:tr>
              <a:tr h="56311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Да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ребований  к библиотечному фонду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Да </a:t>
                      </a:r>
                    </a:p>
                    <a:p>
                      <a:pPr algn="ctr"/>
                      <a:r>
                        <a:rPr lang="ru-RU" b="1" dirty="0" smtClean="0"/>
                        <a:t>(существенно изменены)</a:t>
                      </a:r>
                      <a:endParaRPr lang="ru-RU" b="1" dirty="0"/>
                    </a:p>
                  </a:txBody>
                  <a:tcPr/>
                </a:tc>
              </a:tr>
              <a:tr h="5631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перечня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основной литературы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 дисциплинам и модулям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(предусмотрены</a:t>
                      </a:r>
                      <a:r>
                        <a:rPr lang="ru-RU" b="1" baseline="0" dirty="0" smtClean="0"/>
                        <a:t> в ПООП)</a:t>
                      </a:r>
                      <a:endParaRPr lang="ru-RU" b="1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072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5925"/>
            <a:ext cx="12008895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3</a:t>
            </a:r>
            <a:r>
              <a:rPr lang="ru-RU" sz="1600" b="1" dirty="0" smtClean="0">
                <a:solidFill>
                  <a:srgbClr val="002060"/>
                </a:solidFill>
              </a:rPr>
              <a:t>. Сравнительный </a:t>
            </a:r>
            <a:r>
              <a:rPr lang="ru-RU" sz="1600" b="1" dirty="0">
                <a:solidFill>
                  <a:srgbClr val="002060"/>
                </a:solidFill>
              </a:rPr>
              <a:t>анализ ФГОС </a:t>
            </a:r>
            <a:r>
              <a:rPr lang="ru-RU" sz="1600" b="1" dirty="0" smtClean="0">
                <a:solidFill>
                  <a:srgbClr val="002060"/>
                </a:solidFill>
              </a:rPr>
              <a:t>СПО 3+ </a:t>
            </a:r>
            <a:r>
              <a:rPr lang="ru-RU" sz="1600" b="1" dirty="0">
                <a:solidFill>
                  <a:srgbClr val="002060"/>
                </a:solidFill>
              </a:rPr>
              <a:t>и ФГОС СПО </a:t>
            </a:r>
            <a:r>
              <a:rPr lang="ru-RU" sz="1600" b="1" dirty="0" smtClean="0">
                <a:solidFill>
                  <a:srgbClr val="002060"/>
                </a:solidFill>
              </a:rPr>
              <a:t>ТОП-50/актуализированных </a:t>
            </a:r>
            <a:r>
              <a:rPr lang="ru-RU" sz="1600" b="1" dirty="0">
                <a:solidFill>
                  <a:srgbClr val="002060"/>
                </a:solidFill>
              </a:rPr>
              <a:t>ФГОС СПО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896594"/>
              </p:ext>
            </p:extLst>
          </p:nvPr>
        </p:nvGraphicFramePr>
        <p:xfrm>
          <a:off x="234732" y="351281"/>
          <a:ext cx="11774163" cy="51206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641818"/>
                <a:gridCol w="5374315"/>
                <a:gridCol w="3758030"/>
              </a:tblGrid>
              <a:tr h="5307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ФГОС СПО 3+ 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Ключевые критерии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для сравнения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ФГОС СПО ТОП-50/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актуализированные ФГОС СПО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6311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Да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еречня кабинетов, лабораторий, мастерских и других помещений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Нет </a:t>
                      </a:r>
                      <a:endParaRPr lang="ru-RU" b="1" dirty="0"/>
                    </a:p>
                  </a:txBody>
                  <a:tcPr/>
                </a:tc>
              </a:tr>
              <a:tr h="56311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Нет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ребований к финансовым условиям реализации образовательной 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Да</a:t>
                      </a:r>
                      <a:endParaRPr lang="ru-RU" b="1" dirty="0"/>
                    </a:p>
                  </a:txBody>
                  <a:tcPr/>
                </a:tc>
              </a:tr>
              <a:tr h="5631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VIII. Оценка качества освоения программы подготовки специалистов среднего звена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ребований к применяемым механизмам оценки качества образовательной программы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4.6. Требования к применяемым механизмам оценки качества образовательной программы.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4.6.1. Качество образовательной программы определяется в рамках системы внутренней оценки, а также системы внешней оценки на добровольной основе.</a:t>
                      </a:r>
                    </a:p>
                  </a:txBody>
                  <a:tcPr/>
                </a:tc>
              </a:tr>
              <a:tr h="5631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/>
                        <a:t>Да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Требования к кадрам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/>
                        <a:t>Да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dirty="0" smtClean="0"/>
                        <a:t>(существенно изменены)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6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5925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</a:rPr>
              <a:t>Фонды оценочных средств для контроля качества освоения общих компетенций по ФГОС ТОП-50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9182" y="896293"/>
            <a:ext cx="1198273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Нормативно-правовые и методические аспекты формирования фонда </a:t>
            </a:r>
            <a:r>
              <a:rPr lang="ru-RU" sz="4800" b="1" dirty="0">
                <a:solidFill>
                  <a:srgbClr val="002060"/>
                </a:solidFill>
              </a:rPr>
              <a:t>оценочных средств для контроля качества освоения общих компетенций по ФГОС </a:t>
            </a:r>
            <a:r>
              <a:rPr lang="ru-RU" sz="4800" b="1" dirty="0" smtClean="0">
                <a:solidFill>
                  <a:srgbClr val="002060"/>
                </a:solidFill>
              </a:rPr>
              <a:t>ТОП-50</a:t>
            </a:r>
          </a:p>
          <a:p>
            <a:pPr algn="ctr"/>
            <a:r>
              <a:rPr lang="ru-RU" sz="3200" i="1" dirty="0" smtClean="0"/>
              <a:t>Лебедев </a:t>
            </a:r>
            <a:r>
              <a:rPr lang="ru-RU" sz="3200" i="1" dirty="0"/>
              <a:t>Михаил Константинович, методист кафедры профессионального образования ГАУ ДПО ЯО «Институт развития образования»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838002" y="6503914"/>
            <a:ext cx="135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27</a:t>
            </a:r>
            <a:r>
              <a:rPr lang="ru-RU" dirty="0" smtClean="0"/>
              <a:t>.09.2018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500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5925"/>
            <a:ext cx="12008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3. Общие </a:t>
            </a:r>
            <a:r>
              <a:rPr lang="ru-RU" sz="1600" b="1" dirty="0">
                <a:solidFill>
                  <a:srgbClr val="002060"/>
                </a:solidFill>
              </a:rPr>
              <a:t>компетенции как результат освоения образовательной программы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599" y="945504"/>
            <a:ext cx="11780295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/>
              <a:t>V</a:t>
            </a:r>
            <a:r>
              <a:rPr lang="ru-RU" sz="2000" b="1" dirty="0"/>
              <a:t>. </a:t>
            </a:r>
            <a:r>
              <a:rPr lang="ru-RU" sz="2000" b="1" dirty="0" smtClean="0"/>
              <a:t>Требования к результатам освоения программы подготовки специалистов среднего звена</a:t>
            </a:r>
          </a:p>
          <a:p>
            <a:r>
              <a:rPr lang="ru-RU" sz="2000" b="1" dirty="0"/>
              <a:t> </a:t>
            </a:r>
            <a:r>
              <a:rPr lang="ru-RU" sz="2000" b="1" dirty="0" smtClean="0"/>
              <a:t>5.1</a:t>
            </a:r>
            <a:r>
              <a:rPr lang="ru-RU" sz="2000" b="1" dirty="0"/>
              <a:t>. Техник должен обладать </a:t>
            </a:r>
            <a:r>
              <a:rPr lang="ru-RU" sz="2000" b="1" dirty="0">
                <a:hlinkClick r:id="rId2" action="ppaction://hlinkfile"/>
              </a:rPr>
              <a:t>общими компетенциями</a:t>
            </a:r>
            <a:r>
              <a:rPr lang="ru-RU" sz="2000" b="1" dirty="0"/>
              <a:t>, включающими в себя способность</a:t>
            </a:r>
            <a:r>
              <a:rPr lang="ru-RU" sz="2400" b="1" dirty="0" smtClean="0"/>
              <a:t>:</a:t>
            </a:r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8599" y="2468630"/>
            <a:ext cx="114164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II</a:t>
            </a:r>
            <a:r>
              <a:rPr lang="ru-RU" sz="2400" b="1" dirty="0"/>
              <a:t>. ТРЕБОВАНИЯ К РЕЗУЛЬТАТАМ ОСВОЕНИЯ ОБРАЗОВАТЕЛЬНОЙ ПРОГРАММЫ</a:t>
            </a:r>
          </a:p>
          <a:p>
            <a:r>
              <a:rPr lang="ru-RU" sz="2400" b="1" dirty="0"/>
              <a:t> 3.1. В результате освоения образовательной программы у выпускника должны быть сформированы общие и профессиональные компетенции.</a:t>
            </a:r>
          </a:p>
          <a:p>
            <a:r>
              <a:rPr lang="ru-RU" sz="2400" b="1" dirty="0"/>
              <a:t>3.2. Выпускник, освоивший образовательную программу, должен обладать следующими </a:t>
            </a:r>
            <a:r>
              <a:rPr lang="ru-RU" sz="2400" b="1" dirty="0">
                <a:hlinkClick r:id="rId3" action="ppaction://hlinkfile"/>
              </a:rPr>
              <a:t>общими компетенциями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83839"/>
            <a:ext cx="21336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ФГОС  СПО 3+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807813"/>
            <a:ext cx="283845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ФГОС СПО ТОП-50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4751038"/>
            <a:ext cx="112395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hlinkClick r:id="rId4" action="ppaction://hlinkfile"/>
              </a:rPr>
              <a:t>Сопоставление</a:t>
            </a:r>
            <a:r>
              <a:rPr lang="ru-RU" sz="2400" b="1" dirty="0" smtClean="0">
                <a:solidFill>
                  <a:srgbClr val="002060"/>
                </a:solidFill>
              </a:rPr>
              <a:t> ОК ФГОС СПО 3+ и   ФГОС </a:t>
            </a:r>
            <a:r>
              <a:rPr lang="ru-RU" sz="2400" b="1" dirty="0">
                <a:solidFill>
                  <a:srgbClr val="002060"/>
                </a:solidFill>
              </a:rPr>
              <a:t>СПО ТОП-50</a:t>
            </a:r>
          </a:p>
        </p:txBody>
      </p:sp>
    </p:spTree>
    <p:extLst>
      <p:ext uri="{BB962C8B-B14F-4D97-AF65-F5344CB8AC3E}">
        <p14:creationId xmlns:p14="http://schemas.microsoft.com/office/powerpoint/2010/main" val="30955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4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5925"/>
            <a:ext cx="12008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3. Общие компетенции как результат освоения образовательной программы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9737" y="1225574"/>
            <a:ext cx="1180508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Перечень общих компетенций (ОК) выпускников </a:t>
            </a:r>
            <a:r>
              <a:rPr lang="ru-RU" b="1" dirty="0"/>
              <a:t>унифицирован </a:t>
            </a:r>
            <a:r>
              <a:rPr lang="ru-RU" dirty="0"/>
              <a:t>по всем ФГОС ТОП-50 по профессиям и по специальностям.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6265" y="2145089"/>
            <a:ext cx="1172856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ru-RU" b="1" dirty="0"/>
              <a:t>Перечень</a:t>
            </a:r>
            <a:r>
              <a:rPr lang="ru-RU" dirty="0"/>
              <a:t> </a:t>
            </a:r>
            <a:r>
              <a:rPr lang="ru-RU" b="1" dirty="0"/>
              <a:t>общих и профессиональных компетенций</a:t>
            </a:r>
            <a:r>
              <a:rPr lang="ru-RU" dirty="0"/>
              <a:t>, закрепленных в ФГОС, </a:t>
            </a:r>
            <a:r>
              <a:rPr lang="ru-RU" b="1" dirty="0"/>
              <a:t>является основанием </a:t>
            </a:r>
            <a:r>
              <a:rPr lang="ru-RU" dirty="0"/>
              <a:t>для самостоятельного планирования образовательными организациями результатов обучения по отдельным дисциплинам, модулям и практикам. Совокупность запланированных результатов обучения должна обеспечивать выпускнику освоение всех общих и профессиональных компетенций в соответствии с сочетанием квалификаций квалифицированного рабочего, служащего или квалификаций специалиста среднего звена, относящихся к выбранной траектории обучения.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9737" y="364479"/>
            <a:ext cx="1187915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ru-RU" sz="1400" b="1" dirty="0"/>
              <a:t>МЕТОДИЧЕСКИЕ </a:t>
            </a:r>
            <a:r>
              <a:rPr lang="ru-RU" sz="1400" b="1" dirty="0" smtClean="0"/>
              <a:t>РЕКОМЕНДАЦИИ</a:t>
            </a:r>
            <a:r>
              <a:rPr lang="ru-RU" sz="1400" dirty="0"/>
              <a:t> </a:t>
            </a:r>
            <a:r>
              <a:rPr lang="ru-RU" sz="1400" b="1" dirty="0" smtClean="0"/>
              <a:t>ПО </a:t>
            </a:r>
            <a:r>
              <a:rPr lang="ru-RU" sz="1400" b="1" dirty="0"/>
              <a:t>РЕАЛИЗАЦИИ ФЕДЕРАЛЬНЫХ ГОСУДАРСТВЕННЫХ </a:t>
            </a:r>
            <a:r>
              <a:rPr lang="ru-RU" sz="1400" b="1" dirty="0" smtClean="0"/>
              <a:t>ОБРАЗОВАТЕЛЬНЫХ</a:t>
            </a:r>
            <a:r>
              <a:rPr lang="ru-RU" sz="1400" dirty="0"/>
              <a:t> </a:t>
            </a:r>
            <a:r>
              <a:rPr lang="ru-RU" sz="1400" b="1" dirty="0" smtClean="0"/>
              <a:t>СТАНДАРТОВ </a:t>
            </a:r>
            <a:r>
              <a:rPr lang="ru-RU" sz="1400" b="1" dirty="0"/>
              <a:t>СРЕДНЕГО ПРОФЕССИОНАЛЬНОГО </a:t>
            </a:r>
            <a:r>
              <a:rPr lang="ru-RU" sz="1400" b="1" dirty="0" smtClean="0"/>
              <a:t>ОБРАЗОВАНИЯ</a:t>
            </a:r>
            <a:r>
              <a:rPr lang="ru-RU" sz="1400" dirty="0"/>
              <a:t> </a:t>
            </a:r>
            <a:r>
              <a:rPr lang="ru-RU" sz="1400" b="1" dirty="0" smtClean="0"/>
              <a:t>ПО </a:t>
            </a:r>
            <a:r>
              <a:rPr lang="ru-RU" sz="1400" b="1" dirty="0"/>
              <a:t>50 НАИБОЛЕЕ ВОСТРЕБОВАННЫМ И </a:t>
            </a:r>
            <a:r>
              <a:rPr lang="ru-RU" sz="1400" b="1" dirty="0" smtClean="0"/>
              <a:t>ПЕРСПЕКТИВНЫМ</a:t>
            </a:r>
            <a:r>
              <a:rPr lang="ru-RU" sz="1400" dirty="0"/>
              <a:t> </a:t>
            </a:r>
            <a:r>
              <a:rPr lang="ru-RU" sz="1400" b="1" dirty="0" smtClean="0"/>
              <a:t>ПРОФЕССИЯМ </a:t>
            </a:r>
            <a:r>
              <a:rPr lang="ru-RU" sz="1400" b="1" dirty="0"/>
              <a:t>И СПЕЦИАЛЬНОСТЯМ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9655" y="3995678"/>
            <a:ext cx="11665169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/>
              <a:t>23. Какие международные требования учтены при разработке ФГОС </a:t>
            </a:r>
            <a:r>
              <a:rPr lang="ru-RU" b="1" dirty="0" smtClean="0"/>
              <a:t>по ТОП-50</a:t>
            </a:r>
            <a:r>
              <a:rPr lang="ru-RU" b="1" dirty="0"/>
              <a:t>?</a:t>
            </a:r>
          </a:p>
          <a:p>
            <a:r>
              <a:rPr lang="ru-RU" b="1" dirty="0"/>
              <a:t>Учет международных требований</a:t>
            </a:r>
            <a:r>
              <a:rPr lang="ru-RU" dirty="0"/>
              <a:t>, включая международные технические </a:t>
            </a:r>
            <a:r>
              <a:rPr lang="ru-RU" dirty="0" smtClean="0"/>
              <a:t>и экологические </a:t>
            </a:r>
            <a:r>
              <a:rPr lang="ru-RU" dirty="0"/>
              <a:t>стандарты </a:t>
            </a:r>
            <a:r>
              <a:rPr lang="ru-RU" dirty="0" smtClean="0"/>
              <a:t>и регламенты</a:t>
            </a:r>
            <a:r>
              <a:rPr lang="ru-RU" dirty="0"/>
              <a:t>, осуществлялся разработчиками на </a:t>
            </a:r>
            <a:r>
              <a:rPr lang="ru-RU" dirty="0" smtClean="0"/>
              <a:t>уровне формулирования </a:t>
            </a:r>
            <a:r>
              <a:rPr lang="ru-RU" dirty="0"/>
              <a:t>результатов, представленных в структуре ФГОС по ТОП-50 </a:t>
            </a:r>
            <a:r>
              <a:rPr lang="ru-RU" b="1" dirty="0"/>
              <a:t>в </a:t>
            </a:r>
            <a:r>
              <a:rPr lang="ru-RU" b="1" dirty="0" smtClean="0"/>
              <a:t>виде общих </a:t>
            </a:r>
            <a:r>
              <a:rPr lang="ru-RU" b="1" dirty="0"/>
              <a:t>и профессиональных компетенций</a:t>
            </a:r>
            <a:r>
              <a:rPr lang="ru-RU" dirty="0"/>
              <a:t>, а также в процедурах </a:t>
            </a:r>
            <a:r>
              <a:rPr lang="ru-RU" dirty="0" smtClean="0"/>
              <a:t>организации государственной </a:t>
            </a:r>
            <a:r>
              <a:rPr lang="ru-RU" dirty="0"/>
              <a:t>итоговой аттестации через введение демонстрационного </a:t>
            </a:r>
            <a:r>
              <a:rPr lang="ru-RU" dirty="0" smtClean="0"/>
              <a:t>экзамена, форма </a:t>
            </a:r>
            <a:r>
              <a:rPr lang="ru-RU" dirty="0"/>
              <a:t>проведения которого включает элементы организации </a:t>
            </a:r>
            <a:r>
              <a:rPr lang="ru-RU" dirty="0" smtClean="0"/>
              <a:t>конкурсов профессионального </a:t>
            </a:r>
            <a:r>
              <a:rPr lang="ru-RU" dirty="0"/>
              <a:t>мастерства по стандартам международного движения молодых</a:t>
            </a:r>
          </a:p>
          <a:p>
            <a:r>
              <a:rPr lang="ru-RU" dirty="0"/>
              <a:t>профессионалов </a:t>
            </a:r>
            <a:r>
              <a:rPr lang="en-US" dirty="0" err="1"/>
              <a:t>WorldSkills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27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5925"/>
            <a:ext cx="12008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3. Общие компетенции как результат освоения образовательной программы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86" t="23236" r="30608" b="29347"/>
          <a:stretch/>
        </p:blipFill>
        <p:spPr bwMode="auto">
          <a:xfrm>
            <a:off x="240921" y="279335"/>
            <a:ext cx="11389104" cy="657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97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5925"/>
            <a:ext cx="12008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3. Общие компетенции как результат освоения образовательной программы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021007"/>
              </p:ext>
            </p:extLst>
          </p:nvPr>
        </p:nvGraphicFramePr>
        <p:xfrm>
          <a:off x="109537" y="962217"/>
          <a:ext cx="11899358" cy="59450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1482781"/>
                <a:gridCol w="6653049"/>
                <a:gridCol w="1008993"/>
                <a:gridCol w="2754535"/>
              </a:tblGrid>
              <a:tr h="835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разделов и тем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Содержание учебного материала и формы организации деятельности обучающихся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Объем в часах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Коды компетенций, формированию которых способствует элемент программы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4859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Раздел 1.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Металлы и сплавы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26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2984">
                <a:tc row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Тема 1.1.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Строение и свойства  металлов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Содержание учебного материала: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7282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 Понятие о металлах и сплавах. Кристаллические решетки металлов. Аллотропические превращения металлов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ОК 01. – ОК 10.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ПК 3.1. – ПК 3.3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37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2. Типы связей. Кристаллизация металлов. Строение слитка. Основы теории сплавов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ОК 01. – ОК 10.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ПК 3.1; ПК 3.3 – ПК 3.5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29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Лабораторные работы: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617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1. Изучение микроструктуры металлов и сплавов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ОК 01. – ОК 10.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ПК 3.1; ПК 3.3 – 3.5 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5044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2. Определение твердости, пластичности, ударной вязкости металлов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ОК 01. – ОК 10.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29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Практические занятия: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859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3. Построение диаграммы состояния сплавов первого рода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ОК 01. – ОК 10.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9538" y="513834"/>
            <a:ext cx="62588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23.01.17 Мастер по ремонту и обслуживанию автомобилей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24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5925"/>
            <a:ext cx="12008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3</a:t>
            </a:r>
            <a:r>
              <a:rPr lang="ru-RU" sz="1600" b="1" dirty="0">
                <a:solidFill>
                  <a:srgbClr val="002060"/>
                </a:solidFill>
              </a:rPr>
              <a:t>. Общие компетенции как результат освоения образовательной программы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631155"/>
              </p:ext>
            </p:extLst>
          </p:nvPr>
        </p:nvGraphicFramePr>
        <p:xfrm>
          <a:off x="187773" y="1135617"/>
          <a:ext cx="11773855" cy="1247746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800515"/>
                <a:gridCol w="1190847"/>
                <a:gridCol w="1392865"/>
                <a:gridCol w="1222744"/>
                <a:gridCol w="1850065"/>
                <a:gridCol w="1626782"/>
                <a:gridCol w="1190846"/>
                <a:gridCol w="1499191"/>
              </a:tblGrid>
              <a:tr h="34230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Результаты (освоенные общие компетенции)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990" marR="6799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Контроль и оценка результатов освоения общих компетенций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5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/>
                          <a:ea typeface="Calibri"/>
                        </a:rPr>
                        <a:t>Общие</a:t>
                      </a:r>
                      <a:r>
                        <a:rPr lang="ru-RU" sz="1600" b="0" baseline="0" dirty="0" smtClean="0">
                          <a:effectLst/>
                          <a:latin typeface="Times New Roman"/>
                          <a:ea typeface="Calibri"/>
                        </a:rPr>
                        <a:t> компетенции</a:t>
                      </a:r>
                      <a:endParaRPr lang="ru-RU" sz="16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990" marR="679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Знания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Умения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Критерии оценки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Формы и методы контроля и оценки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Технологи и методы формирования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Оценочные средства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Внеучебная деятельность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90" marR="6799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14443" y="573481"/>
            <a:ext cx="412196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 action="ppaction://hlinkfile"/>
              </a:rPr>
              <a:t>СПЕЦИФИКАЦИЯ ОБЩИХ КОМПЕТЕНЦИЙ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94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5925"/>
            <a:ext cx="12008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4. Роль </a:t>
            </a:r>
            <a:r>
              <a:rPr lang="ru-RU" sz="1600" b="1" dirty="0">
                <a:solidFill>
                  <a:srgbClr val="002060"/>
                </a:solidFill>
              </a:rPr>
              <a:t>образовательных технологий в формировании общих компетенций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503" y="797399"/>
            <a:ext cx="11741888" cy="31393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fontAlgn="base"/>
            <a:r>
              <a:rPr lang="ru-RU" b="1" dirty="0" smtClean="0"/>
              <a:t>Структурные технологии 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ru-RU" dirty="0" smtClean="0"/>
              <a:t>практико-ориентированные </a:t>
            </a:r>
            <a:r>
              <a:rPr lang="ru-RU" dirty="0"/>
              <a:t>методы обучения (дуальное обучение) и связанные с ними инфраструктурные и технологические решения;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ru-RU" dirty="0"/>
              <a:t>модульно-кредитная система обучения;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ru-RU" dirty="0"/>
              <a:t>сетевые и дистанционные (электронные) формы обучения;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ru-RU" dirty="0"/>
              <a:t>трансляция опыта тренировок команд </a:t>
            </a:r>
            <a:r>
              <a:rPr lang="ru-RU" dirty="0" err="1"/>
              <a:t>Ворлдскиллс</a:t>
            </a:r>
            <a:r>
              <a:rPr lang="ru-RU" dirty="0"/>
              <a:t> в массовую практику подготовки кадров по ТОП-50 через сетевое взаимодействие с межрегиональными центрами компетенций, создаваемыми в рамках ФЦПРО, с базовым центром профессиональной подготовки, переподготовки и повышения квалификаций рабочих кадров Минтруда России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dirty="0"/>
              <a:t>реализация ресурсными центрами (ведущими ПОО) права проведения демонстрационного экзамена в соответствии с требованиями </a:t>
            </a:r>
            <a:r>
              <a:rPr lang="ru-RU" dirty="0" err="1"/>
              <a:t>Ворлдскиллс</a:t>
            </a:r>
            <a:r>
              <a:rPr lang="ru-RU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181" y="364479"/>
            <a:ext cx="1162021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Реализация ТОП-50 потребует внедрение современных образовательных технологий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3503" y="4042165"/>
            <a:ext cx="11741888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Технологии и методы обучения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dirty="0"/>
              <a:t>И</a:t>
            </a:r>
            <a:r>
              <a:rPr lang="ru-RU" dirty="0" smtClean="0"/>
              <a:t>гровые</a:t>
            </a:r>
            <a:r>
              <a:rPr lang="ru-RU" dirty="0"/>
              <a:t>, проектные методы обучения, </a:t>
            </a:r>
            <a:r>
              <a:rPr lang="ru-RU" dirty="0" smtClean="0"/>
              <a:t>кейс-технологии, решение ситуационных задач, развитие критического мышления, тренинги</a:t>
            </a:r>
            <a:r>
              <a:rPr lang="ru-RU" dirty="0"/>
              <a:t>, </a:t>
            </a:r>
            <a:r>
              <a:rPr lang="ru-RU" dirty="0" smtClean="0"/>
              <a:t>симуляции, коллективный </a:t>
            </a:r>
            <a:r>
              <a:rPr lang="ru-RU" dirty="0"/>
              <a:t>способ обучения и т. д. </a:t>
            </a:r>
            <a:endParaRPr lang="ru-RU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dirty="0" smtClean="0"/>
              <a:t>Технологии</a:t>
            </a:r>
            <a:r>
              <a:rPr lang="ru-RU" dirty="0"/>
              <a:t>, методы обучения имеют свои ограничители применительно к формированию отдельных общих компетенций. </a:t>
            </a:r>
            <a:endParaRPr lang="ru-RU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dirty="0"/>
              <a:t>Н</a:t>
            </a:r>
            <a:r>
              <a:rPr lang="ru-RU" dirty="0" smtClean="0"/>
              <a:t>еверно </a:t>
            </a:r>
            <a:r>
              <a:rPr lang="ru-RU" dirty="0"/>
              <a:t>рассматривать развитие общих компетенций в отрыве от профессиональных компетенций, от конкретной дисциплины, МДК, специальности. </a:t>
            </a:r>
            <a:r>
              <a:rPr lang="ru-RU" b="1" i="1" dirty="0"/>
              <a:t>Именно профессиональные компетенции позволяют общим компетенциям проявляться наиболее ярко</a:t>
            </a:r>
            <a:r>
              <a:rPr lang="ru-RU" dirty="0"/>
              <a:t>. И наоборот, общие компетенции значительно обогащают профессиональные, превращая в конечном итоге простого специалиста в конкурентоспособного высококлассного мастера своего дела.</a:t>
            </a:r>
          </a:p>
        </p:txBody>
      </p:sp>
    </p:spTree>
    <p:extLst>
      <p:ext uri="{BB962C8B-B14F-4D97-AF65-F5344CB8AC3E}">
        <p14:creationId xmlns:p14="http://schemas.microsoft.com/office/powerpoint/2010/main" val="250782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5925"/>
            <a:ext cx="12008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4. Роль </a:t>
            </a:r>
            <a:r>
              <a:rPr lang="ru-RU" sz="1600" b="1" dirty="0">
                <a:solidFill>
                  <a:srgbClr val="002060"/>
                </a:solidFill>
              </a:rPr>
              <a:t>образовательных технологий в формировании общих компетенций 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15866" t="15384" r="14258" b="10513"/>
          <a:stretch/>
        </p:blipFill>
        <p:spPr bwMode="auto">
          <a:xfrm>
            <a:off x="2" y="1190846"/>
            <a:ext cx="5284379" cy="54757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5495" y="374260"/>
            <a:ext cx="11873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Учебная фирма </a:t>
            </a:r>
            <a:r>
              <a:rPr lang="ru-RU" sz="2000" dirty="0">
                <a:solidFill>
                  <a:srgbClr val="002060"/>
                </a:solidFill>
              </a:rPr>
              <a:t>- модель предприятия, созданная на базе образовательного учреждения, в которой реальная ситуация имитируется с образовательными целями.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84382" y="1236321"/>
            <a:ext cx="6724512" cy="53553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Эта технология обеспечивает  формирование </a:t>
            </a:r>
            <a:r>
              <a:rPr lang="ru-RU" b="1" dirty="0">
                <a:solidFill>
                  <a:srgbClr val="002060"/>
                </a:solidFill>
              </a:rPr>
              <a:t>таких </a:t>
            </a:r>
            <a:r>
              <a:rPr lang="ru-RU" b="1" dirty="0" smtClean="0">
                <a:solidFill>
                  <a:srgbClr val="002060"/>
                </a:solidFill>
              </a:rPr>
              <a:t>общих компетенций как</a:t>
            </a:r>
            <a:r>
              <a:rPr lang="ru-RU" b="1" dirty="0">
                <a:solidFill>
                  <a:srgbClr val="002060"/>
                </a:solidFill>
              </a:rPr>
              <a:t>: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b="1" dirty="0" smtClean="0"/>
              <a:t>ОК 01 </a:t>
            </a:r>
            <a:r>
              <a:rPr lang="ru-RU" dirty="0" smtClean="0"/>
              <a:t>Выбирать </a:t>
            </a:r>
            <a:r>
              <a:rPr lang="ru-RU" dirty="0"/>
              <a:t>способы решения задач профессиональной деятельности, применительно к различным </a:t>
            </a:r>
            <a:r>
              <a:rPr lang="ru-RU" dirty="0" smtClean="0"/>
              <a:t>контекстам;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ОК 02 </a:t>
            </a:r>
            <a:r>
              <a:rPr lang="ru-RU" dirty="0"/>
              <a:t>Осуществлять поиск, анализ и интерпретацию информации, необходимой для выполнения задач профессиональной </a:t>
            </a:r>
            <a:r>
              <a:rPr lang="ru-RU" dirty="0" smtClean="0"/>
              <a:t>деятельности;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ОК 03 </a:t>
            </a:r>
            <a:r>
              <a:rPr lang="ru-RU" dirty="0"/>
              <a:t>Планировать и реализовывать собственное профессиональное и личностное </a:t>
            </a:r>
            <a:r>
              <a:rPr lang="ru-RU" dirty="0" smtClean="0"/>
              <a:t>развитие;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 </a:t>
            </a:r>
            <a:r>
              <a:rPr lang="ru-RU" b="1" dirty="0" smtClean="0"/>
              <a:t>ОК 04 </a:t>
            </a:r>
            <a:r>
              <a:rPr lang="ru-RU" dirty="0"/>
              <a:t>Работать в коллективе и команде, эффективно взаимодействовать с коллегами, руководством, </a:t>
            </a:r>
            <a:r>
              <a:rPr lang="ru-RU" dirty="0" smtClean="0"/>
              <a:t>клиентами </a:t>
            </a:r>
            <a:r>
              <a:rPr lang="ru-RU" b="1" dirty="0" smtClean="0"/>
              <a:t>ОК 05 </a:t>
            </a:r>
            <a:r>
              <a:rPr lang="ru-RU" dirty="0"/>
              <a:t>Осуществлять устную и письменную коммуникацию на государственном языке с учетом особенностей социального и культурного </a:t>
            </a:r>
            <a:r>
              <a:rPr lang="ru-RU" dirty="0" smtClean="0"/>
              <a:t>контекста;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ОК 10 </a:t>
            </a:r>
            <a:r>
              <a:rPr lang="ru-RU" dirty="0"/>
              <a:t>Пользоваться профессиональной документацией на государственном и иностранных </a:t>
            </a:r>
            <a:r>
              <a:rPr lang="ru-RU" dirty="0" smtClean="0"/>
              <a:t>языках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b="1" dirty="0" smtClean="0"/>
              <a:t>ОК 11 </a:t>
            </a:r>
            <a:r>
              <a:rPr lang="ru-RU" dirty="0"/>
              <a:t>Использовать знания по финансовой грамотности, планировать предпринимательскую деятельность в профессиональной сфере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038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5925"/>
            <a:ext cx="12008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5. Общие </a:t>
            </a:r>
            <a:r>
              <a:rPr lang="ru-RU" sz="1600" b="1" dirty="0">
                <a:solidFill>
                  <a:srgbClr val="002060"/>
                </a:solidFill>
              </a:rPr>
              <a:t>компетенции и метапредметные результаты (универсальные учебные действия</a:t>
            </a:r>
            <a:r>
              <a:rPr lang="ru-RU" sz="1600" b="1" dirty="0" smtClean="0">
                <a:solidFill>
                  <a:srgbClr val="002060"/>
                </a:solidFill>
              </a:rPr>
              <a:t>)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0575" t="26478" r="26087" b="16751"/>
          <a:stretch/>
        </p:blipFill>
        <p:spPr bwMode="auto">
          <a:xfrm>
            <a:off x="221032" y="573000"/>
            <a:ext cx="7221759" cy="61574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98555" y="2078402"/>
            <a:ext cx="461034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Регулятивные УУД: </a:t>
            </a:r>
            <a:r>
              <a:rPr lang="ru-RU" dirty="0" smtClean="0"/>
              <a:t>умения, </a:t>
            </a:r>
            <a:r>
              <a:rPr lang="ru-RU" dirty="0"/>
              <a:t>позволяющих организовать  собственную учебную деятельность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42791" y="3190039"/>
            <a:ext cx="461034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Коммуникативные УУД: </a:t>
            </a:r>
            <a:r>
              <a:rPr lang="ru-RU" dirty="0"/>
              <a:t>обеспечивают социальную компетентность и учет позиции других людей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42791" y="4488221"/>
            <a:ext cx="461034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Познавательные УУД: </a:t>
            </a:r>
            <a:r>
              <a:rPr lang="ru-RU" dirty="0" err="1"/>
              <a:t>общеучебные</a:t>
            </a:r>
            <a:r>
              <a:rPr lang="ru-RU" dirty="0"/>
              <a:t> и логические действия, постановка и решение проблемы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63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5925"/>
            <a:ext cx="12008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6</a:t>
            </a:r>
            <a:r>
              <a:rPr lang="ru-RU" sz="1600" b="1" dirty="0" smtClean="0">
                <a:solidFill>
                  <a:srgbClr val="002060"/>
                </a:solidFill>
              </a:rPr>
              <a:t>. Фонд оценочных средств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0371" y="489121"/>
            <a:ext cx="11529237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b="1" i="1" u="sng" dirty="0"/>
              <a:t>Фонд оценочных средств </a:t>
            </a:r>
            <a:r>
              <a:rPr lang="ru-RU" dirty="0"/>
              <a:t>– комплект </a:t>
            </a:r>
            <a:r>
              <a:rPr lang="ru-RU" b="1" i="1" dirty="0"/>
              <a:t>методических материалов</a:t>
            </a:r>
            <a:r>
              <a:rPr lang="ru-RU" dirty="0"/>
              <a:t>, нормирующих процедуры оценивания результатов обучения, т.е. установления соответствия учебных достижений запланированным результатам обучения и требованиям образовательных программ, рабочих программ модулей (дисциплин).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0370" y="1519926"/>
            <a:ext cx="11529237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i="1" u="sng" dirty="0"/>
              <a:t>Фонд оценочных средств </a:t>
            </a:r>
            <a:r>
              <a:rPr lang="ru-RU" dirty="0"/>
              <a:t>– комплект методических и контрольных материалов, предназначенных для оценивания знаний, умений и компетенций на разных стадиях обучения студентов, а также для аттестационных испытаний выпускников на соответствие (или несоответствие) уровня их подготовки требованиям соответствующего ФГОС по завершению освоения конкретной ОПОП.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0371" y="2924253"/>
            <a:ext cx="11529236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i="1" u="sng" dirty="0"/>
              <a:t>Оценочные средства </a:t>
            </a:r>
            <a:r>
              <a:rPr lang="ru-RU" dirty="0"/>
              <a:t>– это контрольные задания, а также описания форм и процедур, предназначенных для определения качества освоения обучающимися учебного материала учебной дисциплины, профессионального модуля.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0370" y="4146100"/>
            <a:ext cx="1152923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Для оценки знаний, умений и компетенций в ФОС создаются комплекты </a:t>
            </a:r>
            <a:r>
              <a:rPr lang="ru-RU" dirty="0" err="1"/>
              <a:t>контрольно</a:t>
            </a:r>
            <a:r>
              <a:rPr lang="ru-RU" dirty="0"/>
              <a:t> - оценочных средств (КОС) под каждый профессиональный модуль и учебную дисциплину, а также государственную (итоговую) аттестацию.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0372" y="4986969"/>
            <a:ext cx="11529236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КОС по учебной дисциплине, профессиональному модулю представляет собой совокупность контролирующих материалов, предназначенных для измерения уровня достижения обучающимися установленных результатов </a:t>
            </a:r>
            <a:r>
              <a:rPr lang="ru-RU" dirty="0" smtClean="0"/>
              <a:t>обучения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63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5925"/>
            <a:ext cx="12008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6. Фонд оценочных средств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6331" y="364479"/>
            <a:ext cx="11672564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состав КОС включают методические материалы, выполняющие как контролирующие, так и обучающие функции, в т. ч. методические разработки по выполнению лабораторных работ, организации и проведению практических занятий методами: анализа производственных (профессиональных) ситуаций, кейс-методом, портфолио, проектов, деловых игр и т. п. </a:t>
            </a:r>
            <a:r>
              <a:rPr lang="ru-RU" dirty="0" smtClean="0"/>
              <a:t>Они </a:t>
            </a:r>
            <a:r>
              <a:rPr lang="ru-RU" dirty="0"/>
              <a:t>позволяют не только проверить уровень усвоения знаний, освоения умений, но и оценить различные качества личности обучающегося, уровень сформированности профессиональных и общих компетенций.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6330" y="2026472"/>
            <a:ext cx="1158276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К</a:t>
            </a:r>
            <a:r>
              <a:rPr lang="ru-RU" dirty="0" smtClean="0"/>
              <a:t>омплексные  </a:t>
            </a:r>
            <a:r>
              <a:rPr lang="ru-RU" dirty="0"/>
              <a:t>задания носят компетентностно-ориентированный,  практический характер и составлены с учетом имеющихся в структуре соответствующих ФГОС СПО умений и знаний, практического опыты, общих и профессиональных компетенций;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6329" y="3103721"/>
            <a:ext cx="11582767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При разработке средств оценки результатов обучения по программе, необходимо учитывать результаты олимпиад и конкурсов профессионального мастерства, содержание которых непосредственно связано с будущей профессиональной деятельностью студентов, а также использовать эффективные методики и технологии оценки общих и профессиональных компетенций применяемые на олимпиадах и конкурсах.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1229" y="4389019"/>
            <a:ext cx="11582767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Оценка </a:t>
            </a:r>
            <a:r>
              <a:rPr lang="ru-RU" dirty="0"/>
              <a:t>сформированности общих и профессиональных компетенций осуществляется в рамках промежуточной аттестации (статья 28 закона об образовании) на экзаменах по каждому из осваиваемых профессиональных модулей и (или) государственной итоговой аттестации (статья 59 закона об образовании) при защите выпускной квалификационной работы, при проведении демонстрационного экзамена.</a:t>
            </a:r>
          </a:p>
        </p:txBody>
      </p:sp>
    </p:spTree>
    <p:extLst>
      <p:ext uri="{BB962C8B-B14F-4D97-AF65-F5344CB8AC3E}">
        <p14:creationId xmlns:p14="http://schemas.microsoft.com/office/powerpoint/2010/main" val="51273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5925"/>
            <a:ext cx="12008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Нормативно-правовые и методические аспекты формирования фонда оценочных средств для контроля качества освоения общих компетенций по ФГОС ТОП-50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061" y="373299"/>
            <a:ext cx="118827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ПЛАН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ru-RU" sz="2400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Нормативно-правовая </a:t>
            </a:r>
            <a:r>
              <a:rPr lang="ru-RU" sz="2400" b="1" dirty="0">
                <a:solidFill>
                  <a:srgbClr val="002060"/>
                </a:solidFill>
              </a:rPr>
              <a:t>база ФГОС СПО </a:t>
            </a:r>
            <a:r>
              <a:rPr lang="ru-RU" sz="2400" b="1" dirty="0" smtClean="0">
                <a:solidFill>
                  <a:srgbClr val="002060"/>
                </a:solidFill>
              </a:rPr>
              <a:t>ТОП-50 </a:t>
            </a:r>
            <a:r>
              <a:rPr lang="ru-RU" sz="2400" b="1" dirty="0">
                <a:solidFill>
                  <a:srgbClr val="002060"/>
                </a:solidFill>
              </a:rPr>
              <a:t>и </a:t>
            </a:r>
            <a:r>
              <a:rPr lang="ru-RU" sz="2400" b="1" dirty="0" smtClean="0">
                <a:solidFill>
                  <a:srgbClr val="002060"/>
                </a:solidFill>
              </a:rPr>
              <a:t>актуализированных ФГОС </a:t>
            </a:r>
            <a:r>
              <a:rPr lang="ru-RU" sz="2400" b="1" dirty="0">
                <a:solidFill>
                  <a:srgbClr val="002060"/>
                </a:solidFill>
              </a:rPr>
              <a:t>СПО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Сравнительный анализ ФГОС СПО 3+ </a:t>
            </a:r>
            <a:r>
              <a:rPr lang="ru-RU" sz="2400" b="1" dirty="0">
                <a:solidFill>
                  <a:srgbClr val="002060"/>
                </a:solidFill>
              </a:rPr>
              <a:t>и ФГОС СПО </a:t>
            </a:r>
            <a:r>
              <a:rPr lang="ru-RU" sz="2400" b="1" dirty="0" smtClean="0">
                <a:solidFill>
                  <a:srgbClr val="002060"/>
                </a:solidFill>
              </a:rPr>
              <a:t>ТОП-50 актуализированных </a:t>
            </a:r>
            <a:r>
              <a:rPr lang="ru-RU" sz="2400" b="1" dirty="0">
                <a:solidFill>
                  <a:srgbClr val="002060"/>
                </a:solidFill>
              </a:rPr>
              <a:t>ФГОС </a:t>
            </a:r>
            <a:r>
              <a:rPr lang="ru-RU" sz="2400" b="1" dirty="0" smtClean="0">
                <a:solidFill>
                  <a:srgbClr val="002060"/>
                </a:solidFill>
              </a:rPr>
              <a:t>СПО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Общие компетенции как результат освоения образовательной программы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Роль образовательных технологий в формировании общих компетенций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Общие компетенции и метапредметные результаты (универсальные учебные действия)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Фонд оценочных средств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>
                <a:solidFill>
                  <a:srgbClr val="002060"/>
                </a:solidFill>
              </a:rPr>
              <a:t>ФОС как инструмента достижения общих компаний  (личностных, метапредметных и предметных результатов</a:t>
            </a:r>
            <a:r>
              <a:rPr lang="ru-RU" sz="2400" b="1" dirty="0" smtClean="0">
                <a:solidFill>
                  <a:srgbClr val="002060"/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Проверка и оценка общих компетенций при проведении текущего контроля успеваемости, промежуточной аттестации, итоговой государственной аттестации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38002" y="6503914"/>
            <a:ext cx="135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ru-RU" dirty="0" smtClean="0"/>
              <a:t>1.09.2018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6384" y="86083"/>
            <a:ext cx="11899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7. ФОС </a:t>
            </a:r>
            <a:r>
              <a:rPr lang="ru-RU" sz="1600" b="1" dirty="0">
                <a:solidFill>
                  <a:srgbClr val="002060"/>
                </a:solidFill>
              </a:rPr>
              <a:t>как инструмента достижения </a:t>
            </a:r>
            <a:r>
              <a:rPr lang="ru-RU" sz="1600" b="1" dirty="0" smtClean="0">
                <a:solidFill>
                  <a:srgbClr val="002060"/>
                </a:solidFill>
              </a:rPr>
              <a:t>общих компаний  (личностных</a:t>
            </a:r>
            <a:r>
              <a:rPr lang="ru-RU" sz="1600" b="1" dirty="0">
                <a:solidFill>
                  <a:srgbClr val="002060"/>
                </a:solidFill>
              </a:rPr>
              <a:t>, метапредметных и предметных </a:t>
            </a:r>
            <a:r>
              <a:rPr lang="ru-RU" sz="1600" b="1" dirty="0" smtClean="0">
                <a:solidFill>
                  <a:srgbClr val="002060"/>
                </a:solidFill>
              </a:rPr>
              <a:t>результатов)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46747" y="625177"/>
            <a:ext cx="96613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Практические </a:t>
            </a:r>
            <a:r>
              <a:rPr lang="ru-RU" sz="2000" b="1" dirty="0"/>
              <a:t>аспекты формирование фонда оценочных средств как инструмента достижения личностных, метапредметных и предметных результатов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478156"/>
              </p:ext>
            </p:extLst>
          </p:nvPr>
        </p:nvGraphicFramePr>
        <p:xfrm>
          <a:off x="122722" y="1630029"/>
          <a:ext cx="11872761" cy="51446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3752"/>
                <a:gridCol w="9529009"/>
              </a:tblGrid>
              <a:tr h="395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Уровни в таксономии Б. </a:t>
                      </a:r>
                      <a:r>
                        <a:rPr lang="ru-RU" sz="1800" b="1" dirty="0" err="1">
                          <a:effectLst/>
                        </a:rPr>
                        <a:t>Блума</a:t>
                      </a:r>
                      <a:r>
                        <a:rPr lang="ru-RU" sz="1800" b="1" dirty="0">
                          <a:effectLst/>
                        </a:rPr>
                        <a:t> 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Глаголы для формулировки показателей 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496" marR="64496" marT="0" marB="0"/>
                </a:tc>
              </a:tr>
              <a:tr h="5933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Знание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Собрать, определить, </a:t>
                      </a:r>
                      <a:r>
                        <a:rPr lang="ru-RU" sz="1800" baseline="0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описать</a:t>
                      </a:r>
                      <a:r>
                        <a:rPr lang="ru-RU" sz="1800" dirty="0">
                          <a:effectLst/>
                        </a:rPr>
                        <a:t>, воспроизвести, перечислить, </a:t>
                      </a:r>
                      <a:r>
                        <a:rPr lang="ru-RU" sz="1800" dirty="0" smtClean="0">
                          <a:effectLst/>
                        </a:rPr>
                        <a:t>назвать</a:t>
                      </a:r>
                      <a:r>
                        <a:rPr lang="ru-RU" sz="1800" dirty="0">
                          <a:effectLst/>
                        </a:rPr>
                        <a:t>, представить, сформулировать, сообщить, изложить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496" marR="64496" marT="0" marB="0"/>
                </a:tc>
              </a:tr>
              <a:tr h="7911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Понимание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Сопоставить, установить </a:t>
                      </a:r>
                      <a:r>
                        <a:rPr lang="ru-RU" sz="1800" dirty="0" smtClean="0">
                          <a:effectLst/>
                        </a:rPr>
                        <a:t>различия</a:t>
                      </a:r>
                      <a:r>
                        <a:rPr lang="ru-RU" sz="1800" dirty="0">
                          <a:effectLst/>
                        </a:rPr>
                        <a:t>, объяснить, обобщить, переформулировать, </a:t>
                      </a:r>
                      <a:r>
                        <a:rPr lang="ru-RU" sz="1800" dirty="0" smtClean="0">
                          <a:effectLst/>
                        </a:rPr>
                        <a:t>сделать </a:t>
                      </a:r>
                      <a:r>
                        <a:rPr lang="ru-RU" sz="1800" dirty="0">
                          <a:effectLst/>
                        </a:rPr>
                        <a:t>обзор, выбрать, перефразировать </a:t>
                      </a:r>
                      <a:r>
                        <a:rPr lang="ru-RU" sz="1800" dirty="0" smtClean="0">
                          <a:effectLst/>
                        </a:rPr>
                        <a:t>перевести</a:t>
                      </a:r>
                      <a:r>
                        <a:rPr lang="ru-RU" sz="1800" dirty="0">
                          <a:effectLst/>
                        </a:rPr>
                        <a:t>, дать примеры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496" marR="64496" marT="0" marB="0"/>
                </a:tc>
              </a:tr>
              <a:tr h="4076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Применение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Выстраивать, воздавать, конструировать, моделировать, предсказывать, готовить.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496" marR="64496" marT="0" marB="0"/>
                </a:tc>
              </a:tr>
              <a:tr h="4863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Анализ 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Анализировать, дифференцировать, распознавать, разъединять, выявлять, иллюстрировать, намечать, указывать, устанавливать (связь), отбирать, отделять, подразделять, классифицировать, сравнивать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496" marR="64496" marT="0" marB="0"/>
                </a:tc>
              </a:tr>
              <a:tr h="6497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Синтез 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Категоризировать</a:t>
                      </a:r>
                      <a:r>
                        <a:rPr lang="ru-RU" sz="1800" dirty="0">
                          <a:effectLst/>
                        </a:rPr>
                        <a:t>, соединять, составлять, собирать, создавать, разрабатывать, изобретать, переписывать, подытоживать, рассказывать, сочинять, систематизировать, изготавливать, управлять, формализовать, формулировать, находить решение, описывать, делать выводы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496" marR="64496" marT="0" marB="0"/>
                </a:tc>
              </a:tr>
              <a:tr h="7911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Оценка 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Оценить, сравнить, сделать вывод, противопоставить, критиковать, проводить, различать, объяснять, обосновывать, истолковывать, устанавливать связь, подытоживать, поддерживать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496" marR="64496" marT="0" marB="0"/>
                </a:tc>
              </a:tr>
            </a:tbl>
          </a:graphicData>
        </a:graphic>
      </p:graphicFrame>
      <p:pic>
        <p:nvPicPr>
          <p:cNvPr id="8" name="Рисунок 7" descr="Похожее изображени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85" y="1687006"/>
            <a:ext cx="11899231" cy="511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264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714" y="592979"/>
            <a:ext cx="1164656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Лестница Костюкова (Пастухова </a:t>
            </a:r>
            <a:r>
              <a:rPr lang="ru-RU" sz="2000" b="1" dirty="0" smtClean="0"/>
              <a:t>И.П</a:t>
            </a:r>
            <a:r>
              <a:rPr lang="ru-RU" sz="2000" b="1" dirty="0"/>
              <a:t>.)</a:t>
            </a:r>
          </a:p>
          <a:p>
            <a:pPr algn="ctr"/>
            <a:r>
              <a:rPr lang="ru-RU" sz="2000" b="1" dirty="0"/>
              <a:t>Задания по дисциплине «Основы деловой культуры»</a:t>
            </a:r>
          </a:p>
          <a:p>
            <a:r>
              <a:rPr lang="ru-RU" sz="2000" b="1" dirty="0"/>
              <a:t>Задания на проверку знаний.</a:t>
            </a:r>
            <a:endParaRPr lang="ru-RU" sz="2000" dirty="0"/>
          </a:p>
          <a:p>
            <a:pPr lvl="0"/>
            <a:r>
              <a:rPr lang="ru-RU" sz="2000" i="1" u="sng" dirty="0"/>
              <a:t>Перечислить </a:t>
            </a:r>
            <a:r>
              <a:rPr lang="ru-RU" sz="2000" dirty="0"/>
              <a:t>основные виды коммуникативных барьеров, возникающих в сфере профессионального общения</a:t>
            </a:r>
          </a:p>
          <a:p>
            <a:pPr lvl="0"/>
            <a:r>
              <a:rPr lang="ru-RU" sz="2000" i="1" u="sng" dirty="0"/>
              <a:t>Сформулируйте</a:t>
            </a:r>
            <a:r>
              <a:rPr lang="ru-RU" sz="2000" dirty="0"/>
              <a:t> определение понятия «коммуникативная компетентность»</a:t>
            </a:r>
          </a:p>
          <a:p>
            <a:r>
              <a:rPr lang="ru-RU" sz="2000" b="1" dirty="0"/>
              <a:t>Задания на понимание.</a:t>
            </a:r>
            <a:endParaRPr lang="ru-RU" sz="2000" dirty="0"/>
          </a:p>
          <a:p>
            <a:pPr lvl="0"/>
            <a:r>
              <a:rPr lang="ru-RU" sz="2000" i="1" u="sng" dirty="0"/>
              <a:t>Проиллюстрируйте</a:t>
            </a:r>
            <a:r>
              <a:rPr lang="ru-RU" sz="2000" dirty="0"/>
              <a:t> примерами из практического здравоохранения проявления фонетического коммуникативного барьера.</a:t>
            </a:r>
          </a:p>
          <a:p>
            <a:pPr lvl="0"/>
            <a:r>
              <a:rPr lang="ru-RU" sz="2000" i="1" u="sng" dirty="0"/>
              <a:t>Сделайте вывод</a:t>
            </a:r>
            <a:r>
              <a:rPr lang="ru-RU" sz="2000" dirty="0"/>
              <a:t> об адекватности Вашей самооценки голосовых характеристик на основе сравнения данных опроса </a:t>
            </a:r>
          </a:p>
          <a:p>
            <a:r>
              <a:rPr lang="ru-RU" sz="2000" b="1" dirty="0"/>
              <a:t>Задание на применение.</a:t>
            </a:r>
            <a:endParaRPr lang="ru-RU" sz="2000" dirty="0"/>
          </a:p>
          <a:p>
            <a:pPr lvl="0"/>
            <a:r>
              <a:rPr lang="ru-RU" sz="2000" i="1" u="sng" dirty="0"/>
              <a:t>Составьте </a:t>
            </a:r>
            <a:r>
              <a:rPr lang="ru-RU" sz="2000" dirty="0"/>
              <a:t>рекомендации по устранению смыслового барьера при общении в системе «медицинская сестра – пациент»</a:t>
            </a:r>
          </a:p>
          <a:p>
            <a:pPr lvl="0"/>
            <a:r>
              <a:rPr lang="ru-RU" sz="2000" i="1" u="sng" dirty="0"/>
              <a:t>Продемонстрируйте</a:t>
            </a:r>
            <a:r>
              <a:rPr lang="ru-RU" sz="2000" dirty="0"/>
              <a:t> фонетические упражнения, направленные на коррекцию гнусавого оттенка голоса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46384" y="86083"/>
            <a:ext cx="11899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7. ФОС </a:t>
            </a:r>
            <a:r>
              <a:rPr lang="ru-RU" sz="1600" b="1" dirty="0">
                <a:solidFill>
                  <a:srgbClr val="002060"/>
                </a:solidFill>
              </a:rPr>
              <a:t>как инструмента достижения </a:t>
            </a:r>
            <a:r>
              <a:rPr lang="ru-RU" sz="1600" b="1" dirty="0" smtClean="0">
                <a:solidFill>
                  <a:srgbClr val="002060"/>
                </a:solidFill>
              </a:rPr>
              <a:t>общих компаний  (личностных</a:t>
            </a:r>
            <a:r>
              <a:rPr lang="ru-RU" sz="1600" b="1" dirty="0">
                <a:solidFill>
                  <a:srgbClr val="002060"/>
                </a:solidFill>
              </a:rPr>
              <a:t>, метапредметных и предметных </a:t>
            </a:r>
            <a:r>
              <a:rPr lang="ru-RU" sz="1600" b="1" dirty="0" smtClean="0">
                <a:solidFill>
                  <a:srgbClr val="002060"/>
                </a:solidFill>
              </a:rPr>
              <a:t>результатов)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56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723" y="1114900"/>
            <a:ext cx="11538285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Лестница Костюкова (Пастухова </a:t>
            </a:r>
            <a:r>
              <a:rPr lang="ru-RU" b="1" dirty="0" smtClean="0"/>
              <a:t>И.П</a:t>
            </a:r>
            <a:r>
              <a:rPr lang="ru-RU" b="1" dirty="0"/>
              <a:t>.)</a:t>
            </a:r>
          </a:p>
          <a:p>
            <a:pPr algn="ctr"/>
            <a:r>
              <a:rPr lang="ru-RU" b="1" dirty="0"/>
              <a:t>Задания по дисциплине «Основы деловой культуры»</a:t>
            </a:r>
          </a:p>
          <a:p>
            <a:endParaRPr lang="ru-RU" b="1" dirty="0" smtClean="0"/>
          </a:p>
          <a:p>
            <a:r>
              <a:rPr lang="ru-RU" sz="2000" b="1" dirty="0" smtClean="0"/>
              <a:t>Задания </a:t>
            </a:r>
            <a:r>
              <a:rPr lang="ru-RU" sz="2000" b="1" dirty="0"/>
              <a:t>на анализ.</a:t>
            </a:r>
            <a:endParaRPr lang="ru-RU" sz="2000" dirty="0"/>
          </a:p>
          <a:p>
            <a:pPr lvl="0"/>
            <a:r>
              <a:rPr lang="ru-RU" sz="2000" i="1" u="sng" dirty="0"/>
              <a:t>Проанализируйте</a:t>
            </a:r>
            <a:r>
              <a:rPr lang="ru-RU" sz="2000" dirty="0"/>
              <a:t> причины возникновения стилистического барьера в профессиональном общении</a:t>
            </a:r>
          </a:p>
          <a:p>
            <a:pPr lvl="0"/>
            <a:r>
              <a:rPr lang="ru-RU" sz="2000" i="1" u="sng" dirty="0"/>
              <a:t>Обсудите в малых группах</a:t>
            </a:r>
            <a:r>
              <a:rPr lang="ru-RU" sz="2000" dirty="0"/>
              <a:t> результаты психологических тренингов, сделайте вывод о значении голосовых характеристик в работе медицинской сестры педиатрического участка.</a:t>
            </a:r>
          </a:p>
          <a:p>
            <a:r>
              <a:rPr lang="ru-RU" sz="2000" b="1" dirty="0"/>
              <a:t>Задания на синтез.</a:t>
            </a:r>
            <a:endParaRPr lang="ru-RU" sz="2000" dirty="0"/>
          </a:p>
          <a:p>
            <a:pPr lvl="0"/>
            <a:r>
              <a:rPr lang="ru-RU" sz="2000" i="1" u="sng" dirty="0"/>
              <a:t>Напишите эссе</a:t>
            </a:r>
            <a:r>
              <a:rPr lang="ru-RU" sz="2000" dirty="0"/>
              <a:t> на тему: «Значение коммуникативной компетентности в работе медицинской сестры педиатрического участка (фельдшера скорой помощи)»</a:t>
            </a:r>
          </a:p>
          <a:p>
            <a:pPr lvl="0"/>
            <a:r>
              <a:rPr lang="ru-RU" sz="2000" i="1" u="sng" dirty="0"/>
              <a:t>Разработайте памятку</a:t>
            </a:r>
            <a:r>
              <a:rPr lang="ru-RU" sz="2000" dirty="0"/>
              <a:t> для медицинских работников «Правила терапевтического общения с пациентами пожилого возраста».</a:t>
            </a:r>
          </a:p>
          <a:p>
            <a:r>
              <a:rPr lang="ru-RU" sz="2000" b="1" dirty="0"/>
              <a:t>Задания на оценку.</a:t>
            </a:r>
            <a:endParaRPr lang="ru-RU" sz="2000" dirty="0"/>
          </a:p>
          <a:p>
            <a:pPr lvl="0"/>
            <a:r>
              <a:rPr lang="ru-RU" sz="2000" i="1" u="sng" dirty="0"/>
              <a:t>Спрогнозируйте изменения</a:t>
            </a:r>
            <a:r>
              <a:rPr lang="ru-RU" sz="2000" dirty="0"/>
              <a:t> в соматическом состоянии пациента с гипертонической болезнью (бронхиальной астмой, сахарным диабетом) при возникновении фонетического коммуникативного барьера.</a:t>
            </a:r>
          </a:p>
          <a:p>
            <a:r>
              <a:rPr lang="ru-RU" sz="2000" i="1" u="sng" dirty="0"/>
              <a:t>Дайте самооценку</a:t>
            </a:r>
            <a:r>
              <a:rPr lang="ru-RU" sz="2000" dirty="0"/>
              <a:t> Вашего участия в фонетическом тренинге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6384" y="86083"/>
            <a:ext cx="11899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7. ФОС </a:t>
            </a:r>
            <a:r>
              <a:rPr lang="ru-RU" sz="1600" b="1" dirty="0">
                <a:solidFill>
                  <a:srgbClr val="002060"/>
                </a:solidFill>
              </a:rPr>
              <a:t>как инструмента достижения </a:t>
            </a:r>
            <a:r>
              <a:rPr lang="ru-RU" sz="1600" b="1" dirty="0" smtClean="0">
                <a:solidFill>
                  <a:srgbClr val="002060"/>
                </a:solidFill>
              </a:rPr>
              <a:t>общих компаний  (личностных</a:t>
            </a:r>
            <a:r>
              <a:rPr lang="ru-RU" sz="1600" b="1" dirty="0">
                <a:solidFill>
                  <a:srgbClr val="002060"/>
                </a:solidFill>
              </a:rPr>
              <a:t>, метапредметных и предметных </a:t>
            </a:r>
            <a:r>
              <a:rPr lang="ru-RU" sz="1600" b="1" dirty="0" smtClean="0">
                <a:solidFill>
                  <a:srgbClr val="002060"/>
                </a:solidFill>
              </a:rPr>
              <a:t>результатов)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51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16" y="1618450"/>
            <a:ext cx="11493796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8. Проверка </a:t>
            </a:r>
            <a:r>
              <a:rPr lang="ru-RU" sz="3200" b="1" dirty="0">
                <a:solidFill>
                  <a:srgbClr val="002060"/>
                </a:solidFill>
              </a:rPr>
              <a:t>и оценка общих компетенций при проведении текущего контроля успеваемости, промежуточной аттестации, итоговой государственной аттестации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3916" y="3891539"/>
            <a:ext cx="11493796" cy="19389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i="1" u="sng" cap="all" dirty="0">
                <a:hlinkClick r:id="rId2"/>
              </a:rPr>
              <a:t>http://www.crpo-mpu.com/432225624</a:t>
            </a:r>
            <a:r>
              <a:rPr lang="ru-RU" sz="2400" i="1" cap="all" dirty="0"/>
              <a:t> </a:t>
            </a:r>
            <a:endParaRPr lang="ru-RU" sz="2400" b="1" i="1" dirty="0"/>
          </a:p>
          <a:p>
            <a:r>
              <a:rPr lang="ru-RU" sz="2400" i="1" cap="all" dirty="0"/>
              <a:t>09 - МЕТОДИКА</a:t>
            </a:r>
            <a:endParaRPr lang="ru-RU" sz="2400" b="1" i="1" dirty="0"/>
          </a:p>
          <a:p>
            <a:r>
              <a:rPr lang="ru-RU" sz="2400" dirty="0">
                <a:hlinkClick r:id="rId3" action="ppaction://hlinkfile"/>
              </a:rPr>
              <a:t>Метод. рекомендации по проведению оценочных процедур в образовательных организациях СПО и определению результатов освоения профессиональных и общих (универсальных) компетенций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464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2447" y="2094637"/>
            <a:ext cx="8070111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/>
              <a:t>Зачем?</a:t>
            </a:r>
          </a:p>
          <a:p>
            <a:pPr lvl="0" algn="ctr"/>
            <a:r>
              <a:rPr lang="ru-RU" sz="3200" b="1" dirty="0"/>
              <a:t>Что?</a:t>
            </a:r>
          </a:p>
          <a:p>
            <a:pPr lvl="0" algn="ctr"/>
            <a:r>
              <a:rPr lang="ru-RU" sz="3200" b="1" dirty="0"/>
              <a:t>Как?</a:t>
            </a:r>
          </a:p>
          <a:p>
            <a:pPr lvl="0" algn="ctr"/>
            <a:r>
              <a:rPr lang="ru-RU" sz="3200" b="1" dirty="0"/>
              <a:t>С помощью чего?</a:t>
            </a:r>
          </a:p>
          <a:p>
            <a:pPr lvl="0" algn="ctr"/>
            <a:r>
              <a:rPr lang="ru-RU" sz="3200" b="1" dirty="0"/>
              <a:t>Чего добьемся?</a:t>
            </a:r>
          </a:p>
          <a:p>
            <a:pPr algn="ctr"/>
            <a:r>
              <a:rPr lang="ru-RU" sz="3200" b="1" dirty="0"/>
              <a:t>Каковы </a:t>
            </a:r>
            <a:r>
              <a:rPr lang="ru-RU" sz="3200" b="1" dirty="0" smtClean="0"/>
              <a:t>критерии</a:t>
            </a:r>
            <a:r>
              <a:rPr lang="ru-RU" sz="2800" b="1" dirty="0" smtClean="0"/>
              <a:t>?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ОРИЕНТИРОВОЧНЫЕ ОСНОВЫ ДЕЯТЕЛЬНОСТИ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2986" y="393405"/>
            <a:ext cx="9069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БАЗОВАЯ ПЛОЩАДКА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«</a:t>
            </a:r>
            <a:r>
              <a:rPr lang="ru-RU" sz="2400" b="1" i="1" dirty="0">
                <a:solidFill>
                  <a:srgbClr val="002060"/>
                </a:solidFill>
              </a:rPr>
              <a:t>Проектирование фондов оценочных средств для обеспечения контроля качества результатов освоения образовательной программы в соответствии с ФГОС ТОП 50»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83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550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Время профессионального роста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4402" y="2823436"/>
            <a:ext cx="7307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A52D36"/>
                </a:solidFill>
              </a:rPr>
              <a:t>Благодарю за внимание</a:t>
            </a:r>
            <a:endParaRPr lang="ru-RU" sz="5400" dirty="0">
              <a:solidFill>
                <a:srgbClr val="A52D3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234" y="914399"/>
            <a:ext cx="8972550" cy="5160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52" y="3428808"/>
            <a:ext cx="329668" cy="3206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032" y="3610363"/>
            <a:ext cx="313984" cy="3054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24" y="3436950"/>
            <a:ext cx="313984" cy="3054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59" y="4507144"/>
            <a:ext cx="287860" cy="2800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027" y="4572863"/>
            <a:ext cx="248064" cy="2412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011" y="4545854"/>
            <a:ext cx="248064" cy="2412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919" y="4083476"/>
            <a:ext cx="248064" cy="24129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626" y="4942390"/>
            <a:ext cx="248064" cy="2412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733" y="4257602"/>
            <a:ext cx="226278" cy="22010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45" y="4666503"/>
            <a:ext cx="248064" cy="2412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892" y="4944918"/>
            <a:ext cx="248064" cy="24129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908" y="4952838"/>
            <a:ext cx="248064" cy="24129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487" y="2916495"/>
            <a:ext cx="248064" cy="24129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243" y="3157794"/>
            <a:ext cx="248064" cy="24129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011" y="2489316"/>
            <a:ext cx="248064" cy="24129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852" y="3072808"/>
            <a:ext cx="251971" cy="24509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028" y="3468496"/>
            <a:ext cx="248064" cy="24129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89" y="3925570"/>
            <a:ext cx="232754" cy="22640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117" y="3797474"/>
            <a:ext cx="205974" cy="20035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682" y="3382350"/>
            <a:ext cx="234407" cy="22801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712" y="3616643"/>
            <a:ext cx="156222" cy="1519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6871" y="1322209"/>
            <a:ext cx="868161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Контактная информация:</a:t>
            </a:r>
          </a:p>
          <a:p>
            <a:r>
              <a:rPr lang="ru-RU" sz="2000" dirty="0"/>
              <a:t>Россия г. Ярославль, ул. Богдановича, 16 </a:t>
            </a:r>
          </a:p>
          <a:p>
            <a:r>
              <a:rPr lang="ru-RU" sz="2000" dirty="0"/>
              <a:t>Тел.: +7 (4852) 21-06-83 </a:t>
            </a:r>
          </a:p>
          <a:p>
            <a:r>
              <a:rPr lang="ru-RU" sz="2000" dirty="0"/>
              <a:t>Сайт: www.iro.yar.ru</a:t>
            </a:r>
          </a:p>
          <a:p>
            <a:r>
              <a:rPr lang="ru-RU" sz="2000" dirty="0" smtClean="0"/>
              <a:t>E-</a:t>
            </a:r>
            <a:r>
              <a:rPr lang="ru-RU" sz="2000" dirty="0" err="1" smtClean="0"/>
              <a:t>mail</a:t>
            </a:r>
            <a:r>
              <a:rPr lang="ru-RU" sz="2000" dirty="0" smtClean="0"/>
              <a:t> ИРО: </a:t>
            </a:r>
            <a:r>
              <a:rPr lang="ru-RU" sz="2000" dirty="0" smtClean="0">
                <a:hlinkClick r:id="rId13"/>
              </a:rPr>
              <a:t>rcnit@iro.yar.ru</a:t>
            </a:r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b="1" dirty="0" smtClean="0"/>
              <a:t>Кафедра профессионального образования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Заведующий </a:t>
            </a:r>
            <a:r>
              <a:rPr lang="ru-RU" sz="2000" dirty="0" smtClean="0"/>
              <a:t>кафедрой: </a:t>
            </a:r>
            <a:r>
              <a:rPr lang="ru-RU" sz="2000" dirty="0" err="1" smtClean="0"/>
              <a:t>Харавинина</a:t>
            </a:r>
            <a:r>
              <a:rPr lang="ru-RU" sz="2000" dirty="0" smtClean="0"/>
              <a:t> </a:t>
            </a:r>
            <a:r>
              <a:rPr lang="ru-RU" sz="2000" dirty="0"/>
              <a:t>Любовь Николаевна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Методист: Лебедев </a:t>
            </a:r>
            <a:r>
              <a:rPr lang="ru-RU" sz="2000" dirty="0"/>
              <a:t>Михаил </a:t>
            </a:r>
            <a:r>
              <a:rPr lang="ru-RU" sz="2000" dirty="0" smtClean="0"/>
              <a:t>Константинович </a:t>
            </a:r>
            <a:r>
              <a:rPr lang="ru-RU" sz="2000" dirty="0"/>
              <a:t>E-</a:t>
            </a:r>
            <a:r>
              <a:rPr lang="ru-RU" sz="2000" dirty="0" err="1"/>
              <a:t>mail</a:t>
            </a:r>
            <a:r>
              <a:rPr lang="ru-RU" sz="2000" dirty="0"/>
              <a:t>: </a:t>
            </a:r>
            <a:r>
              <a:rPr lang="en-US" sz="2000" dirty="0">
                <a:hlinkClick r:id="rId14"/>
              </a:rPr>
              <a:t>lebedevmk</a:t>
            </a:r>
            <a:r>
              <a:rPr lang="en-US" sz="2000" u="sng" dirty="0">
                <a:hlinkClick r:id="rId14"/>
              </a:rPr>
              <a:t>@iro.yar.ru</a:t>
            </a:r>
            <a:endParaRPr lang="en-US" sz="2000" u="sng" dirty="0"/>
          </a:p>
          <a:p>
            <a:endParaRPr lang="ru-RU" sz="2000" dirty="0" smtClean="0"/>
          </a:p>
          <a:p>
            <a:r>
              <a:rPr lang="ru-RU" sz="2000" dirty="0" smtClean="0"/>
              <a:t>Тел</a:t>
            </a:r>
            <a:r>
              <a:rPr lang="ru-RU" sz="2000" dirty="0"/>
              <a:t>.: +7 (4852) </a:t>
            </a:r>
            <a:r>
              <a:rPr lang="ru-RU" sz="2000" dirty="0" smtClean="0"/>
              <a:t>23-08-31 </a:t>
            </a:r>
            <a:endParaRPr lang="ru-RU" sz="2000" dirty="0"/>
          </a:p>
          <a:p>
            <a:r>
              <a:rPr lang="ru-RU" sz="2000" dirty="0" smtClean="0"/>
              <a:t>E-</a:t>
            </a:r>
            <a:r>
              <a:rPr lang="ru-RU" sz="2000" dirty="0" err="1" smtClean="0"/>
              <a:t>mai</a:t>
            </a:r>
            <a:r>
              <a:rPr lang="en-US" sz="2000" dirty="0" smtClean="0"/>
              <a:t>l</a:t>
            </a:r>
            <a:r>
              <a:rPr lang="ru-RU" sz="2000" dirty="0" smtClean="0"/>
              <a:t>: </a:t>
            </a:r>
            <a:r>
              <a:rPr lang="en-US" sz="2000" dirty="0" smtClean="0">
                <a:hlinkClick r:id="rId15"/>
              </a:rPr>
              <a:t>cpo@iro.yar.ru</a:t>
            </a:r>
            <a:endParaRPr lang="ru-RU" sz="2000" dirty="0"/>
          </a:p>
          <a:p>
            <a:endParaRPr lang="ru-RU" sz="2000" dirty="0" smtClean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" y="115612"/>
            <a:ext cx="1117697" cy="1087214"/>
          </a:xfrm>
          <a:prstGeom prst="rect">
            <a:avLst/>
          </a:prstGeom>
        </p:spPr>
      </p:pic>
      <p:sp>
        <p:nvSpPr>
          <p:cNvPr id="38" name="Полилиния 37"/>
          <p:cNvSpPr/>
          <p:nvPr/>
        </p:nvSpPr>
        <p:spPr>
          <a:xfrm>
            <a:off x="1280162" y="423948"/>
            <a:ext cx="7876390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8000" y="1524000"/>
            <a:ext cx="6096000" cy="3810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22" y="4634867"/>
            <a:ext cx="248064" cy="24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7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5925"/>
            <a:ext cx="1211048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Организации </a:t>
            </a:r>
            <a:r>
              <a:rPr lang="ru-RU" sz="1600" b="1" dirty="0">
                <a:solidFill>
                  <a:srgbClr val="002060"/>
                </a:solidFill>
              </a:rPr>
              <a:t>обеспечивающие нормативно-правовое введения ФГОС СПО </a:t>
            </a:r>
            <a:r>
              <a:rPr lang="ru-RU" sz="1600" b="1" dirty="0" smtClean="0">
                <a:solidFill>
                  <a:srgbClr val="002060"/>
                </a:solidFill>
              </a:rPr>
              <a:t>ТОП-50/актуализированных </a:t>
            </a:r>
            <a:r>
              <a:rPr lang="ru-RU" sz="1600" b="1" dirty="0">
                <a:solidFill>
                  <a:srgbClr val="002060"/>
                </a:solidFill>
              </a:rPr>
              <a:t>ФГОС СПО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3943" y="481437"/>
            <a:ext cx="11806541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Министерство просвещения Российской Федерации (</a:t>
            </a:r>
            <a:r>
              <a:rPr lang="ru-RU" b="1" dirty="0" err="1" smtClean="0"/>
              <a:t>Минпросвещение</a:t>
            </a:r>
            <a:r>
              <a:rPr lang="ru-RU" b="1" dirty="0" smtClean="0"/>
              <a:t> России)</a:t>
            </a:r>
          </a:p>
          <a:p>
            <a:r>
              <a:rPr lang="ru-RU" b="1" dirty="0" smtClean="0"/>
              <a:t>Департамент государственной политики в сфере профессионального образования и опережающей подготовки кадров (директор </a:t>
            </a:r>
            <a:r>
              <a:rPr lang="ru-RU" b="1" dirty="0" err="1" smtClean="0"/>
              <a:t>Черноскутова</a:t>
            </a:r>
            <a:r>
              <a:rPr lang="ru-RU" b="1" dirty="0" smtClean="0"/>
              <a:t> Инна Анатольевна)  </a:t>
            </a:r>
            <a:r>
              <a:rPr lang="en-US" b="1" dirty="0" smtClean="0">
                <a:hlinkClick r:id="rId2"/>
              </a:rPr>
              <a:t>https</a:t>
            </a:r>
            <a:r>
              <a:rPr lang="en-US" b="1" dirty="0">
                <a:hlinkClick r:id="rId2"/>
              </a:rPr>
              <a:t>://</a:t>
            </a:r>
            <a:r>
              <a:rPr lang="en-US" b="1" dirty="0" smtClean="0">
                <a:hlinkClick r:id="rId2"/>
              </a:rPr>
              <a:t>edu.gov.ru/about/departments/professional_education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3942" y="1542571"/>
            <a:ext cx="11806541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/>
              <a:t>Федеральный институт развития образования </a:t>
            </a:r>
            <a:r>
              <a:rPr lang="ru-RU" b="1" dirty="0" smtClean="0"/>
              <a:t>Российской </a:t>
            </a:r>
            <a:r>
              <a:rPr lang="ru-RU" b="1" dirty="0"/>
              <a:t>академии народного хозяйства и государственной службы при Президенте Российской </a:t>
            </a:r>
            <a:r>
              <a:rPr lang="ru-RU" b="1" dirty="0" smtClean="0"/>
              <a:t>Федерации</a:t>
            </a:r>
          </a:p>
          <a:p>
            <a:r>
              <a:rPr lang="ru-RU" b="1" dirty="0" smtClean="0"/>
              <a:t>Профессиональное образование </a:t>
            </a:r>
            <a:r>
              <a:rPr lang="en-US" b="1" dirty="0">
                <a:solidFill>
                  <a:schemeClr val="bg1"/>
                </a:solidFill>
                <a:hlinkClick r:id="rId3"/>
              </a:rPr>
              <a:t>http://www.firo.ru/?</a:t>
            </a:r>
            <a:r>
              <a:rPr lang="en-US" b="1" dirty="0" smtClean="0">
                <a:solidFill>
                  <a:schemeClr val="bg1"/>
                </a:solidFill>
                <a:hlinkClick r:id="rId3"/>
              </a:rPr>
              <a:t>page_id=610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3943" y="3734899"/>
            <a:ext cx="11806541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Центр развития </a:t>
            </a:r>
            <a:r>
              <a:rPr lang="ru-RU" b="1" dirty="0"/>
              <a:t>профессионального образования (ЦРПО)</a:t>
            </a:r>
            <a:r>
              <a:rPr lang="ru-RU" b="1" i="1" dirty="0"/>
              <a:t> создан на базе Московского политехнического университета как экспертная и исследовательская площадка, а также как проектный офис по реализации программ Минобрнауки России в сфере профессионального образования и подготовки кадров.</a:t>
            </a:r>
            <a:endParaRPr lang="ru-RU" dirty="0"/>
          </a:p>
          <a:p>
            <a:r>
              <a:rPr lang="ru-RU" b="1" dirty="0" smtClean="0"/>
              <a:t>Документы </a:t>
            </a:r>
            <a:r>
              <a:rPr lang="ru-RU" b="1" dirty="0"/>
              <a:t> </a:t>
            </a:r>
            <a:r>
              <a:rPr lang="en-US" b="1" dirty="0" smtClean="0">
                <a:hlinkClick r:id="rId4"/>
              </a:rPr>
              <a:t>http</a:t>
            </a:r>
            <a:r>
              <a:rPr lang="en-US" b="1" dirty="0">
                <a:hlinkClick r:id="rId4"/>
              </a:rPr>
              <a:t>://www.crpo-mpu.com/434438340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3940" y="2648359"/>
            <a:ext cx="11806539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Федеральные учебно-методические объединения </a:t>
            </a:r>
            <a:r>
              <a:rPr lang="ru-RU" b="1" dirty="0"/>
              <a:t>в среднем профессиональном образовании</a:t>
            </a:r>
          </a:p>
          <a:p>
            <a:r>
              <a:rPr lang="ru-RU" b="1" dirty="0"/>
              <a:t>П</a:t>
            </a:r>
            <a:r>
              <a:rPr lang="ru-RU" b="1" dirty="0" smtClean="0"/>
              <a:t>ортал федеральных учебно-методических объединений в среднем профессиональном образовании </a:t>
            </a:r>
          </a:p>
          <a:p>
            <a:r>
              <a:rPr lang="en-US" b="1" u="sng" dirty="0" smtClean="0">
                <a:hlinkClick r:id="rId5"/>
              </a:rPr>
              <a:t>http</a:t>
            </a:r>
            <a:r>
              <a:rPr lang="en-US" b="1" u="sng" dirty="0">
                <a:hlinkClick r:id="rId5"/>
              </a:rPr>
              <a:t>://fumo-spo.ru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58" y="5439972"/>
            <a:ext cx="12192000" cy="141802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03948" y="5871111"/>
            <a:ext cx="1180653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/>
              <a:t>Федеральный реестр примерных основных образовательных программ </a:t>
            </a:r>
            <a:r>
              <a:rPr lang="ru-RU" b="1" dirty="0" smtClean="0"/>
              <a:t>СПО </a:t>
            </a:r>
            <a:r>
              <a:rPr lang="en-US" b="1" dirty="0">
                <a:hlinkClick r:id="rId7"/>
              </a:rPr>
              <a:t>http://</a:t>
            </a:r>
            <a:r>
              <a:rPr lang="en-US" b="1" dirty="0" smtClean="0">
                <a:hlinkClick r:id="rId7"/>
              </a:rPr>
              <a:t>www.reestrspo.ru</a:t>
            </a:r>
            <a:r>
              <a:rPr lang="ru-RU" b="1" dirty="0" smtClean="0"/>
              <a:t>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2804" y="5063872"/>
            <a:ext cx="1178881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/>
              <a:t>Министерство труда </a:t>
            </a:r>
            <a:r>
              <a:rPr lang="ru-RU" b="1" dirty="0" smtClean="0"/>
              <a:t> и </a:t>
            </a:r>
            <a:r>
              <a:rPr lang="ru-RU" b="1" dirty="0"/>
              <a:t>социальной </a:t>
            </a:r>
            <a:r>
              <a:rPr lang="ru-RU" b="1" dirty="0" smtClean="0"/>
              <a:t>защиты </a:t>
            </a:r>
            <a:r>
              <a:rPr lang="ru-RU" dirty="0" smtClean="0"/>
              <a:t>Российской Федерации</a:t>
            </a:r>
          </a:p>
          <a:p>
            <a:r>
              <a:rPr lang="ru-RU" b="1" dirty="0" smtClean="0"/>
              <a:t>Реестр профессиональных стандартов  </a:t>
            </a:r>
            <a:r>
              <a:rPr lang="en-US" b="1" dirty="0" smtClean="0">
                <a:hlinkClick r:id="rId8"/>
              </a:rPr>
              <a:t>http</a:t>
            </a:r>
            <a:r>
              <a:rPr lang="en-US" b="1" dirty="0">
                <a:hlinkClick r:id="rId8"/>
              </a:rPr>
              <a:t>://</a:t>
            </a:r>
            <a:r>
              <a:rPr lang="en-US" b="1" dirty="0" smtClean="0">
                <a:hlinkClick r:id="rId8"/>
              </a:rPr>
              <a:t>profstandart.rosmintrud.ru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3713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5925"/>
            <a:ext cx="121920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2. Нормативно-правовая база введения ФГОС СПО </a:t>
            </a:r>
            <a:r>
              <a:rPr lang="ru-RU" sz="1600" b="1" dirty="0" smtClean="0">
                <a:solidFill>
                  <a:srgbClr val="002060"/>
                </a:solidFill>
              </a:rPr>
              <a:t>ТОП-50/актуализированных </a:t>
            </a:r>
            <a:r>
              <a:rPr lang="ru-RU" sz="1600" b="1" dirty="0">
                <a:solidFill>
                  <a:srgbClr val="002060"/>
                </a:solidFill>
              </a:rPr>
              <a:t>ФГОС СПО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6250" y="4350055"/>
            <a:ext cx="11510961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/>
              <a:t>Статья 2</a:t>
            </a:r>
            <a:r>
              <a:rPr lang="ru-RU" sz="2000" dirty="0" smtClean="0"/>
              <a:t>. </a:t>
            </a:r>
            <a:r>
              <a:rPr lang="ru-RU" sz="2000" dirty="0"/>
              <a:t>Часть </a:t>
            </a:r>
            <a:r>
              <a:rPr lang="ru-RU" sz="2000" dirty="0" smtClean="0"/>
              <a:t>10. </a:t>
            </a:r>
            <a:r>
              <a:rPr lang="ru-RU" sz="2000" b="1" dirty="0" smtClean="0"/>
              <a:t>Примерная основная образовательная программа 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0055" y="2137825"/>
            <a:ext cx="11510961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/>
              <a:t>Статья </a:t>
            </a:r>
            <a:r>
              <a:rPr lang="ru-RU" sz="2000" dirty="0" smtClean="0"/>
              <a:t>12. </a:t>
            </a:r>
            <a:r>
              <a:rPr lang="ru-RU" sz="2000" dirty="0"/>
              <a:t>Часть 7. </a:t>
            </a:r>
            <a:r>
              <a:rPr lang="ru-RU" sz="2000" dirty="0" smtClean="0"/>
              <a:t> Организации</a:t>
            </a:r>
            <a:r>
              <a:rPr lang="ru-RU" sz="2000" dirty="0"/>
              <a:t>, осуществляющие образовательную деятельность по имеющим государственную аккредитацию образовательным программам </a:t>
            </a:r>
            <a:r>
              <a:rPr lang="ru-RU" sz="2000" dirty="0" smtClean="0"/>
              <a:t>…, </a:t>
            </a:r>
            <a:r>
              <a:rPr lang="ru-RU" sz="2000" dirty="0"/>
              <a:t>разрабатывают образовательные программы в соответствии с федеральными государственными образовательными стандартами и с </a:t>
            </a:r>
            <a:r>
              <a:rPr lang="ru-RU" sz="2000" b="1" dirty="0"/>
              <a:t>учетом</a:t>
            </a:r>
            <a:r>
              <a:rPr lang="ru-RU" sz="2000" dirty="0"/>
              <a:t> соответствующих </a:t>
            </a:r>
            <a:r>
              <a:rPr lang="ru-RU" sz="2000" b="1" dirty="0"/>
              <a:t>примерных основных образовательных </a:t>
            </a:r>
            <a:r>
              <a:rPr lang="ru-RU" sz="2000" b="1" dirty="0" smtClean="0"/>
              <a:t>программ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7175" y="4874595"/>
            <a:ext cx="11730036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ФГОС СПО </a:t>
            </a:r>
            <a:r>
              <a:rPr lang="ru-RU" sz="2000" dirty="0" smtClean="0"/>
              <a:t> по профессиям рабочих и служащих и специальностей специалистов среднего звена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7175" y="479317"/>
            <a:ext cx="1173003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/>
              <a:t>ФЕДЕРАЛЬНЫЙ </a:t>
            </a:r>
            <a:r>
              <a:rPr lang="ru-RU" b="1" dirty="0" smtClean="0"/>
              <a:t>ЗАКОН</a:t>
            </a:r>
            <a:r>
              <a:rPr lang="ru-RU" dirty="0"/>
              <a:t> </a:t>
            </a:r>
            <a:r>
              <a:rPr lang="ru-RU" b="1" dirty="0" smtClean="0"/>
              <a:t>ОБ </a:t>
            </a:r>
            <a:r>
              <a:rPr lang="ru-RU" b="1" dirty="0"/>
              <a:t>ОБРАЗОВАНИИ В РОССИЙСКОЙ ФЕДЕРАЦИИ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6250" y="926437"/>
            <a:ext cx="11510961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/>
              <a:t>Статья 11</a:t>
            </a:r>
            <a:r>
              <a:rPr lang="ru-RU" sz="2000" dirty="0" smtClean="0"/>
              <a:t>.</a:t>
            </a:r>
            <a:r>
              <a:rPr lang="ru-RU" sz="2000" dirty="0"/>
              <a:t> Ч</a:t>
            </a:r>
            <a:r>
              <a:rPr lang="ru-RU" sz="2000" dirty="0" smtClean="0"/>
              <a:t>асть 7</a:t>
            </a:r>
            <a:r>
              <a:rPr lang="ru-RU" sz="2000" dirty="0"/>
              <a:t>. При формировании федеральных государственных образовательных стандартов </a:t>
            </a:r>
            <a:endParaRPr lang="ru-RU" sz="2000" dirty="0" smtClean="0"/>
          </a:p>
          <a:p>
            <a:r>
              <a:rPr lang="ru-RU" sz="2000" dirty="0" smtClean="0"/>
              <a:t>профессионального </a:t>
            </a:r>
            <a:r>
              <a:rPr lang="ru-RU" sz="2000" dirty="0"/>
              <a:t>образования учитываются положения соответствующих </a:t>
            </a:r>
            <a:r>
              <a:rPr lang="ru-RU" sz="2000" b="1" dirty="0"/>
              <a:t>профессиональных стандартов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76250" y="3694381"/>
            <a:ext cx="11510961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/>
              <a:t>Статья 2</a:t>
            </a:r>
            <a:r>
              <a:rPr lang="ru-RU" sz="2000" dirty="0" smtClean="0"/>
              <a:t>. </a:t>
            </a:r>
            <a:r>
              <a:rPr lang="ru-RU" sz="2000" dirty="0"/>
              <a:t>Часть </a:t>
            </a:r>
            <a:r>
              <a:rPr lang="ru-RU" sz="2000" dirty="0" smtClean="0"/>
              <a:t>9. О</a:t>
            </a:r>
            <a:r>
              <a:rPr lang="ru-RU" sz="2000" b="1" dirty="0" smtClean="0"/>
              <a:t>бразовательная программа </a:t>
            </a:r>
            <a:endParaRPr lang="ru-RU" sz="20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58" y="5439972"/>
            <a:ext cx="12192000" cy="14180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5634" y="5414780"/>
            <a:ext cx="11695382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ФГОС СПО </a:t>
            </a:r>
            <a:r>
              <a:rPr lang="ru-RU" b="1" dirty="0" smtClean="0">
                <a:solidFill>
                  <a:srgbClr val="002060"/>
                </a:solidFill>
              </a:rPr>
              <a:t>ТОП-50, актуализированные </a:t>
            </a:r>
            <a:r>
              <a:rPr lang="ru-RU" b="1" dirty="0">
                <a:solidFill>
                  <a:srgbClr val="002060"/>
                </a:solidFill>
              </a:rPr>
              <a:t>ФГОС </a:t>
            </a:r>
            <a:r>
              <a:rPr lang="ru-RU" b="1" dirty="0" smtClean="0">
                <a:solidFill>
                  <a:srgbClr val="002060"/>
                </a:solidFill>
              </a:rPr>
              <a:t>СПО, ПООП СПО и профессиональные стандарты по профессиям и специальностям 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находятся  в </a:t>
            </a:r>
            <a:r>
              <a:rPr lang="ru-RU" b="1" dirty="0"/>
              <a:t>ф</a:t>
            </a:r>
            <a:r>
              <a:rPr lang="ru-RU" b="1" dirty="0" smtClean="0"/>
              <a:t>едеральном реестре</a:t>
            </a:r>
            <a:r>
              <a:rPr lang="ru-RU" b="1" dirty="0"/>
              <a:t> примерных основных образовательных программ СПО </a:t>
            </a:r>
            <a:r>
              <a:rPr lang="en-US" b="1" dirty="0" smtClean="0">
                <a:solidFill>
                  <a:srgbClr val="002060"/>
                </a:solidFill>
                <a:hlinkClick r:id="rId3"/>
              </a:rPr>
              <a:t>http</a:t>
            </a:r>
            <a:r>
              <a:rPr lang="en-US" b="1" dirty="0">
                <a:solidFill>
                  <a:srgbClr val="002060"/>
                </a:solidFill>
                <a:hlinkClick r:id="rId3"/>
              </a:rPr>
              <a:t>://</a:t>
            </a:r>
            <a:r>
              <a:rPr lang="en-US" b="1" dirty="0" smtClean="0">
                <a:solidFill>
                  <a:srgbClr val="002060"/>
                </a:solidFill>
                <a:hlinkClick r:id="rId3"/>
              </a:rPr>
              <a:t>www.reestrspo.ru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1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5925"/>
            <a:ext cx="121920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2</a:t>
            </a:r>
            <a:r>
              <a:rPr lang="ru-RU" sz="1600" b="1" dirty="0" smtClean="0">
                <a:solidFill>
                  <a:srgbClr val="002060"/>
                </a:solidFill>
              </a:rPr>
              <a:t>. </a:t>
            </a:r>
            <a:r>
              <a:rPr lang="ru-RU" sz="1600" b="1" dirty="0">
                <a:solidFill>
                  <a:srgbClr val="002060"/>
                </a:solidFill>
              </a:rPr>
              <a:t>Нормативно-правовая база </a:t>
            </a:r>
            <a:r>
              <a:rPr lang="ru-RU" sz="1600" b="1" dirty="0" smtClean="0">
                <a:solidFill>
                  <a:srgbClr val="002060"/>
                </a:solidFill>
              </a:rPr>
              <a:t>введения ФГОС </a:t>
            </a:r>
            <a:r>
              <a:rPr lang="ru-RU" sz="1600" b="1" dirty="0">
                <a:solidFill>
                  <a:srgbClr val="002060"/>
                </a:solidFill>
              </a:rPr>
              <a:t>СПО </a:t>
            </a:r>
            <a:r>
              <a:rPr lang="ru-RU" sz="1600" b="1" dirty="0" smtClean="0">
                <a:solidFill>
                  <a:srgbClr val="002060"/>
                </a:solidFill>
              </a:rPr>
              <a:t>ТОП-50/актуализированных </a:t>
            </a:r>
            <a:r>
              <a:rPr lang="ru-RU" sz="1600" b="1" dirty="0">
                <a:solidFill>
                  <a:srgbClr val="002060"/>
                </a:solidFill>
              </a:rPr>
              <a:t>ФГОС СПО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50272" y="2933560"/>
            <a:ext cx="11121654" cy="9848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 </a:t>
            </a:r>
            <a:r>
              <a:rPr lang="ru-RU" sz="2000" b="1" dirty="0"/>
              <a:t>Разъяснения </a:t>
            </a:r>
            <a:r>
              <a:rPr lang="ru-RU" sz="2000" b="1" dirty="0" smtClean="0"/>
              <a:t>по </a:t>
            </a:r>
            <a:r>
              <a:rPr lang="ru-RU" sz="2000" b="1" dirty="0"/>
              <a:t>вопросам введения </a:t>
            </a:r>
            <a:r>
              <a:rPr lang="ru-RU" sz="2000" b="1" dirty="0" smtClean="0"/>
              <a:t>ФГОС СПО </a:t>
            </a:r>
            <a:r>
              <a:rPr lang="ru-RU" sz="2000" b="1" dirty="0"/>
              <a:t>по 50 наиболее востребованным на рынке труда, новым и перспективным профессиям и специальностям </a:t>
            </a:r>
            <a:r>
              <a:rPr lang="ru-RU" sz="2000" dirty="0"/>
              <a:t> </a:t>
            </a:r>
            <a:r>
              <a:rPr lang="ru-RU" sz="2000" b="1" dirty="0" smtClean="0"/>
              <a:t>(</a:t>
            </a:r>
            <a:r>
              <a:rPr lang="ru-RU" sz="2000" b="1" dirty="0"/>
              <a:t>ФГОС СПО по ТОП-50</a:t>
            </a:r>
            <a:r>
              <a:rPr lang="ru-RU" b="1" dirty="0"/>
              <a:t>)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37683" y="4015133"/>
            <a:ext cx="10877105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/>
              <a:t>1</a:t>
            </a:r>
            <a:r>
              <a:rPr lang="ru-RU" sz="2000" b="1" dirty="0"/>
              <a:t>. Что такое ФГОС СПО по ТОП-50?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37683" y="4522198"/>
            <a:ext cx="10877106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/>
              <a:t>4</a:t>
            </a:r>
            <a:r>
              <a:rPr lang="ru-RU" sz="2000" b="1" dirty="0"/>
              <a:t>. В чем принципиальные отличия ФГОС по ТОП-50 от действующих ФГОС? 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7" y="5439972"/>
            <a:ext cx="12192000" cy="14180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8140" y="442663"/>
            <a:ext cx="11945307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/>
              <a:t>Приказ Минтруда России №831 от 2 ноября 2015 г. </a:t>
            </a:r>
            <a:endParaRPr lang="ru-RU" sz="2000" b="1" dirty="0" smtClean="0"/>
          </a:p>
          <a:p>
            <a:r>
              <a:rPr lang="ru-RU" sz="2000" b="1" dirty="0" smtClean="0"/>
              <a:t>Об </a:t>
            </a:r>
            <a:r>
              <a:rPr lang="ru-RU" sz="2000" b="1" dirty="0"/>
              <a:t>утверждении списка 50 наиболее востребованных на рынке труда, новых и перспективных профессий, требующих среднего профессионального образования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2299" y="1568487"/>
            <a:ext cx="11601148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Письмо Минобрнауки </a:t>
            </a:r>
            <a:r>
              <a:rPr lang="ru-RU" b="1" dirty="0"/>
              <a:t>России от 20.02.2017 N 06-156 "О методических рекомендациях" (вместе с "Методическими рекомендациями по реализации федеральных государственных образовательных стандартов среднего профессионального образования по 50 наиболее востребованным и перспективным профессиям и специальностям")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2298" y="5059963"/>
            <a:ext cx="11519627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Письмо Минобрнауки </a:t>
            </a:r>
            <a:r>
              <a:rPr lang="ru-RU" b="1" dirty="0"/>
              <a:t>России от 27.02.2018 N 06-341 "О методических рекомендациях" (вместе с "Методическими рекомендациями по обеспечению финансовых и кадровых условий реализации образовательных программ среднего профессионального образования в соответствии с новой моделью федерального государственного образовательного стандарта по 50 наиболее востребованным и перспективным профессиям и </a:t>
            </a:r>
            <a:r>
              <a:rPr lang="ru-RU" b="1" dirty="0" smtClean="0"/>
              <a:t>специальностям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9806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5925"/>
            <a:ext cx="12008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1. Нормативно-правовая база ФГОС СПО ТОП-50 и актуализированных ФГОС СПО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435810"/>
              </p:ext>
            </p:extLst>
          </p:nvPr>
        </p:nvGraphicFramePr>
        <p:xfrm>
          <a:off x="126124" y="1329538"/>
          <a:ext cx="11882771" cy="4876800"/>
        </p:xfrm>
        <a:graphic>
          <a:graphicData uri="http://schemas.openxmlformats.org/drawingml/2006/table">
            <a:tbl>
              <a:tblPr/>
              <a:tblGrid>
                <a:gridCol w="2238704"/>
                <a:gridCol w="9644067"/>
              </a:tblGrid>
              <a:tr h="854727">
                <a:tc>
                  <a:txBody>
                    <a:bodyPr/>
                    <a:lstStyle/>
                    <a:p>
                      <a:r>
                        <a:rPr lang="ru-RU" sz="2000" b="1" dirty="0">
                          <a:effectLst/>
                        </a:rPr>
                        <a:t>Компетенция</a:t>
                      </a:r>
                      <a:endParaRPr lang="ru-RU" sz="20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effectLst/>
                        </a:rPr>
                        <a:t>(</a:t>
                      </a:r>
                      <a:r>
                        <a:rPr lang="ru-RU" sz="2000" b="1" dirty="0" err="1">
                          <a:effectLst/>
                        </a:rPr>
                        <a:t>англ</a:t>
                      </a:r>
                      <a:r>
                        <a:rPr lang="ru-RU" sz="2000" b="1" dirty="0">
                          <a:effectLst/>
                        </a:rPr>
                        <a:t>: </a:t>
                      </a:r>
                      <a:r>
                        <a:rPr lang="ru-RU" sz="2000" b="1" dirty="0" err="1">
                          <a:effectLst/>
                        </a:rPr>
                        <a:t>competence</a:t>
                      </a:r>
                      <a:r>
                        <a:rPr lang="ru-RU" sz="2000" b="1" dirty="0">
                          <a:effectLst/>
                        </a:rPr>
                        <a:t>) </a:t>
                      </a:r>
                      <a:r>
                        <a:rPr lang="ru-RU" sz="2000" dirty="0">
                          <a:effectLst/>
                        </a:rPr>
                        <a:t>Способность применять знания, умения и практический опыт для успешной трудовой деятельности.</a:t>
                      </a:r>
                    </a:p>
                    <a:p>
                      <a:r>
                        <a:rPr lang="ru-RU" sz="2000" i="1" dirty="0">
                          <a:effectLst/>
                        </a:rPr>
                        <a:t>См. Трудовая деятельность, Профессиональная деятельность, Компетентность, Квалификация</a:t>
                      </a:r>
                      <a:endParaRPr lang="ru-RU" sz="20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20942">
                <a:tc>
                  <a:txBody>
                    <a:bodyPr/>
                    <a:lstStyle/>
                    <a:p>
                      <a:r>
                        <a:rPr lang="ru-RU" sz="2000" b="1">
                          <a:effectLst/>
                        </a:rPr>
                        <a:t>Общая компетенция</a:t>
                      </a:r>
                      <a:endParaRPr lang="ru-RU" sz="20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Способность успешно действовать на основе практического опыта, умений и знаний при решении задач, общих для многих видов профессиональной деятельности.</a:t>
                      </a:r>
                    </a:p>
                    <a:p>
                      <a:r>
                        <a:rPr lang="ru-RU" sz="2000" dirty="0">
                          <a:effectLst/>
                        </a:rPr>
                        <a:t>В разных источниках возможно встретить разные подходы к классификации компетенций и разные их названия и  определения. В частности, как неточный синоним термина «общая компетенция» можно рассматривать термин «общекультурная компетенция».</a:t>
                      </a:r>
                    </a:p>
                    <a:p>
                      <a:r>
                        <a:rPr lang="ru-RU" sz="2000" i="1" dirty="0">
                          <a:effectLst/>
                        </a:rPr>
                        <a:t>См. Трудовая деятельность, Профессиональная деятельность, Вид профессиональной деятельности, Компетентность, Квалификационный уровень</a:t>
                      </a:r>
                      <a:endParaRPr lang="ru-RU" sz="20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86472">
                <a:tc>
                  <a:txBody>
                    <a:bodyPr/>
                    <a:lstStyle/>
                    <a:p>
                      <a:r>
                        <a:rPr lang="ru-RU" sz="2000" b="1" dirty="0">
                          <a:effectLst/>
                        </a:rPr>
                        <a:t>Профессиональная компетенция</a:t>
                      </a:r>
                      <a:endParaRPr lang="ru-RU" sz="20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Способность успешно действовать на основе умений, знаний и практического опыта при выполнении задания, решении задачи профессиональной деятельности</a:t>
                      </a:r>
                    </a:p>
                    <a:p>
                      <a:r>
                        <a:rPr lang="ru-RU" sz="2000" i="1" dirty="0">
                          <a:effectLst/>
                        </a:rPr>
                        <a:t>См. Трудовая деятельность, Трудовая функция, Профессиональная деятельность, Вид профессиональной деятельности, Компетентность, Квалификация</a:t>
                      </a:r>
                      <a:endParaRPr lang="ru-RU" sz="20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6124" y="406208"/>
            <a:ext cx="11882771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/>
              <a:t>СЛОВАРЬ-СПРАВОЧНИК</a:t>
            </a:r>
            <a:endParaRPr lang="ru-RU" dirty="0"/>
          </a:p>
          <a:p>
            <a:r>
              <a:rPr lang="ru-RU" b="1" dirty="0"/>
              <a:t>современного российского профессионального образования</a:t>
            </a:r>
            <a:endParaRPr lang="ru-RU" dirty="0"/>
          </a:p>
          <a:p>
            <a:r>
              <a:rPr lang="ru-RU" dirty="0"/>
              <a:t>авторы-составители: Блинов В.И., Волошина И.А., Есенина Е.Ю., Лейбович А.Н., Новиков П.Н.</a:t>
            </a:r>
          </a:p>
        </p:txBody>
      </p:sp>
    </p:spTree>
    <p:extLst>
      <p:ext uri="{BB962C8B-B14F-4D97-AF65-F5344CB8AC3E}">
        <p14:creationId xmlns:p14="http://schemas.microsoft.com/office/powerpoint/2010/main" val="22824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5925"/>
            <a:ext cx="12008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1. Нормативно-правовая база ФГОС СПО ТОП-50 и актуализированных ФГОС СПО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95749" y="351263"/>
            <a:ext cx="362902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Фонд оценочных средств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4415" y="660855"/>
            <a:ext cx="2848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ЗАКОН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ОБ </a:t>
            </a:r>
            <a:r>
              <a:rPr lang="ru-RU" b="1" dirty="0">
                <a:solidFill>
                  <a:srgbClr val="002060"/>
                </a:solidFill>
              </a:rPr>
              <a:t>ОБРАЗОВАНИИ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09709"/>
            <a:ext cx="11477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Статья 2. Основные понятия, используемые в настоящем Федеральном законе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5799" y="1379041"/>
            <a:ext cx="117430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9) образовательная программа - комплекс основных характеристик образования (объем, содержание, планируемые результаты), организационно-педагогических условий и в случаях, предусмотренных настоящим Федеральным законом, форм аттестации, который представлен в виде учебного плана, календарного учебного графика, рабочих программ учебных предметов, курсов, дисциплин (модулей), иных компонентов, а также </a:t>
            </a:r>
            <a:r>
              <a:rPr lang="ru-RU" b="1" dirty="0"/>
              <a:t>оценочных и методических материалов;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415" y="2826246"/>
            <a:ext cx="1800225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ФГОС СПО 3+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1809" y="3124200"/>
            <a:ext cx="116470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8.3. Для аттестации обучающихся на соответствие их персональных достижений поэтапным требованиям соответствующей ППССЗ (текущий контроль успеваемости и промежуточная аттестация) создаются </a:t>
            </a:r>
            <a:r>
              <a:rPr lang="ru-RU" b="1" dirty="0"/>
              <a:t>фонды оценочных средств</a:t>
            </a:r>
            <a:r>
              <a:rPr lang="ru-RU" dirty="0"/>
              <a:t>, позволяющие оценить умения, знания, практический опыт и освоенные компетенции.</a:t>
            </a:r>
          </a:p>
          <a:p>
            <a:r>
              <a:rPr lang="ru-RU" b="1" dirty="0"/>
              <a:t>Фонды оценочных средств </a:t>
            </a:r>
            <a:r>
              <a:rPr lang="ru-RU" dirty="0"/>
              <a:t>для промежуточной аттестации по дисциплинам и междисциплинарным курсам в составе профессиональных модулей разрабатываются и утверждаются образовательной организацией самостоятельно, а для промежуточной аттестации по профессиональным модулям и для государственной итоговой аттестации - разрабатываются и утверждаются образовательной организацией после предварительного положительного </a:t>
            </a:r>
            <a:r>
              <a:rPr lang="ru-RU" b="1" dirty="0"/>
              <a:t>заключения</a:t>
            </a:r>
            <a:r>
              <a:rPr lang="ru-RU" dirty="0"/>
              <a:t> работодателей.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247858"/>
            <a:ext cx="226695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ФГОС СПО ТОП-50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4983" y="5530036"/>
            <a:ext cx="116239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учебные циклы включается </a:t>
            </a:r>
            <a:r>
              <a:rPr lang="ru-RU" b="1" dirty="0"/>
              <a:t>промежуточная аттестация </a:t>
            </a:r>
            <a:r>
              <a:rPr lang="ru-RU" dirty="0"/>
              <a:t>обучающихся, которая осуществляется в рамках освоения указанных циклов в соответствии с разработанными образовательной организацией </a:t>
            </a:r>
            <a:r>
              <a:rPr lang="ru-RU" b="1" dirty="0"/>
              <a:t>фондами оценочных средств</a:t>
            </a:r>
            <a:r>
              <a:rPr lang="ru-RU" dirty="0"/>
              <a:t>, позволяющими оценить достижения запланированных по отдельным дисциплинам, модулям и практикам результатов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270034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 animBg="1"/>
      <p:bldP spid="10" grpId="0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5925"/>
            <a:ext cx="12008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1. Нормативно-правовая база ФГОС СПО ТОП-50 и актуализированных ФГОС СПО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4415" y="1020842"/>
            <a:ext cx="8210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Статья 2. Основные понятия, используемые в настоящем Федеральном законе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9805" y="1483817"/>
            <a:ext cx="112092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29) качество образования - комплексная характеристика образовательной деятельности и подготовки обучающегося, выражающая степень их соответствия федеральным государственным образовательным стандартам, образовательным стандартам, федеральным государственным требованиям и (или) потребностям физического или юридического лица, в интересах которого осуществляется образовательная деятельность, в том числе степень достижения планируемых результатов образовательной программы;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95750" y="351262"/>
            <a:ext cx="333375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Качество образования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4415" y="660855"/>
            <a:ext cx="2848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ЗАКОН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ОБ </a:t>
            </a:r>
            <a:r>
              <a:rPr lang="ru-RU" b="1" dirty="0">
                <a:solidFill>
                  <a:srgbClr val="002060"/>
                </a:solidFill>
              </a:rPr>
              <a:t>ОБРАЗОВАНИИ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415" y="4044464"/>
            <a:ext cx="1800225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ФГОС СПО 3+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5275" y="4426000"/>
            <a:ext cx="10934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VIII. </a:t>
            </a:r>
            <a:r>
              <a:rPr lang="ru-RU" b="1" dirty="0">
                <a:solidFill>
                  <a:srgbClr val="FF0000"/>
                </a:solidFill>
              </a:rPr>
              <a:t>Оценка качества освоения </a:t>
            </a:r>
            <a:r>
              <a:rPr lang="ru-RU" b="1" dirty="0"/>
              <a:t>программы подготовки специалистов среднего звена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66492" y="4795332"/>
            <a:ext cx="11263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8.1. Оценка </a:t>
            </a:r>
            <a:r>
              <a:rPr lang="ru-RU" b="1" dirty="0"/>
              <a:t>качества освоения </a:t>
            </a:r>
            <a:r>
              <a:rPr lang="ru-RU" dirty="0"/>
              <a:t>ППССЗ должна включать текущий контроль успеваемости, промежуточную и государственную итоговую аттестации обучающихся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6492" y="5575013"/>
            <a:ext cx="10913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8.4. Оценка </a:t>
            </a:r>
            <a:r>
              <a:rPr lang="ru-RU" b="1" dirty="0"/>
              <a:t>качества подготовки </a:t>
            </a:r>
            <a:r>
              <a:rPr lang="ru-RU" dirty="0"/>
              <a:t>обучающихся и выпускников осуществляется в двух основных </a:t>
            </a:r>
            <a:r>
              <a:rPr lang="ru-RU" dirty="0" smtClean="0"/>
              <a:t>направлениях: оценка </a:t>
            </a:r>
            <a:r>
              <a:rPr lang="ru-RU" dirty="0"/>
              <a:t>уровня освоения </a:t>
            </a:r>
            <a:r>
              <a:rPr lang="ru-RU" dirty="0" smtClean="0"/>
              <a:t>дисциплин; оценка </a:t>
            </a:r>
            <a:r>
              <a:rPr lang="ru-RU" dirty="0"/>
              <a:t>компетенций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109133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 animBg="1"/>
      <p:bldP spid="4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4209</TotalTime>
  <Words>4002</Words>
  <Application>Microsoft Office PowerPoint</Application>
  <PresentationFormat>Произвольный</PresentationFormat>
  <Paragraphs>481</Paragraphs>
  <Slides>36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Владимировна Суханова</dc:creator>
  <cp:lastModifiedBy>Михаил Константинович Лебедев</cp:lastModifiedBy>
  <cp:revision>166</cp:revision>
  <dcterms:created xsi:type="dcterms:W3CDTF">2017-01-30T13:00:35Z</dcterms:created>
  <dcterms:modified xsi:type="dcterms:W3CDTF">2018-10-08T10:58:19Z</dcterms:modified>
</cp:coreProperties>
</file>