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6" r:id="rId8"/>
    <p:sldId id="269" r:id="rId9"/>
    <p:sldId id="270" r:id="rId10"/>
    <p:sldId id="268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90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Зав. ПЦК Л.В.Павлова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Опыт  персонифицированного повышения  квалификации преподавателей  специальности «Дизайн»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22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88" y="2673328"/>
            <a:ext cx="4944000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90961"/>
            <a:ext cx="2781000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2640" y="0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 данного 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ru-RU" dirty="0" smtClean="0"/>
              <a:t>Взаимодействие с высшим учебным заведением в рамках договора о сотрудничестве позволило преподавателям ПЦК:</a:t>
            </a:r>
          </a:p>
          <a:p>
            <a:pPr lvl="0">
              <a:buNone/>
            </a:pP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сформировать свой заказ на повышение квалификации в соответствии с профессиональными компетенциями; </a:t>
            </a:r>
          </a:p>
          <a:p>
            <a:pPr lvl="0"/>
            <a:r>
              <a:rPr lang="ru-RU" dirty="0" smtClean="0"/>
              <a:t>получить опыт персонифицированного повышения квалификации на базе профильного отделения ВУЗа;</a:t>
            </a:r>
          </a:p>
          <a:p>
            <a:pPr lvl="0"/>
            <a:r>
              <a:rPr lang="ru-RU" dirty="0" smtClean="0"/>
              <a:t>реализовать  свои  потребности  в профессиональном развитии, расширить свои компетентности; </a:t>
            </a:r>
          </a:p>
          <a:p>
            <a:pPr lvl="0"/>
            <a:r>
              <a:rPr lang="ru-RU" dirty="0" smtClean="0"/>
              <a:t>компактно, в течение недели, всем пройти достаточно длительные (36 ч.) КПК на безвозмездной основе;</a:t>
            </a:r>
          </a:p>
          <a:p>
            <a:pPr lvl="0"/>
            <a:r>
              <a:rPr lang="ru-RU" dirty="0" smtClean="0"/>
              <a:t>упрочить партнерские отношения с ВУЗом</a:t>
            </a:r>
          </a:p>
          <a:p>
            <a:pPr lvl="0"/>
            <a:r>
              <a:rPr lang="ru-RU" dirty="0" smtClean="0"/>
              <a:t>обменяться опытом с коллегами из других учебных организаций.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/>
              <a:t>«Образованный человек </a:t>
            </a:r>
            <a:r>
              <a:rPr lang="ru-RU" sz="1600" dirty="0"/>
              <a:t>тем и отличается от необразованного,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 </a:t>
            </a:r>
            <a:r>
              <a:rPr lang="ru-RU" sz="1600" dirty="0"/>
              <a:t>продолжает считать свое образование </a:t>
            </a:r>
            <a:r>
              <a:rPr lang="ru-RU" sz="1600" dirty="0" smtClean="0"/>
              <a:t>незаконченным»    </a:t>
            </a:r>
            <a:br>
              <a:rPr lang="ru-RU" sz="1600" dirty="0" smtClean="0"/>
            </a:br>
            <a:r>
              <a:rPr lang="ru-RU" sz="1600" dirty="0" smtClean="0"/>
              <a:t>К</a:t>
            </a:r>
            <a:r>
              <a:rPr lang="ru-RU" sz="1600" dirty="0"/>
              <a:t>. Симонов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 эту же мысль выразил В. В. Путин, говоря о том, что </a:t>
            </a:r>
            <a:r>
              <a:rPr lang="ru-RU" dirty="0" smtClean="0"/>
              <a:t>«Залогом </a:t>
            </a:r>
            <a:r>
              <a:rPr lang="ru-RU" dirty="0"/>
              <a:t>профессионального успеха уже не могут служить полученные один раз в жизни знания…».</a:t>
            </a:r>
          </a:p>
          <a:p>
            <a:r>
              <a:rPr lang="ru-RU" dirty="0"/>
              <a:t>Мы, педагоги, также не должны останавливаться на достигнутом. </a:t>
            </a:r>
          </a:p>
        </p:txBody>
      </p:sp>
    </p:spTree>
    <p:extLst>
      <p:ext uri="{BB962C8B-B14F-4D97-AF65-F5344CB8AC3E}">
        <p14:creationId xmlns:p14="http://schemas.microsoft.com/office/powerpoint/2010/main" val="25126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Персонифицированное  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это значит адресное, ориентированное на конкретного педагога, его потребности и осознанные дефициты профессиональных компетентностей повышение его профессионального уровня.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8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Существующее  противоречие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между потребностью в формировании педагогического профессионализма работников СПО и недостаточной разработанностью технологий повышения квалификации, обеспечивающих индивидуализацию, заставляют искать доступные пути повышения квалификации.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5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03848" y="685800"/>
            <a:ext cx="5760640" cy="5257802"/>
          </a:xfrm>
        </p:spPr>
        <p:txBody>
          <a:bodyPr>
            <a:normAutofit/>
          </a:bodyPr>
          <a:lstStyle/>
          <a:p>
            <a:r>
              <a:rPr lang="ru-RU" dirty="0" smtClean="0"/>
              <a:t>Опыт персонифицированного повышения квалификации преподавателей специальности «Дизайн» в ВУЗе через систему дополнительного профессионального образования. 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https://img.b2b.by/upload/images/services/1466751970oZ1k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896" y="476672"/>
            <a:ext cx="2376264" cy="2082711"/>
          </a:xfrm>
          <a:prstGeom prst="rect">
            <a:avLst/>
          </a:prstGeom>
          <a:noFill/>
        </p:spPr>
      </p:pic>
      <p:pic>
        <p:nvPicPr>
          <p:cNvPr id="1029" name="Picture 5" descr="http://dpospb.ru/s/banner_pedagogi.jpg"/>
          <p:cNvPicPr>
            <a:picLocks noChangeAspect="1" noChangeArrowheads="1"/>
          </p:cNvPicPr>
          <p:nvPr/>
        </p:nvPicPr>
        <p:blipFill>
          <a:blip r:embed="rId3" cstate="print"/>
          <a:srcRect t="8173" r="67674"/>
          <a:stretch>
            <a:fillRect/>
          </a:stretch>
        </p:blipFill>
        <p:spPr bwMode="auto">
          <a:xfrm>
            <a:off x="-6085184" y="476672"/>
            <a:ext cx="2396928" cy="2448272"/>
          </a:xfrm>
          <a:prstGeom prst="rect">
            <a:avLst/>
          </a:prstGeom>
          <a:noFill/>
        </p:spPr>
      </p:pic>
      <p:pic>
        <p:nvPicPr>
          <p:cNvPr id="1031" name="Picture 7" descr="https://i.ytimg.com/vi/ywO6yAuZekk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2376264" cy="1336648"/>
          </a:xfrm>
          <a:prstGeom prst="rect">
            <a:avLst/>
          </a:prstGeom>
          <a:noFill/>
        </p:spPr>
      </p:pic>
      <p:pic>
        <p:nvPicPr>
          <p:cNvPr id="1033" name="Picture 9" descr="https://titova-kashds11.edumsko.ru/uploads/7000/24993/section/603759/.thumbs/kursy.jpg?1474841437"/>
          <p:cNvPicPr>
            <a:picLocks noChangeAspect="1" noChangeArrowheads="1"/>
          </p:cNvPicPr>
          <p:nvPr/>
        </p:nvPicPr>
        <p:blipFill>
          <a:blip r:embed="rId5" cstate="print"/>
          <a:srcRect l="945" t="5085" r="49916" b="3383"/>
          <a:stretch>
            <a:fillRect/>
          </a:stretch>
        </p:blipFill>
        <p:spPr bwMode="auto">
          <a:xfrm>
            <a:off x="-6085184" y="3661336"/>
            <a:ext cx="2448272" cy="2600760"/>
          </a:xfrm>
          <a:prstGeom prst="rect">
            <a:avLst/>
          </a:prstGeom>
          <a:noFill/>
        </p:spPr>
      </p:pic>
      <p:pic>
        <p:nvPicPr>
          <p:cNvPr id="16" name="Picture 7" descr="https://i.ytimg.com/vi/ywO6yAuZekk/maxresdefault.jpg"/>
          <p:cNvPicPr>
            <a:picLocks noChangeAspect="1" noChangeArrowheads="1"/>
          </p:cNvPicPr>
          <p:nvPr/>
        </p:nvPicPr>
        <p:blipFill>
          <a:blip r:embed="rId6" cstate="print"/>
          <a:srcRect r="49979"/>
          <a:stretch>
            <a:fillRect/>
          </a:stretch>
        </p:blipFill>
        <p:spPr bwMode="auto">
          <a:xfrm>
            <a:off x="827584" y="2060848"/>
            <a:ext cx="2232248" cy="2510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7" name="Овал 16"/>
          <p:cNvSpPr/>
          <p:nvPr/>
        </p:nvSpPr>
        <p:spPr>
          <a:xfrm>
            <a:off x="2843808" y="3140968"/>
            <a:ext cx="28803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Рабочая программа курсов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3" t="424"/>
          <a:stretch>
            <a:fillRect/>
          </a:stretch>
        </p:blipFill>
        <p:spPr bwMode="auto">
          <a:xfrm>
            <a:off x="1547664" y="1772816"/>
            <a:ext cx="622815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</a:t>
            </a:r>
            <a:r>
              <a:rPr lang="ru-RU" dirty="0" smtClean="0"/>
              <a:t>Знакомство с ВУЗом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457" y="1844823"/>
            <a:ext cx="287999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104" y="1844824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 descr="C:\Users\DNS\YandexDisk\Фотокамера\2018-03-28 13-19-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1615716" cy="2154288"/>
          </a:xfrm>
          <a:prstGeom prst="rect">
            <a:avLst/>
          </a:prstGeom>
          <a:noFill/>
        </p:spPr>
      </p:pic>
      <p:pic>
        <p:nvPicPr>
          <p:cNvPr id="22540" name="Picture 12" descr="C:\Users\DNS\YandexDisk\Фотокамера\2018-03-28 13-16-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328"/>
            <a:ext cx="1620000" cy="2160000"/>
          </a:xfrm>
          <a:prstGeom prst="rect">
            <a:avLst/>
          </a:prstGeom>
          <a:noFill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5181193"/>
            <a:ext cx="858038" cy="114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7569304" y="4221088"/>
            <a:ext cx="10561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3319"/>
            <a:ext cx="1475234" cy="115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1" b="5579"/>
          <a:stretch/>
        </p:blipFill>
        <p:spPr bwMode="auto">
          <a:xfrm>
            <a:off x="540981" y="1844822"/>
            <a:ext cx="305605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практических занятиях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5599"/>
            <a:ext cx="3960000" cy="29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867" y="3329824"/>
            <a:ext cx="3960000" cy="29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о </a:t>
            </a:r>
            <a:r>
              <a:rPr lang="ru-RU" dirty="0" err="1" smtClean="0"/>
              <a:t>пК</a:t>
            </a:r>
            <a:endParaRPr lang="ru-RU" dirty="0"/>
          </a:p>
        </p:txBody>
      </p:sp>
      <p:pic>
        <p:nvPicPr>
          <p:cNvPr id="21506" name="Picture 2" descr="C:\Users\DNS\Desktop\2018-09-12 20-24-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lum bright="30000" contrast="40000"/>
          </a:blip>
          <a:srcRect l="5296" t="6245" r="3077" b="8334"/>
          <a:stretch/>
        </p:blipFill>
        <p:spPr bwMode="auto">
          <a:xfrm>
            <a:off x="1259632" y="1801504"/>
            <a:ext cx="6696744" cy="4682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521</TotalTime>
  <Words>236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Опыт  персонифицированного повышения  квалификации преподавателей  специальности «Дизайн»</vt:lpstr>
      <vt:lpstr>«Образованный человек тем и отличается от необразованного,  что продолжает считать свое образование незаконченным»     К. Симонов</vt:lpstr>
      <vt:lpstr>Персонифицированное  ПК</vt:lpstr>
      <vt:lpstr>Существующее  противоречие</vt:lpstr>
      <vt:lpstr> </vt:lpstr>
      <vt:lpstr>Рабочая программа курсов</vt:lpstr>
      <vt:lpstr>    Знакомство с ВУЗом</vt:lpstr>
      <vt:lpstr>На практических занятиях</vt:lpstr>
      <vt:lpstr>Документ о пК</vt:lpstr>
      <vt:lpstr>Мастер-класс</vt:lpstr>
      <vt:lpstr>результаты  данного  опыта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персонифицированного повышения квалификации преподавателей специальности «Дизайн»</dc:title>
  <cp:lastModifiedBy>Павлова Любовь Вадимовна</cp:lastModifiedBy>
  <cp:revision>25</cp:revision>
  <dcterms:modified xsi:type="dcterms:W3CDTF">2018-09-13T08:15:35Z</dcterms:modified>
</cp:coreProperties>
</file>