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1000"/>
            <a:lum/>
          </a:blip>
          <a:srcRect/>
          <a:tile tx="19050" ty="1905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29575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ОПЫТ ИНДИВИДУАЛИЗАЦИИ ПРОЦЕССА ВНУТРИКОРПОРАТИВНОГО ОБУЧЕНИЯ НА ОСНОВЕ ПРОФ.СТАНДАРТА ПЕДАГОГА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3886200"/>
            <a:ext cx="5500726" cy="1752600"/>
          </a:xfrm>
        </p:spPr>
        <p:txBody>
          <a:bodyPr/>
          <a:lstStyle/>
          <a:p>
            <a:pPr algn="r"/>
            <a:r>
              <a:rPr lang="ru-RU" b="1" dirty="0" smtClean="0"/>
              <a:t>Заведующий очным отделением</a:t>
            </a:r>
          </a:p>
          <a:p>
            <a:pPr algn="r"/>
            <a:r>
              <a:rPr lang="ru-RU" b="1" dirty="0" err="1" smtClean="0"/>
              <a:t>Варзанова</a:t>
            </a:r>
            <a:r>
              <a:rPr lang="ru-RU" b="1" dirty="0" smtClean="0"/>
              <a:t> М.А.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ИНДИВИДУАЛИЗАЦИЯ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357298"/>
            <a:ext cx="7715304" cy="5000660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ru-RU" dirty="0" smtClean="0"/>
              <a:t>динамический, </a:t>
            </a:r>
            <a:r>
              <a:rPr lang="ru-RU" dirty="0" err="1" smtClean="0"/>
              <a:t>интериоризированный</a:t>
            </a:r>
            <a:r>
              <a:rPr lang="ru-RU" dirty="0" smtClean="0"/>
              <a:t> личностью процесс взаимодействия, который адекватен как индивидуально-образовательному потенциалу обучающегося, так и системе социальных ценностей, требований и целей; способствует позитивному изменению внутреннего мира человека, обеспечивает овладение способами познания мира, профессии и себя для самореализации в жизни и профессиональной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ЭТАПЫ ОБУЧЕНИЯ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Диагностический этап.</a:t>
            </a:r>
          </a:p>
          <a:p>
            <a:pPr>
              <a:buNone/>
            </a:pPr>
            <a:r>
              <a:rPr lang="ru-RU" dirty="0" smtClean="0"/>
              <a:t>2. Внутрикорпоративное обучение:</a:t>
            </a:r>
          </a:p>
          <a:p>
            <a:pPr>
              <a:buFontTx/>
              <a:buChar char="-"/>
            </a:pPr>
            <a:r>
              <a:rPr lang="ru-RU" dirty="0" smtClean="0"/>
              <a:t>Инвариантная часть.</a:t>
            </a:r>
          </a:p>
          <a:p>
            <a:pPr>
              <a:buFontTx/>
              <a:buChar char="-"/>
            </a:pPr>
            <a:r>
              <a:rPr lang="ru-RU" dirty="0" smtClean="0"/>
              <a:t>Вариативная часть.</a:t>
            </a:r>
          </a:p>
          <a:p>
            <a:pPr>
              <a:buNone/>
            </a:pPr>
            <a:r>
              <a:rPr lang="ru-RU" dirty="0" smtClean="0"/>
              <a:t>3. Самостоятельная деятельность.</a:t>
            </a:r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. Рефлексия.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Результаты опроса педагогического коллектива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о </a:t>
            </a:r>
            <a:r>
              <a:rPr lang="ru-RU" sz="2800" b="1" dirty="0" smtClean="0"/>
              <a:t>необходимости подготовки к </a:t>
            </a:r>
            <a:r>
              <a:rPr lang="ru-RU" sz="2800" b="1" dirty="0" smtClean="0"/>
              <a:t>инновационной </a:t>
            </a:r>
            <a:r>
              <a:rPr lang="ru-RU" sz="2800" b="1" dirty="0" smtClean="0"/>
              <a:t>деятельности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29641" cy="4180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9246"/>
                <a:gridCol w="785818"/>
                <a:gridCol w="857256"/>
                <a:gridCol w="1357321"/>
              </a:tblGrid>
              <a:tr h="3708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Вопрос анкеты</a:t>
                      </a: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Варианты ответов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Times New Roman"/>
                          <a:cs typeface="Times New Roman"/>
                        </a:rPr>
                        <a:t>Частично </a:t>
                      </a: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Считаете ли вы, что нужно серьезно изменить вашу собственную деятельность?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21 %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11 %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68 %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Приступили ли вы к обновлению своей деятельности?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17 %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53 %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30 %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>
                          <a:latin typeface="Times New Roman"/>
                          <a:ea typeface="Times New Roman"/>
                          <a:cs typeface="Times New Roman"/>
                        </a:rPr>
                        <a:t>Испытываете ли вы трудности в процессе изменения вашей деятельности?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4 %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39 %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57 %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Необходима ли специальная подготовка к преодолению трудностей в процессе изменения деятельности?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59 %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32 %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Times New Roman"/>
                          <a:ea typeface="Times New Roman"/>
                          <a:cs typeface="Times New Roman"/>
                        </a:rPr>
                        <a:t>9 %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/>
              <a:t>ЦЕЛЬ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формирование способности </a:t>
            </a: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к </a:t>
            </a:r>
            <a:r>
              <a:rPr lang="ru-RU" dirty="0" smtClean="0"/>
              <a:t>инновационной деятельности, базирующееся на основе положительных установок на инновационную деятельность и субъектном отношении преподавателей </a:t>
            </a: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>к </a:t>
            </a:r>
            <a:r>
              <a:rPr lang="ru-RU" dirty="0" smtClean="0"/>
              <a:t>внедрению инноваций.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ИНВАРИАНТНАЯ ЧАСТЬ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Курсы повышения квалификации.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Тематические педагогические советы.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Методические объединения.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Семинары.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b="1" dirty="0" smtClean="0"/>
              <a:t>ВАРИАТИВНАЯ ЧАСТЬ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AutoNum type="arabicPeriod"/>
            </a:pPr>
            <a:r>
              <a:rPr lang="ru-RU" sz="2400" dirty="0" smtClean="0"/>
              <a:t>Психологический тренинг: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- «</a:t>
            </a:r>
            <a:r>
              <a:rPr lang="ru-RU" sz="2400" dirty="0" smtClean="0"/>
              <a:t>Педагогическая </a:t>
            </a:r>
            <a:r>
              <a:rPr lang="ru-RU" sz="2400" dirty="0" err="1" smtClean="0"/>
              <a:t>инноватика</a:t>
            </a:r>
            <a:r>
              <a:rPr lang="ru-RU" sz="2400" dirty="0" smtClean="0"/>
              <a:t>», 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- «</a:t>
            </a:r>
            <a:r>
              <a:rPr lang="ru-RU" sz="2400" dirty="0" smtClean="0"/>
              <a:t>Преодоление педагогических стереотипов и установок», 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- «</a:t>
            </a:r>
            <a:r>
              <a:rPr lang="ru-RU" sz="2400" dirty="0" smtClean="0"/>
              <a:t>Развитие инновационного мышления», 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- «</a:t>
            </a:r>
            <a:r>
              <a:rPr lang="ru-RU" sz="2400" dirty="0" smtClean="0"/>
              <a:t>Способы преодоления сопротивления», </a:t>
            </a:r>
            <a:endParaRPr lang="ru-RU" sz="2400" dirty="0" smtClean="0"/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2400" dirty="0" smtClean="0"/>
              <a:t>«</a:t>
            </a:r>
            <a:r>
              <a:rPr lang="ru-RU" sz="2400" dirty="0" smtClean="0"/>
              <a:t>Рефлексия</a:t>
            </a:r>
            <a:r>
              <a:rPr lang="ru-RU" sz="2400" dirty="0" smtClean="0"/>
              <a:t>».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2. Участие в конференциях с результатами своей инновационной деятельности.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3. Участие в деятельности творческих</a:t>
            </a:r>
            <a:r>
              <a:rPr lang="en-US" sz="2400" dirty="0" smtClean="0"/>
              <a:t>/</a:t>
            </a:r>
            <a:r>
              <a:rPr lang="ru-RU" sz="2400" dirty="0" smtClean="0"/>
              <a:t>рабочих групп.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357166"/>
            <a:ext cx="807249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Таким образом,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индивидуализация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делает процесс подготовки педагогов к инновационной деятельности более эффективным, так как позволяет осознать педагогу свои трудности и реализовать наиболее удовлетворяющий его профессиональным потребностям и индивидуальным особенностям путь подготовки к инновационным изменениям.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284</Words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ОПЫТ ИНДИВИДУАЛИЗАЦИИ ПРОЦЕССА ВНУТРИКОРПОРАТИВНОГО ОБУЧЕНИЯ НА ОСНОВЕ ПРОФ.СТАНДАРТА ПЕДАГОГА</vt:lpstr>
      <vt:lpstr>ИНДИВИДУАЛИЗАЦИЯ </vt:lpstr>
      <vt:lpstr>ЭТАПЫ ОБУЧЕНИЯ</vt:lpstr>
      <vt:lpstr>Результаты опроса педагогического коллектива  о необходимости подготовки к инновационной деятельности</vt:lpstr>
      <vt:lpstr>ЦЕЛЬ</vt:lpstr>
      <vt:lpstr>ИНВАРИАНТНАЯ ЧАСТЬ</vt:lpstr>
      <vt:lpstr>ВАРИАТИВНАЯ ЧАСТЬ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</cp:revision>
  <dcterms:created xsi:type="dcterms:W3CDTF">2018-09-12T18:36:09Z</dcterms:created>
  <dcterms:modified xsi:type="dcterms:W3CDTF">2018-09-12T19:19:00Z</dcterms:modified>
</cp:coreProperties>
</file>