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FF9999"/>
    <a:srgbClr val="CC0066"/>
    <a:srgbClr val="FF99CC"/>
    <a:srgbClr val="006600"/>
    <a:srgbClr val="FF3300"/>
    <a:srgbClr val="FF6600"/>
    <a:srgbClr val="FFFF00"/>
    <a:srgbClr val="FF99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44" autoAdjust="0"/>
    <p:restoredTop sz="94628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8B070-055C-498A-8C68-9563940CBFBB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0A6F3-8BF5-4369-B78A-3ACAD6668B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1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0A6F3-8BF5-4369-B78A-3ACAD6668BA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121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0A6F3-8BF5-4369-B78A-3ACAD6668BA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12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0A6F3-8BF5-4369-B78A-3ACAD6668BA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121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0A6F3-8BF5-4369-B78A-3ACAD6668BA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12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9C5252">
              <a:lumMod val="40000"/>
              <a:lumOff val="60000"/>
            </a:srgbClr>
          </a:solidFill>
          <a:ln>
            <a:noFill/>
          </a:ln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652463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None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/>
            </a:pP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cs typeface="Arial" charset="0"/>
              </a:rPr>
              <a:t>Государственное образовательное</a:t>
            </a:r>
            <a:r>
              <a:rPr kumimoji="0" lang="en-US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cs typeface="Arial" charset="0"/>
              </a:rPr>
              <a:t>автономное учреждение Ярославской области</a:t>
            </a:r>
            <a:endParaRPr kumimoji="0" lang="en-US" alt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652463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None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/>
            </a:pP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cs typeface="Arial" charset="0"/>
              </a:rPr>
              <a:t>«Институт развития образования»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1196753"/>
            <a:ext cx="9144000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ctr" eaLnBrk="1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Times New Roman" pitchFamily="18" charset="0"/>
              <a:buNone/>
            </a:pPr>
            <a:r>
              <a:rPr lang="ru-RU" altLang="ru-RU" sz="11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altLang="ru-RU" sz="11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3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«Решение задач современного дошкольного образования: цифровое оборудование как </a:t>
            </a:r>
            <a:r>
              <a:rPr lang="ru-RU" sz="32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средство удовлетворения познавательной потребности дошкольников»</a:t>
            </a:r>
            <a:endParaRPr lang="ru-RU" altLang="ru-RU" sz="40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707904" y="4653136"/>
            <a:ext cx="5060946" cy="1944216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Зятинина Т.Н.,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старший преподаватель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КДО ГОАУ ЯО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«Институт развития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424129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9C5252">
              <a:lumMod val="40000"/>
              <a:lumOff val="60000"/>
            </a:srgbClr>
          </a:solidFill>
          <a:ln>
            <a:noFill/>
          </a:ln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652463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None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/>
            </a:pP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cs typeface="Arial" charset="0"/>
              </a:rPr>
              <a:t>Государственное образовательное</a:t>
            </a:r>
            <a:r>
              <a:rPr kumimoji="0" lang="en-US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cs typeface="Arial" charset="0"/>
              </a:rPr>
              <a:t>автономное учреждение Ярославской области</a:t>
            </a:r>
            <a:endParaRPr kumimoji="0" lang="en-US" alt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652463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None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/>
            </a:pP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cs typeface="Arial" charset="0"/>
              </a:rPr>
              <a:t>«Институт развития образования»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64357" y="908720"/>
            <a:ext cx="8800131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457200" lvl="1" indent="0" algn="just">
              <a:buNone/>
            </a:pPr>
            <a:r>
              <a:rPr lang="ru-RU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64357" y="2564904"/>
            <a:ext cx="8787911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457200" lvl="1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Познавательная потребность </a:t>
            </a:r>
            <a:r>
              <a:rPr lang="ru-RU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ru-RU" sz="2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</a:p>
          <a:p>
            <a:pPr marL="457200" lvl="1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это потребность </a:t>
            </a:r>
            <a:r>
              <a:rPr lang="ru-RU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приобретении новых знаний, новой информации </a:t>
            </a:r>
          </a:p>
        </p:txBody>
      </p:sp>
    </p:spTree>
    <p:extLst>
      <p:ext uri="{BB962C8B-B14F-4D97-AF65-F5344CB8AC3E}">
        <p14:creationId xmlns:p14="http://schemas.microsoft.com/office/powerpoint/2010/main" val="43562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9C5252">
              <a:lumMod val="40000"/>
              <a:lumOff val="60000"/>
            </a:srgbClr>
          </a:solidFill>
          <a:ln>
            <a:noFill/>
          </a:ln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652463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None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/>
            </a:pP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cs typeface="Arial" charset="0"/>
              </a:rPr>
              <a:t>Государственное образовательное</a:t>
            </a:r>
            <a:r>
              <a:rPr kumimoji="0" lang="en-US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cs typeface="Arial" charset="0"/>
              </a:rPr>
              <a:t>автономное учреждение Ярославской области</a:t>
            </a:r>
            <a:endParaRPr kumimoji="0" lang="en-US" alt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652463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None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/>
            </a:pP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cs typeface="Arial" charset="0"/>
              </a:rPr>
              <a:t>«Институт развития образования»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64357" y="908720"/>
            <a:ext cx="8800131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457200" lvl="1" indent="0" algn="just">
              <a:buNone/>
            </a:pPr>
            <a:r>
              <a:rPr lang="ru-RU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5867" y="2636912"/>
            <a:ext cx="3321997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457200" lvl="1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Уровни познавательной потребности </a:t>
            </a:r>
            <a:r>
              <a:rPr lang="ru-RU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491881" y="1052736"/>
            <a:ext cx="5472608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Начальный </a:t>
            </a: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уровень </a:t>
            </a:r>
            <a:r>
              <a:rPr lang="ru-RU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потребность в новых впечатлениях</a:t>
            </a: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ru-RU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Она составляет </a:t>
            </a: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фундамент </a:t>
            </a:r>
            <a:r>
              <a:rPr lang="ru-RU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развития познавательных способностей.</a:t>
            </a: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ru-RU" sz="2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Следующий </a:t>
            </a: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уровень - потребность в знаниях (любознательность). Она выражается в интересе </a:t>
            </a:r>
            <a:r>
              <a:rPr lang="ru-RU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склонности </a:t>
            </a: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</a:t>
            </a:r>
            <a:r>
              <a:rPr lang="ru-RU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познанию окружающей действительности. На этом уровне познавательная </a:t>
            </a: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потребность </a:t>
            </a:r>
            <a:r>
              <a:rPr lang="ru-RU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носит </a:t>
            </a: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стихийно-эмоциональный характер и чаще всего не имеет социально значимого продукта деятельности</a:t>
            </a:r>
            <a:r>
              <a:rPr lang="ru-RU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Высший уровень – целенаправленная познавательная деятельность, приводящая </a:t>
            </a: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общественно значимым результатам.</a:t>
            </a:r>
          </a:p>
        </p:txBody>
      </p:sp>
    </p:spTree>
    <p:extLst>
      <p:ext uri="{BB962C8B-B14F-4D97-AF65-F5344CB8AC3E}">
        <p14:creationId xmlns:p14="http://schemas.microsoft.com/office/powerpoint/2010/main" val="22405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9C5252">
              <a:lumMod val="40000"/>
              <a:lumOff val="60000"/>
            </a:srgbClr>
          </a:solidFill>
          <a:ln>
            <a:noFill/>
          </a:ln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652463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None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/>
            </a:pP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cs typeface="Arial" charset="0"/>
              </a:rPr>
              <a:t>Государственное образовательное</a:t>
            </a:r>
            <a:r>
              <a:rPr kumimoji="0" lang="en-US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cs typeface="Arial" charset="0"/>
              </a:rPr>
              <a:t>автономное учреждение Ярославской области</a:t>
            </a:r>
            <a:endParaRPr kumimoji="0" lang="en-US" alt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652463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None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/>
            </a:pP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cs typeface="Arial" charset="0"/>
              </a:rPr>
              <a:t>«Институт развития образования»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52137" y="764704"/>
            <a:ext cx="8800131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457200" lvl="1" indent="0" algn="just">
              <a:buNone/>
            </a:pPr>
            <a:r>
              <a:rPr lang="ru-RU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 bwMode="auto">
          <a:xfrm>
            <a:off x="467544" y="1200936"/>
            <a:ext cx="8280920" cy="42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</a:defRPr>
            </a:lvl2pPr>
            <a:lvl3pPr marL="1143000" indent="-228600" algn="ctr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</a:defRPr>
            </a:lvl3pPr>
            <a:lvl4pPr marL="1600200" indent="-228600" algn="ctr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</a:defRPr>
            </a:lvl4pPr>
            <a:lvl5pPr marL="2057400" indent="-228600" algn="ctr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</a:defRPr>
            </a:lvl5pPr>
            <a:lvl6pPr marL="2514600" indent="-228600" algn="ctr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</a:defRPr>
            </a:lvl6pPr>
            <a:lvl7pPr marL="2971800" indent="-228600" algn="ctr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</a:defRPr>
            </a:lvl7pPr>
            <a:lvl8pPr marL="3429000" indent="-228600" algn="ctr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</a:defRPr>
            </a:lvl8pPr>
            <a:lvl9pPr marL="3886200" indent="-228600" algn="ctr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ru-RU" sz="2400" b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Формы проявления познавательной потребности</a:t>
            </a:r>
            <a:endParaRPr kumimoji="0" lang="ru-RU" altLang="ru-RU" sz="240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2384140" y="1679888"/>
            <a:ext cx="0" cy="1245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бъект 2"/>
          <p:cNvSpPr txBox="1">
            <a:spLocks/>
          </p:cNvSpPr>
          <p:nvPr/>
        </p:nvSpPr>
        <p:spPr>
          <a:xfrm>
            <a:off x="539552" y="3013688"/>
            <a:ext cx="3672408" cy="185547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spcAft>
                <a:spcPct val="0"/>
              </a:spcAft>
              <a:buClrTx/>
              <a:buSzTx/>
              <a:buNone/>
            </a:pPr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</a:t>
            </a:r>
            <a:r>
              <a:rPr lang="ru-RU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своение </a:t>
            </a:r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готовых </a:t>
            </a:r>
            <a:r>
              <a:rPr lang="ru-RU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знаний</a:t>
            </a:r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их </a:t>
            </a:r>
            <a:r>
              <a:rPr lang="ru-RU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интеграция, </a:t>
            </a:r>
            <a:r>
              <a:rPr lang="ru-RU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систематизация и накопление</a:t>
            </a:r>
            <a:endParaRPr lang="ru-RU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6732240" y="1663152"/>
            <a:ext cx="0" cy="1245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бъект 2"/>
          <p:cNvSpPr txBox="1">
            <a:spLocks/>
          </p:cNvSpPr>
          <p:nvPr/>
        </p:nvSpPr>
        <p:spPr>
          <a:xfrm>
            <a:off x="5076056" y="2924944"/>
            <a:ext cx="3672408" cy="316835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lnSpc>
                <a:spcPct val="120000"/>
              </a:lnSpc>
              <a:spcAft>
                <a:spcPct val="0"/>
              </a:spcAft>
              <a:buClrTx/>
              <a:buSzTx/>
              <a:buNone/>
            </a:pPr>
            <a:r>
              <a:rPr lang="ru-RU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Исследование </a:t>
            </a: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действительности с целью получения нового знания, анализ впечатлений, интерес к проблемным ситуациям и, наконец, стремление к целенаправленной творческой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138528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9C5252">
              <a:lumMod val="40000"/>
              <a:lumOff val="60000"/>
            </a:srgbClr>
          </a:solidFill>
          <a:ln>
            <a:noFill/>
          </a:ln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652463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None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/>
            </a:pP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cs typeface="Arial" charset="0"/>
              </a:rPr>
              <a:t>Государственное образовательное</a:t>
            </a:r>
            <a:r>
              <a:rPr kumimoji="0" lang="en-US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cs typeface="Arial" charset="0"/>
              </a:rPr>
              <a:t>автономное учреждение Ярославской области</a:t>
            </a:r>
            <a:endParaRPr kumimoji="0" lang="en-US" alt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652463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None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/>
            </a:pP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cs typeface="Arial" charset="0"/>
              </a:rPr>
              <a:t>«Институт развития образования»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64357" y="908720"/>
            <a:ext cx="8800131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457200" lvl="1" indent="0" algn="just">
              <a:buNone/>
            </a:pPr>
            <a:r>
              <a:rPr lang="ru-RU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5867" y="548680"/>
            <a:ext cx="9118133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457200" lvl="1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Содержание образовательной области «Познавательное развитие дошкольника»:</a:t>
            </a:r>
            <a:r>
              <a:rPr lang="ru-RU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64453" y="1628799"/>
            <a:ext cx="8640960" cy="4042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just">
              <a:lnSpc>
                <a:spcPct val="11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интересов детей, любознательности и познавательной мотивации; формирование познавательных действий, становление сознания,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в целом, пространстве и времени, движении и покое, причинах и следствиях,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о многообразии стран и народов мира.</a:t>
            </a:r>
            <a:endPara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5642491" y="5671359"/>
            <a:ext cx="3321997" cy="1142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457200" lvl="1" indent="0" algn="ctr">
              <a:buNone/>
            </a:pPr>
            <a:r>
              <a:rPr lang="ru-RU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ФГОС ДО, утвержден  Приказом </a:t>
            </a:r>
            <a:r>
              <a:rPr lang="ru-RU" sz="18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Минобрнауки</a:t>
            </a:r>
            <a:r>
              <a:rPr lang="ru-RU" sz="18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России № 1155 от 17.11.2013 г.</a:t>
            </a:r>
            <a:r>
              <a:rPr lang="ru-RU" sz="18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6963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видеоконференция\p410067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501008"/>
            <a:ext cx="2952328" cy="26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9C5252">
              <a:lumMod val="40000"/>
              <a:lumOff val="60000"/>
            </a:srgbClr>
          </a:solidFill>
          <a:ln>
            <a:noFill/>
          </a:ln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652463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None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/>
            </a:pP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cs typeface="Arial" charset="0"/>
              </a:rPr>
              <a:t>Государственное образовательное</a:t>
            </a:r>
            <a:r>
              <a:rPr kumimoji="0" lang="en-US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cs typeface="Arial" charset="0"/>
              </a:rPr>
              <a:t>автономное учреждение Ярославской области</a:t>
            </a:r>
            <a:endParaRPr kumimoji="0" lang="en-US" alt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652463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None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/>
            </a:pP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cs typeface="Arial" charset="0"/>
              </a:rPr>
              <a:t>«Институт развития образования»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64357" y="908720"/>
            <a:ext cx="8800131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457200" lvl="1" indent="0" algn="just">
              <a:buNone/>
            </a:pPr>
            <a:r>
              <a:rPr lang="ru-RU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5867" y="692696"/>
            <a:ext cx="9118133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457200" lvl="1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Цифровое оборудование: новые возможности для реализации задач познавательного развития дошкольников</a:t>
            </a:r>
            <a:endParaRPr lang="ru-RU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51520" y="1916832"/>
            <a:ext cx="864096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just">
              <a:lnSpc>
                <a:spcPct val="110000"/>
              </a:lnSpc>
              <a:buNone/>
            </a:pPr>
            <a:r>
              <a:rPr lang="ru-RU" sz="2000" b="1" i="1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Интерактив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– это поочередное взаимодействие сторон (от передачи информации до произведенного действия), где как стороны выступают </a:t>
            </a:r>
            <a:r>
              <a:rPr lang="ru-RU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педагог, ребенок (группа детей) и 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используемый цифровой образовательный ресурс. Каждое действие или реакция участников взаимодействия </a:t>
            </a:r>
            <a:r>
              <a:rPr lang="ru-RU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может быть 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доступно для рассмотрения, осознания и обсуждения всеми участниками </a:t>
            </a:r>
            <a:r>
              <a:rPr lang="ru-RU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процесса.</a:t>
            </a:r>
          </a:p>
          <a:p>
            <a:pPr algn="just">
              <a:lnSpc>
                <a:spcPct val="110000"/>
              </a:lnSpc>
              <a:buNone/>
            </a:pPr>
            <a:endParaRPr lang="ru-RU" sz="20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10000"/>
              </a:lnSpc>
              <a:buNone/>
            </a:pPr>
            <a:endParaRPr lang="en-US" sz="2000" b="1" i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10000"/>
              </a:lnSpc>
              <a:buNone/>
            </a:pPr>
            <a:endParaRPr lang="en-US" sz="2000" b="1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10000"/>
              </a:lnSpc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Мультимедиа</a:t>
            </a: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– это представление объектов </a:t>
            </a:r>
            <a:endParaRPr lang="en-US" sz="2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1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процессов </a:t>
            </a:r>
            <a:r>
              <a:rPr lang="ru-RU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</a:t>
            </a: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помощью фото, видео, графики, </a:t>
            </a:r>
            <a:endParaRPr lang="en-US" sz="2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1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анимации</a:t>
            </a: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звука, т.е. в комбинации средств </a:t>
            </a:r>
            <a:endParaRPr lang="en-US" sz="20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1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передачи </a:t>
            </a:r>
            <a:r>
              <a:rPr lang="ru-RU" sz="2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информации. </a:t>
            </a:r>
          </a:p>
        </p:txBody>
      </p:sp>
    </p:spTree>
    <p:extLst>
      <p:ext uri="{BB962C8B-B14F-4D97-AF65-F5344CB8AC3E}">
        <p14:creationId xmlns:p14="http://schemas.microsoft.com/office/powerpoint/2010/main" val="84050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9C5252">
              <a:lumMod val="40000"/>
              <a:lumOff val="60000"/>
            </a:srgbClr>
          </a:solidFill>
          <a:ln>
            <a:noFill/>
          </a:ln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652463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None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/>
            </a:pP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cs typeface="Arial" charset="0"/>
              </a:rPr>
              <a:t>Государственное образовательное</a:t>
            </a:r>
            <a:r>
              <a:rPr kumimoji="0" lang="en-US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cs typeface="Arial" charset="0"/>
              </a:rPr>
              <a:t>автономное учреждение Ярославской области</a:t>
            </a:r>
            <a:endParaRPr kumimoji="0" lang="en-US" alt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652463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None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/>
            </a:pP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cs typeface="Arial" charset="0"/>
              </a:rPr>
              <a:t>«Институт развития образования»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64357" y="908720"/>
            <a:ext cx="8800131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457200" lvl="1" indent="0" algn="just">
              <a:buNone/>
            </a:pPr>
            <a:r>
              <a:rPr lang="ru-RU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5867" y="548680"/>
            <a:ext cx="9118133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457200" lvl="1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Цифровое оборудование: новые возможности для реализации задач познавательного развития дошкольников </a:t>
            </a:r>
            <a:r>
              <a:rPr lang="ru-RU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(продолжение)</a:t>
            </a:r>
            <a:endParaRPr lang="ru-RU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64453" y="1592796"/>
            <a:ext cx="8640960" cy="526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just">
              <a:lnSpc>
                <a:spcPct val="110000"/>
              </a:lnSpc>
              <a:buNone/>
            </a:pPr>
            <a:r>
              <a:rPr lang="ru-RU" sz="2000" b="1" i="1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Коммуникативность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– </a:t>
            </a:r>
            <a:r>
              <a:rPr lang="ru-RU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том числе как возможность оперативной 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передачи информации каждому участнику образовательного </a:t>
            </a:r>
            <a:r>
              <a:rPr lang="ru-RU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процесса.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ru-RU" sz="20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10000"/>
              </a:lnSpc>
              <a:buNone/>
            </a:pPr>
            <a:endParaRPr lang="ru-RU" sz="20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10000"/>
              </a:lnSpc>
              <a:buNone/>
            </a:pPr>
            <a:r>
              <a:rPr lang="ru-RU" sz="2000" b="1" i="1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Моделинг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– имитационное моделирование реальных объектов или процессов, явлений, а также имитация поведения, моделирование действий </a:t>
            </a:r>
            <a:r>
              <a:rPr lang="ru-RU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человека посредством компьютера. </a:t>
            </a:r>
          </a:p>
          <a:p>
            <a:pPr algn="just">
              <a:lnSpc>
                <a:spcPct val="110000"/>
              </a:lnSpc>
              <a:buNone/>
            </a:pPr>
            <a:endParaRPr lang="ru-RU" sz="20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10000"/>
              </a:lnSpc>
              <a:buNone/>
            </a:pPr>
            <a:r>
              <a:rPr lang="ru-RU" sz="2000" b="1" i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Производительность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в контексте использования </a:t>
            </a:r>
            <a:r>
              <a:rPr lang="ru-RU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цифрового оборудования 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означает </a:t>
            </a:r>
            <a:r>
              <a:rPr lang="ru-RU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облегчение поиска 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информации, доступ к распределенным базам данных, возможность быстрой </a:t>
            </a:r>
            <a:r>
              <a:rPr lang="ru-RU" sz="20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переконфигурации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материала, демонстрации  различных объектов (видео</a:t>
            </a:r>
            <a:r>
              <a:rPr lang="ru-RU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слайды, схемы, формулы и </a:t>
            </a:r>
            <a:r>
              <a:rPr lang="ru-RU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графики), и т.д.</a:t>
            </a:r>
          </a:p>
          <a:p>
            <a:pPr algn="just">
              <a:lnSpc>
                <a:spcPct val="110000"/>
              </a:lnSpc>
              <a:buNone/>
            </a:pPr>
            <a:endParaRPr lang="ru-RU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22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9C5252">
              <a:lumMod val="40000"/>
              <a:lumOff val="60000"/>
            </a:srgbClr>
          </a:solidFill>
          <a:ln>
            <a:noFill/>
          </a:ln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0" marR="0" lvl="0" indent="0" algn="ctr" defTabSz="652463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None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/>
            </a:pP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cs typeface="Arial" charset="0"/>
              </a:rPr>
              <a:t>Государственное образовательное</a:t>
            </a:r>
            <a:r>
              <a:rPr kumimoji="0" lang="en-US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cs typeface="Arial" charset="0"/>
              </a:rPr>
              <a:t>автономное учреждение Ярославской области</a:t>
            </a:r>
            <a:endParaRPr kumimoji="0" lang="en-US" alt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990033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652463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Times New Roman" pitchFamily="18" charset="0"/>
              <a:buNone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/>
            </a:pP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/>
                <a:uLnTx/>
                <a:uFillTx/>
                <a:latin typeface="Arial" charset="0"/>
                <a:cs typeface="Arial" charset="0"/>
              </a:rPr>
              <a:t>«Институт развития образования»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64357" y="908720"/>
            <a:ext cx="8800131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marL="457200" lvl="1" indent="0" algn="just">
              <a:buNone/>
            </a:pPr>
            <a:r>
              <a:rPr lang="ru-RU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83569" y="764704"/>
            <a:ext cx="7848872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083" rIns="0" bIns="0" anchor="ctr"/>
          <a:lstStyle>
            <a:lvl1pPr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2400">
                <a:solidFill>
                  <a:srgbClr val="7F7F7F"/>
                </a:solidFill>
                <a:latin typeface="Century Gothic" pitchFamily="34" charset="0"/>
              </a:defRPr>
            </a:lvl1pPr>
            <a:lvl2pPr marL="742950" indent="-28575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2pPr>
            <a:lvl3pPr marL="11430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3pPr>
            <a:lvl4pPr marL="1600200" indent="-228600" defTabSz="652463" eaLnBrk="0" hangingPunct="0">
              <a:spcBef>
                <a:spcPct val="20000"/>
              </a:spcBef>
              <a:buFont typeface="Courier New" pitchFamily="49" charset="0"/>
              <a:buChar char="o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4pPr>
            <a:lvl5pPr marL="2057400" indent="-228600" defTabSz="652463" eaLnBrk="0" hangingPunct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5pPr>
            <a:lvl6pPr marL="25146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6pPr>
            <a:lvl7pPr marL="29718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7pPr>
            <a:lvl8pPr marL="34290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8pPr>
            <a:lvl9pPr marL="3886200" indent="-228600" defTabSz="6524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650875" algn="l"/>
                <a:tab pos="1303338" algn="l"/>
                <a:tab pos="1955800" algn="l"/>
                <a:tab pos="2608263" algn="l"/>
                <a:tab pos="3260725" algn="l"/>
                <a:tab pos="3913188" algn="l"/>
                <a:tab pos="4565650" algn="l"/>
                <a:tab pos="5216525" algn="l"/>
                <a:tab pos="5868988" algn="l"/>
                <a:tab pos="6521450" algn="l"/>
                <a:tab pos="7173913" algn="l"/>
                <a:tab pos="7826375" algn="l"/>
                <a:tab pos="8478838" algn="l"/>
                <a:tab pos="9131300" algn="l"/>
                <a:tab pos="9783763" algn="l"/>
              </a:tabLst>
              <a:defRPr sz="1600">
                <a:solidFill>
                  <a:srgbClr val="7F7F7F"/>
                </a:solidFill>
                <a:latin typeface="Century Gothic" pitchFamily="34" charset="0"/>
              </a:defRPr>
            </a:lvl9pPr>
          </a:lstStyle>
          <a:p>
            <a:pPr algn="just">
              <a:lnSpc>
                <a:spcPct val="110000"/>
              </a:lnSpc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Применение цифрового оборудования в детском саду позволяет обеспечить удовлетворение познавательной потребности дошкольников в соответствии с тем способом </a:t>
            </a:r>
            <a:r>
              <a:rPr lang="ru-RU" sz="2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восприятия информации, </a:t>
            </a:r>
            <a:r>
              <a:rPr lang="ru-RU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который характерен для современных детей, «рожденных цифровыми». </a:t>
            </a:r>
            <a:endParaRPr lang="ru-RU" sz="20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G:\видеоконференция\1248968322_110031-frederi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665" y="3736999"/>
            <a:ext cx="3621783" cy="271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21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</TotalTime>
  <Words>360</Words>
  <Application>Microsoft Office PowerPoint</Application>
  <PresentationFormat>Экран (4:3)</PresentationFormat>
  <Paragraphs>60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student</dc:creator>
  <cp:lastModifiedBy>student</cp:lastModifiedBy>
  <cp:revision>73</cp:revision>
  <dcterms:created xsi:type="dcterms:W3CDTF">2013-10-24T09:22:40Z</dcterms:created>
  <dcterms:modified xsi:type="dcterms:W3CDTF">2013-11-27T12:24:32Z</dcterms:modified>
</cp:coreProperties>
</file>