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7" r:id="rId5"/>
    <p:sldId id="268" r:id="rId6"/>
    <p:sldId id="269" r:id="rId7"/>
    <p:sldId id="270" r:id="rId8"/>
    <p:sldId id="280" r:id="rId9"/>
    <p:sldId id="281" r:id="rId10"/>
    <p:sldId id="271" r:id="rId11"/>
    <p:sldId id="285" r:id="rId12"/>
    <p:sldId id="284" r:id="rId13"/>
    <p:sldId id="286" r:id="rId14"/>
    <p:sldId id="287" r:id="rId15"/>
    <p:sldId id="272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1060;&#1086;&#1088;&#1084;&#1072;%20&#1086;&#1090;&#1095;&#1077;&#1090;&#1072;%20&#1088;&#1091;&#1082;&#1086;&#1074;&#1086;&#1076;&#1080;&#1090;&#1077;&#1083;&#1103;.doc" TargetMode="External"/><Relationship Id="rId2" Type="http://schemas.openxmlformats.org/officeDocument/2006/relationships/hyperlink" Target="&#1053;&#1086;&#1074;&#1099;&#1077;%20&#1087;&#1086;&#1082;&#1072;&#1079;&#1072;&#1090;&#1077;&#1083;&#1080;%20&#1076;&#1080;&#1088;&#1077;&#1082;&#1090;&#1086;&#1088;&#1086;&#1074;-09-2014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48;&#1085;&#1089;&#1090;&#1088;&#1091;&#1082;&#1094;&#1080;&#1103;%20&#1082;%20&#1086;&#1090;&#1095;&#1077;&#1090;&#1091;%20&#1088;&#1091;&#1082;&#1086;&#1074;&#1086;&#1076;&#1080;&#1090;&#1077;&#1083;&#1103;.doc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u-rpk.ru/" TargetMode="External"/><Relationship Id="rId2" Type="http://schemas.openxmlformats.org/officeDocument/2006/relationships/hyperlink" Target="mailto:rcoll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429684" cy="364333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подходах к разработке показателей эффективной деятельности руководителя профессиональной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(из опыта работы Ярославской области)</a:t>
            </a:r>
            <a:endParaRPr lang="ru-RU" sz="31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214818"/>
            <a:ext cx="7888390" cy="2238518"/>
          </a:xfrm>
        </p:spPr>
        <p:txBody>
          <a:bodyPr>
            <a:normAutofit fontScale="77500" lnSpcReduction="20000"/>
          </a:bodyPr>
          <a:lstStyle/>
          <a:p>
            <a:pPr indent="3230563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Копотюк Ирина Геннадьевна,</a:t>
            </a:r>
          </a:p>
          <a:p>
            <a:pPr indent="3230563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 ГОАУ СПО ЯО</a:t>
            </a:r>
          </a:p>
          <a:p>
            <a:pPr indent="3230563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Рыбинского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педколледжа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3230563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кандидат педагогических наук</a:t>
            </a:r>
          </a:p>
          <a:p>
            <a:pPr indent="2776538" algn="l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506663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8-9 декабря 2014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215423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Блок ресурсов представлен  разделами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643182"/>
            <a:ext cx="8401080" cy="348298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Устойчиво выстроенные отношения с учредителем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Мотивированный  коллектив сотрудников ПОО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Деловые отношения с социальными партнерами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Саморазвитие и повышение квалификации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endParaRPr lang="ru-RU" dirty="0" smtClean="0"/>
          </a:p>
          <a:p>
            <a:pPr marL="514350" indent="-514350">
              <a:buFont typeface="+mj-lt"/>
              <a:buAutoNum type="arabicPeriod" startAt="4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264696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дисциплинарных взысканий, зафиксированных в документах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Выполнение плана финансово-хозяйственной деятельности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Своевременное и качественное предоставление материалов и всех видов отчетности в органы государственной власти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Актуальность материалов организации, выставленных на сайте 86-н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Степень исполнения государственного задания за отчётный период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в деятельности рабочих групп, созданных по актуальным вопросам функционирования и развития системы профессионального образования Ярославской области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532440" y="6309320"/>
            <a:ext cx="611560" cy="5486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9268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программы развития  организации, принятой коллективом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Внедренная система эффективного контракта для педагогических работников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работников, имеющих награды за трудовую деятельность (государственные награды, ведомственные знаки, почётные грамоты, благодарственные письма)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по программам менеджмента управленческой команды ПОО (заместители директора, старший мастер)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системы менеджмента качества (СМК)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532440" y="6309320"/>
            <a:ext cx="611560" cy="5486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9268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Наличие действующего органа государственно-общественного управления ОГОУ (совет ОУ, попечительский совет и др.)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Объём материальных средств, полученных от социальных партнеров в отчётном периоде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Количество совместных проектов (программ), реализуемых в отчётном периоде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532440" y="6309320"/>
            <a:ext cx="611560" cy="5486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9268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Количество посещённых курсов повышения квалификации, обучающих семинаров в отчетном периоде, завершившихся получением документа установленного образца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Участие в работе конференций, семинаров, форумов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Количество выступлений, публикаций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Наличие наград, званий, учёной степени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Продукты деятельности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рабочей	 группы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2864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Показатели эффективности деятельности руководителей государственных профессиональных образовательных организаций Ярославской области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Отчёт по показателям эффективности деятельности руководителя профессиональной образовательной организации Ярославской области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Инструкция по заполнению формы отчёта  по показателям эффективности деятельности руководителя профессиональной образовательной организации Ярославской области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865188"/>
          </a:xfrm>
        </p:spPr>
        <p:txBody>
          <a:bodyPr/>
          <a:lstStyle/>
          <a:p>
            <a:pPr eaLnBrk="1" hangingPunct="1"/>
            <a:r>
              <a:rPr lang="ru-RU" b="1" smtClean="0"/>
              <a:t>Спасибо за внимание!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684213" y="1700213"/>
            <a:ext cx="7772400" cy="4972050"/>
          </a:xfrm>
        </p:spPr>
        <p:txBody>
          <a:bodyPr/>
          <a:lstStyle/>
          <a:p>
            <a:pPr algn="r" eaLnBrk="1" hangingPunct="1">
              <a:lnSpc>
                <a:spcPct val="55000"/>
              </a:lnSpc>
              <a:buFontTx/>
              <a:buNone/>
            </a:pPr>
            <a:r>
              <a:rPr lang="ru-RU" b="1" i="1" dirty="0" smtClean="0"/>
              <a:t>Копотюк Ирина Геннадьевна</a:t>
            </a:r>
            <a:r>
              <a:rPr lang="ru-RU" dirty="0" smtClean="0"/>
              <a:t>,</a:t>
            </a:r>
          </a:p>
          <a:p>
            <a:pPr algn="r" eaLnBrk="1" hangingPunct="1">
              <a:lnSpc>
                <a:spcPct val="55000"/>
              </a:lnSpc>
              <a:buFontTx/>
              <a:buNone/>
            </a:pPr>
            <a:r>
              <a:rPr lang="ru-RU" dirty="0" smtClean="0"/>
              <a:t>директор ГОАУ СПО ЯО </a:t>
            </a:r>
          </a:p>
          <a:p>
            <a:pPr algn="r" eaLnBrk="1" hangingPunct="1">
              <a:lnSpc>
                <a:spcPct val="55000"/>
              </a:lnSpc>
              <a:buFontTx/>
              <a:buNone/>
            </a:pPr>
            <a:r>
              <a:rPr lang="ru-RU" dirty="0" smtClean="0"/>
              <a:t>Рыбинского </a:t>
            </a:r>
            <a:r>
              <a:rPr lang="ru-RU" dirty="0" err="1" smtClean="0"/>
              <a:t>педколледжа</a:t>
            </a:r>
            <a:endParaRPr lang="ru-RU" dirty="0" smtClean="0"/>
          </a:p>
          <a:p>
            <a:pPr algn="r" eaLnBrk="1" hangingPunct="1">
              <a:lnSpc>
                <a:spcPct val="55000"/>
              </a:lnSpc>
              <a:buFontTx/>
              <a:buNone/>
              <a:tabLst>
                <a:tab pos="5737225" algn="l"/>
                <a:tab pos="5918200" algn="l"/>
              </a:tabLst>
            </a:pPr>
            <a:r>
              <a:rPr lang="ru-RU" dirty="0" smtClean="0"/>
              <a:t>к.п.н.</a:t>
            </a:r>
            <a:endParaRPr lang="en-GB" dirty="0" smtClean="0"/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ru-RU" dirty="0" smtClean="0"/>
              <a:t>Адрес: 152931 Ярославская обл.</a:t>
            </a:r>
            <a:endParaRPr lang="en-GB" dirty="0" smtClean="0"/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ru-RU" dirty="0" smtClean="0"/>
              <a:t>г.Рыбинск, ул.Свободы, д.21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ru-RU" dirty="0" smtClean="0"/>
              <a:t>Телефон: (4855) 22-21-86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ru-RU" dirty="0" smtClean="0"/>
              <a:t>Факс: (4855) 28-02-40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rcoll@mail.ru</a:t>
            </a:r>
            <a:endParaRPr lang="ru-RU" dirty="0" smtClean="0"/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ru-RU" dirty="0" smtClean="0"/>
              <a:t>Сайт: </a:t>
            </a:r>
            <a:r>
              <a:rPr lang="en-GB" dirty="0" smtClean="0">
                <a:hlinkClick r:id="rId3"/>
              </a:rPr>
              <a:t>www.gou</a:t>
            </a:r>
            <a:r>
              <a:rPr lang="ru-RU" dirty="0" smtClean="0">
                <a:hlinkClick r:id="rId3"/>
              </a:rPr>
              <a:t>-</a:t>
            </a:r>
            <a:r>
              <a:rPr lang="en-GB" dirty="0" smtClean="0">
                <a:hlinkClick r:id="rId3"/>
              </a:rPr>
              <a:t>rpk.ru</a:t>
            </a:r>
            <a:endParaRPr lang="en-GB" dirty="0" smtClean="0"/>
          </a:p>
          <a:p>
            <a:pPr algn="r" eaLnBrk="1" hangingPunct="1">
              <a:buFontTx/>
              <a:buNone/>
            </a:pPr>
            <a:endParaRPr lang="ru-RU" dirty="0" smtClean="0"/>
          </a:p>
          <a:p>
            <a:pPr algn="r" eaLnBrk="1" hangingPunct="1">
              <a:buFontTx/>
              <a:buNone/>
            </a:pPr>
            <a:endParaRPr lang="ru-RU" dirty="0" smtClean="0"/>
          </a:p>
          <a:p>
            <a:pPr algn="r" eaLnBrk="1" hangingPunct="1">
              <a:buFontTx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Распорядительные документы региона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57298"/>
            <a:ext cx="8568952" cy="5168046"/>
          </a:xfrm>
        </p:spPr>
        <p:txBody>
          <a:bodyPr>
            <a:normAutofit fontScale="77500" lnSpcReduction="20000"/>
          </a:bodyPr>
          <a:lstStyle/>
          <a:p>
            <a:pPr marL="271463" indent="-271463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департамента образования «Об утверждении показателей эффективности» от 26.09.2013 № 537/01-03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Приложение 1. Показатели эффективности деятельности государственных образовательных учреждений начального и среднего профессионального образования Ярославской области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Приложение 2. Показатели эффективности деятельности руководителей государственных образовательных учреждений начального и среднего профессионального образования Ярославской области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Приложение 3. Примерные показатели эффективности деятельности отдельных категорий работников государственных образовательных учреждений начального и среднего профессионального образования Ярославской области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мероприятий «Дорожной карты» по повышению эффективности и качества образовательных услуг в Ярославской области (утверждён постановлением Правительства области от 23.04.2013 № 435-п)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департамента образования Ярославской области от 14.03.2014 г. № 28/01-04 «О результатах апробации и корректировки показателей эффективности деятельности профессиональных образовательных организаций Ярославской области»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15436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Порядок работы над показателями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  <a:tabLst>
                <a:tab pos="4429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Определена рабочая группа в составе: </a:t>
            </a:r>
          </a:p>
          <a:p>
            <a:pPr marL="442913" indent="-442913">
              <a:buNone/>
              <a:tabLst>
                <a:tab pos="4429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6 директоров профессиональных образовательных организаций; </a:t>
            </a:r>
          </a:p>
          <a:p>
            <a:pPr marL="442913" indent="-442913">
              <a:buNone/>
              <a:tabLst>
                <a:tab pos="4429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 представитель департамента образования;</a:t>
            </a:r>
          </a:p>
          <a:p>
            <a:pPr marL="442913" indent="-442913">
              <a:buNone/>
              <a:tabLst>
                <a:tab pos="4429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1 представитель центра оценки и контроля качества образования.</a:t>
            </a:r>
          </a:p>
          <a:p>
            <a:pPr marL="514350" indent="-514350">
              <a:buFont typeface="+mj-lt"/>
              <a:buAutoNum type="arabicPeriod" startAt="2"/>
              <a:tabLst>
                <a:tab pos="4429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Плановые рабочие совещания в течение двух месяцев по показателям ЭДР ПОО</a:t>
            </a:r>
          </a:p>
          <a:p>
            <a:pPr marL="514350" indent="-514350">
              <a:buFont typeface="+mj-lt"/>
              <a:buAutoNum type="arabicPeriod" startAt="2"/>
              <a:tabLst>
                <a:tab pos="4429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Апробация показателей на членах рабочей группы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Дискуссионные вопросы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428736"/>
            <a:ext cx="7818662" cy="50720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Выбор  идеологии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Определение набора показателей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Выбор индикаторов оценивания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Определение шкалы оценивания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Ответственность руководителя за достоверность информации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 работы группы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Выделены два блока результатов:</a:t>
            </a:r>
          </a:p>
          <a:p>
            <a:pPr marL="971550" lvl="1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Блок результатов</a:t>
            </a:r>
          </a:p>
          <a:p>
            <a:pPr marL="971550" lvl="1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Блок ресурсов</a:t>
            </a:r>
          </a:p>
          <a:p>
            <a:pPr marL="571500" indent="-5715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Разработана форма самоотчёта руководителя</a:t>
            </a:r>
          </a:p>
          <a:p>
            <a:pPr marL="571500" indent="-5715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Разработана инструкция к отчёту руководителя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572560" cy="18471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Блок результатов представлен разделами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142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Эффективность деятельности  ПОО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Положительный имидж  организации в социуме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Благоприятный морально-психологический климат в коллективе работников и обучающихся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20203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4087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Наличие положительных отзывов о деятельности  организации в СМИ, среди населения, общественных и государственных организаций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Наличие положительных отзывов работодателей, размещенных на сайте  организации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Отсутствие негативных резонансных событий в деятельности организации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Превышение поданных заявлений о приеме в ПОО контрольных цифр приёма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Наличие фирменной символики ПОО, формирующей положительный имидж в социуме (</a:t>
            </a:r>
            <a:r>
              <a:rPr lang="ru-RU" dirty="0" err="1" smtClean="0"/>
              <a:t>слоган</a:t>
            </a:r>
            <a:r>
              <a:rPr lang="ru-RU" dirty="0" smtClean="0"/>
              <a:t>, гимн, девиз, эмблема)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532440" y="6309320"/>
            <a:ext cx="611560" cy="5486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619268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работников  организации в конкурсах, фестивалях, смотрах, проводимых органами государственной   власти Ярославской области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Отношение средней заработной платы педагогических работников к средней заработной плате по региону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действующих органов студенческого самоуправления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системы информирования работников и обучающихся о деятельности ПОО (газета организации с тиражом не менее 100 экз.)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532440" y="6309320"/>
            <a:ext cx="611560" cy="5486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624</Words>
  <Application>Microsoft Office PowerPoint</Application>
  <PresentationFormat>Экран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 подходах к разработке показателей эффективной деятельности руководителя профессиональной образовательной организации (из опыта работы Ярославской области)</vt:lpstr>
      <vt:lpstr>Распорядительные документы региона</vt:lpstr>
      <vt:lpstr>Слайд 3</vt:lpstr>
      <vt:lpstr>Порядок работы над показателями </vt:lpstr>
      <vt:lpstr>Дискуссионные вопросы</vt:lpstr>
      <vt:lpstr>Результат работы группы</vt:lpstr>
      <vt:lpstr>Блок результатов представлен разделами </vt:lpstr>
      <vt:lpstr> </vt:lpstr>
      <vt:lpstr>Слайд 9</vt:lpstr>
      <vt:lpstr>Блок ресурсов представлен  разделами </vt:lpstr>
      <vt:lpstr>Слайд 11</vt:lpstr>
      <vt:lpstr>Слайд 12</vt:lpstr>
      <vt:lpstr>Слайд 13</vt:lpstr>
      <vt:lpstr>Слайд 14</vt:lpstr>
      <vt:lpstr>Продукты деятельности  рабочей  группы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на эффективный контракт: проблемы, ожидания и перспективы</dc:title>
  <dc:creator>Ириша</dc:creator>
  <cp:lastModifiedBy>RePack by SPecialiST</cp:lastModifiedBy>
  <cp:revision>54</cp:revision>
  <dcterms:created xsi:type="dcterms:W3CDTF">2014-04-16T16:17:32Z</dcterms:created>
  <dcterms:modified xsi:type="dcterms:W3CDTF">2014-12-07T18:31:14Z</dcterms:modified>
</cp:coreProperties>
</file>