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23"/>
  </p:notesMasterIdLst>
  <p:sldIdLst>
    <p:sldId id="339" r:id="rId2"/>
    <p:sldId id="331" r:id="rId3"/>
    <p:sldId id="341" r:id="rId4"/>
    <p:sldId id="330" r:id="rId5"/>
    <p:sldId id="324" r:id="rId6"/>
    <p:sldId id="328" r:id="rId7"/>
    <p:sldId id="329" r:id="rId8"/>
    <p:sldId id="325" r:id="rId9"/>
    <p:sldId id="337" r:id="rId10"/>
    <p:sldId id="332" r:id="rId11"/>
    <p:sldId id="333" r:id="rId12"/>
    <p:sldId id="334" r:id="rId13"/>
    <p:sldId id="335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CC99"/>
    <a:srgbClr val="D00500"/>
    <a:srgbClr val="E82924"/>
    <a:srgbClr val="29B422"/>
    <a:srgbClr val="2FDD44"/>
    <a:srgbClr val="0B1F1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86434" autoAdjust="0"/>
  </p:normalViewPr>
  <p:slideViewPr>
    <p:cSldViewPr>
      <p:cViewPr varScale="1">
        <p:scale>
          <a:sx n="108" d="100"/>
          <a:sy n="108" d="100"/>
        </p:scale>
        <p:origin x="12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3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3CB0FC-71AD-40C9-930A-39B6F590689B}" type="datetimeFigureOut">
              <a:rPr lang="ru-RU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4E2EE8-7025-4458-BCB4-9C19C0C4C7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564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4E2EE8-7025-4458-BCB4-9C19C0C4C738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633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4E2EE8-7025-4458-BCB4-9C19C0C4C73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608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ПС как документы нового типа, представляющие наиболее полную и актуальную информацию о требованиях к квалификациям, необходимым для выполнения конкретных видов трудовой деятельности, начали разрабатываться в России в середине 90-х годов прошлого века. Инициаторами в этом процессе выступали представители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бизнес-сообщества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которые, не дожидаясь действий государственных органов, самостоятельно создавали ПС, содержание которых отражало представление бизнеса о требуемом уровне квалификации рабочих кадров. При формировании ПС применялись различные подходы, методы и форматы документов, что затрудняло их эффективное использование. 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настоящее время создание единой методологии разработки и адекватных механизмов внедрения в практику профессиональных стандартов наиболее последовательно и системно ведет РСПП. Сформирована организационная и нормативная основа для разработки и использования профессиональных стандартов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4E2EE8-7025-4458-BCB4-9C19C0C4C738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31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 выступления Председателя</a:t>
            </a:r>
            <a:r>
              <a:rPr lang="ru-RU" baseline="0" dirty="0" smtClean="0"/>
              <a:t> Правительства В.В. Путина в </a:t>
            </a:r>
            <a:r>
              <a:rPr lang="ru-RU" baseline="0" dirty="0" err="1" smtClean="0"/>
              <a:t>Спб</a:t>
            </a:r>
            <a:r>
              <a:rPr lang="ru-RU" baseline="0" dirty="0" smtClean="0"/>
              <a:t> 23 дек. 2011 г. – сертификат д.б. проводником работника на РТ. Необходима качественная подготовка рабочих, без этого невозможна инновационная экономика, </a:t>
            </a:r>
            <a:r>
              <a:rPr lang="ru-RU" baseline="0" dirty="0" err="1" smtClean="0"/>
              <a:t>необх</a:t>
            </a:r>
            <a:r>
              <a:rPr lang="ru-RU" baseline="0" dirty="0" smtClean="0"/>
              <a:t>. разработка ПС по рабочим профессиям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4E2EE8-7025-4458-BCB4-9C19C0C4C73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096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200" dirty="0" smtClean="0"/>
              <a:t>ФЗ РФ"О внесении изменений в отдельные законодательные акты Российской Федерации в целях предоставления объединениям работодателей права участвовать в разработке и реализации государственной политики в области профессионального образования» закрепил, как </a:t>
            </a:r>
            <a:r>
              <a:rPr lang="ru-RU" sz="1200" b="1" dirty="0" smtClean="0"/>
              <a:t>необходимое условие, учет требований работодателей при разработке ФГОС ПО нового поколения</a:t>
            </a:r>
            <a:r>
              <a:rPr lang="ru-RU" sz="1200" dirty="0" smtClean="0"/>
              <a:t>.</a:t>
            </a:r>
          </a:p>
          <a:p>
            <a:pPr>
              <a:buNone/>
            </a:pPr>
            <a:r>
              <a:rPr lang="ru-RU" sz="1200" dirty="0" smtClean="0"/>
              <a:t>Таким образом, предполагается, что основные профессиональные образовательные программы, разработанные на основе ФГОС ПО нового поколения, должны учитывать и требования работодателей к профессиональной квалификации выпускников (работников).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4E2EE8-7025-4458-BCB4-9C19C0C4C73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042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Следует отметить, что ПС, утверждаемые Комиссией РСПП, не являются обязательной нормой ни для бизнеса, ни для системы профессионального образования, но в то же время они служат достаточно четким ориентиром, демонстрирующим точку зрения большинства представителей конкретного профессионального сообщества относительно компетенций работников. Это обеспечивается процедурой создания и утверждения профессиональных стандартов, реализуемой РСПП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4E2EE8-7025-4458-BCB4-9C19C0C4C73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6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b="0" dirty="0" smtClean="0">
                <a:solidFill>
                  <a:schemeClr val="accent2"/>
                </a:solidFill>
              </a:rPr>
              <a:t>Процесс  разработки  профессиональных  стандартов в силу отсутствия централизованной координации на государственном уровне носит неравномерный,  спорадический характер и  не соответствует потребностям инновационного  развития экономики страны в целом.  </a:t>
            </a:r>
          </a:p>
          <a:p>
            <a:r>
              <a:rPr lang="ru-RU" b="0" dirty="0" smtClean="0">
                <a:solidFill>
                  <a:schemeClr val="accent2"/>
                </a:solidFill>
              </a:rPr>
              <a:t>Вместе с тем, методология   разработки ПС, созданная  РСПП с учетом опыта передовых стран, является  хорошей </a:t>
            </a:r>
          </a:p>
          <a:p>
            <a:r>
              <a:rPr lang="ru-RU" b="0" dirty="0" smtClean="0">
                <a:solidFill>
                  <a:schemeClr val="accent2"/>
                </a:solidFill>
              </a:rPr>
              <a:t>предпосылкой для формирования  современной системы  национальных</a:t>
            </a:r>
            <a:r>
              <a:rPr lang="ru-RU" b="0" baseline="0" dirty="0" smtClean="0">
                <a:solidFill>
                  <a:schemeClr val="accent2"/>
                </a:solidFill>
              </a:rPr>
              <a:t> </a:t>
            </a:r>
            <a:r>
              <a:rPr lang="ru-RU" b="0" dirty="0" smtClean="0">
                <a:solidFill>
                  <a:schemeClr val="accent2"/>
                </a:solidFill>
              </a:rPr>
              <a:t>ПС в России на основе  </a:t>
            </a:r>
            <a:r>
              <a:rPr lang="ru-RU" b="0" dirty="0" err="1" smtClean="0">
                <a:solidFill>
                  <a:schemeClr val="accent2"/>
                </a:solidFill>
              </a:rPr>
              <a:t>частно-государственного</a:t>
            </a:r>
            <a:r>
              <a:rPr lang="ru-RU" b="0" dirty="0" smtClean="0">
                <a:solidFill>
                  <a:schemeClr val="accent2"/>
                </a:solidFill>
              </a:rPr>
              <a:t> партнерства.</a:t>
            </a:r>
          </a:p>
          <a:p>
            <a:pPr eaLnBrk="1" hangingPunct="1"/>
            <a:endParaRPr lang="ru-RU" dirty="0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5840D7-4368-44D6-BD32-B54BC716DFCD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015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4E2EE8-7025-4458-BCB4-9C19C0C4C73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404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CF1091-BA99-48CA-B493-330A63EDD1E6}" type="datetime1">
              <a:rPr lang="ru-RU" smtClean="0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7AB69-E949-4BFC-883A-E94EF8011E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2F556F-52C8-4131-B920-1AF2127F68A5}" type="datetime1">
              <a:rPr lang="ru-RU" smtClean="0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1F098A-4A88-4A7B-BAAD-7B258D6457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D692A2-6741-4D34-9649-39045A92B072}" type="datetime1">
              <a:rPr lang="ru-RU" smtClean="0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25BD9-8CA4-412B-B0BF-D62293A0CA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F438C2-1EFE-4E69-ADB1-65DAC78B3C63}" type="datetime1">
              <a:rPr lang="ru-RU" smtClean="0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F9A33F-27A7-4980-8DB0-5ADF27154CD9}" type="datetime1">
              <a:rPr lang="ru-RU" smtClean="0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E2A55-DD90-444C-B68A-73233F74FC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9B8B19-377D-460D-AEF1-B58EF21E10EA}" type="datetime1">
              <a:rPr lang="ru-RU" smtClean="0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400299-9E6C-4D97-AFB3-77EEAADC42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D8065B-5E15-44A7-80AE-A05176DDA37F}" type="datetime1">
              <a:rPr lang="ru-RU" smtClean="0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A4FA4-8DD1-4FAC-82F9-C5322CB5BE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8E8279-98E9-4AD7-A240-3FFF683D2318}" type="datetime1">
              <a:rPr lang="ru-RU" smtClean="0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7FDE6-0148-461C-968C-B556A9779B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6E540F-671D-4FA6-B336-0B0B615D7B4A}" type="datetime1">
              <a:rPr lang="ru-RU" smtClean="0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F0051-04C8-4272-9B8A-DA49E7A333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DEF2B5-9599-492D-ABC3-D59AE591ED40}" type="datetime1">
              <a:rPr lang="ru-RU" smtClean="0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27454-2255-45AA-8496-79E2C08187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37B762-85F5-4A2D-9E8A-399E9291129D}" type="datetime1">
              <a:rPr lang="ru-RU" smtClean="0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4E82D-5F48-4B76-AF14-9A08E6ED89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C2EC861-B02B-45B6-9891-0CA8D012FF6C}" type="datetime1">
              <a:rPr lang="ru-RU" smtClean="0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C401CA5-9302-4AAD-89C2-393F4F9CB2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89391" y="1412776"/>
            <a:ext cx="7988424" cy="345638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Разработка краткосрочных образовательных программ на основе профессиональных стандартов</a:t>
            </a: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7232848" cy="2376264"/>
          </a:xfrm>
        </p:spPr>
        <p:txBody>
          <a:bodyPr>
            <a:noAutofit/>
          </a:bodyPr>
          <a:lstStyle/>
          <a:p>
            <a:pPr algn="r"/>
            <a:r>
              <a:rPr lang="ru-RU" sz="2400" i="1" dirty="0" smtClean="0"/>
              <a:t> 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6361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Особенность краткосрочных образовательных программ на основе </a:t>
            </a:r>
            <a:r>
              <a:rPr lang="ru-RU" sz="2400" b="1" dirty="0">
                <a:solidFill>
                  <a:schemeClr val="bg1"/>
                </a:solidFill>
              </a:rPr>
              <a:t>профессиональных стандартов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Под краткосрочны  программами понимаются образовательные программы со сроком обучения до полугода.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Особенностью </a:t>
            </a:r>
            <a:r>
              <a:rPr lang="ru-RU" dirty="0"/>
              <a:t>таких программ является то, что они:</a:t>
            </a:r>
          </a:p>
          <a:p>
            <a:r>
              <a:rPr lang="ru-RU" dirty="0" smtClean="0"/>
              <a:t>не </a:t>
            </a:r>
            <a:r>
              <a:rPr lang="ru-RU" dirty="0"/>
              <a:t>изменяют образовательный уровень;</a:t>
            </a:r>
          </a:p>
          <a:p>
            <a:r>
              <a:rPr lang="ru-RU" dirty="0" smtClean="0"/>
              <a:t>не </a:t>
            </a:r>
            <a:r>
              <a:rPr lang="ru-RU" dirty="0"/>
              <a:t>попадают под действие федеральных государственных образовательных стандартов и, следовательно, не подлежат государственной аккредитации;</a:t>
            </a:r>
          </a:p>
          <a:p>
            <a:r>
              <a:rPr lang="ru-RU" dirty="0" smtClean="0"/>
              <a:t>содержательно </a:t>
            </a:r>
            <a:r>
              <a:rPr lang="ru-RU" dirty="0"/>
              <a:t>ориентируются на профессиональные стандарты (как правило, на конкретную трудовую функцию или группу функций),</a:t>
            </a:r>
          </a:p>
          <a:p>
            <a:r>
              <a:rPr lang="ru-RU" dirty="0" smtClean="0"/>
              <a:t>отличаются </a:t>
            </a:r>
            <a:r>
              <a:rPr lang="ru-RU" dirty="0"/>
              <a:t>высокой мобильностью, обусловленной необходимостью учёта конкретных и быстро меняющихся образовательных потребностей их заказчиков.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6361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Особенности программ краткосрочной подготовки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2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Заказчиками коротких программ выступает, прежде всего, взрослое население , а также работодатели,  нуждающиеся  с совершенствовании квалификации (компетенции) своих работников, органы службы занятости населения, другие государственные и общественные организации.</a:t>
            </a:r>
          </a:p>
          <a:p>
            <a:r>
              <a:rPr lang="ru-RU" sz="2000" dirty="0"/>
              <a:t>Короткие программы в соответствии с Федеральным законом реализуются в различных организациях, осуществляющих образовательную деятельность, в том числе в учебных центрах профессиональной квалификации и на производстве, а также в форме самообразования. </a:t>
            </a:r>
          </a:p>
          <a:p>
            <a:pPr>
              <a:spcBef>
                <a:spcPct val="65000"/>
              </a:spcBef>
              <a:buFont typeface="Wingdings" pitchFamily="2" charset="2"/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6361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Актуальность  </a:t>
            </a:r>
            <a:r>
              <a:rPr lang="ru-RU" sz="2400" b="1" dirty="0">
                <a:solidFill>
                  <a:schemeClr val="bg1"/>
                </a:solidFill>
              </a:rPr>
              <a:t>разработки </a:t>
            </a:r>
            <a:r>
              <a:rPr lang="ru-RU" sz="2400" b="1" dirty="0" smtClean="0">
                <a:solidFill>
                  <a:schemeClr val="bg1"/>
                </a:solidFill>
              </a:rPr>
              <a:t>краткосрочных программ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2296" y="2204864"/>
            <a:ext cx="8054504" cy="3312368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6361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Виды краткосрочного образования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5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65000"/>
              </a:spcBef>
              <a:buFont typeface="Wingdings" pitchFamily="2" charset="2"/>
              <a:buNone/>
            </a:pPr>
            <a:endParaRPr lang="ru-RU" sz="2000" dirty="0"/>
          </a:p>
          <a:p>
            <a:pPr lvl="0"/>
            <a:r>
              <a:rPr lang="ru-RU" sz="2000" dirty="0" smtClean="0"/>
              <a:t>подготовка </a:t>
            </a:r>
            <a:r>
              <a:rPr lang="ru-RU" sz="2000" dirty="0"/>
              <a:t>новых рабочих из лиц, не имеющих профессии;</a:t>
            </a:r>
          </a:p>
          <a:p>
            <a:pPr lvl="0"/>
            <a:r>
              <a:rPr lang="ru-RU" sz="2000" dirty="0"/>
              <a:t>переподготовка с целью освоения новой рабочей профессии, находящейся вне сферы их предыдущей деятельности;</a:t>
            </a:r>
          </a:p>
          <a:p>
            <a:pPr lvl="0"/>
            <a:r>
              <a:rPr lang="ru-RU" sz="2000" dirty="0"/>
              <a:t>переподготовка рабочих по профессии, родственной их профессиональной деятельности;</a:t>
            </a:r>
          </a:p>
          <a:p>
            <a:pPr lvl="0"/>
            <a:r>
              <a:rPr lang="ru-RU" sz="2000" dirty="0"/>
              <a:t>переподготовка специалистов со средним специальным и высшим образованием по профессии родственной их предыдущей деятельности;</a:t>
            </a:r>
          </a:p>
          <a:p>
            <a:pPr lvl="0"/>
            <a:r>
              <a:rPr lang="ru-RU" sz="2000" dirty="0"/>
              <a:t> повышение квалификации рабочих.</a:t>
            </a:r>
          </a:p>
          <a:p>
            <a:pPr>
              <a:buFont typeface="Wingdings" pitchFamily="2" charset="2"/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prstClr val="white"/>
                </a:solidFill>
                <a:ea typeface="+mn-ea"/>
                <a:cs typeface="+mn-cs"/>
              </a:rPr>
              <a:t>Разработка краткосрочных образовательных программ на основе профессиональных стандартов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При разработке содержания программ их группирования/классификации  следует руководствоваться следующими документами:</a:t>
            </a:r>
          </a:p>
          <a:p>
            <a:pPr lvl="0"/>
            <a:r>
              <a:rPr lang="ru-RU" dirty="0"/>
              <a:t>общероссийский классификатор видов экономической деятельности (ОКВЭД);</a:t>
            </a:r>
          </a:p>
          <a:p>
            <a:pPr lvl="0"/>
            <a:r>
              <a:rPr lang="ru-RU" dirty="0"/>
              <a:t>единый тарифно-квалификационный справочник работ   и профессий рабочих отраслей экономики Российской Федерации (ЕТКС);</a:t>
            </a:r>
          </a:p>
          <a:p>
            <a:pPr lvl="0"/>
            <a:r>
              <a:rPr lang="ru-RU" dirty="0"/>
              <a:t>единый квалификационный справочник должностей руководителей, специалистов и служащих (ЕКС);</a:t>
            </a:r>
          </a:p>
          <a:p>
            <a:pPr lvl="0"/>
            <a:r>
              <a:rPr lang="ru-RU" dirty="0"/>
              <a:t>профессиональный стандарт – содержит характеристику квалификации работника,</a:t>
            </a:r>
            <a:r>
              <a:rPr lang="ru-RU" b="1" dirty="0"/>
              <a:t> </a:t>
            </a:r>
            <a:r>
              <a:rPr lang="ru-RU" dirty="0"/>
              <a:t>необходимой в целях осуществления его профессиональной деятельности.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74675" y="304800"/>
            <a:ext cx="8001000" cy="9636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ru-RU" sz="2400" b="1" dirty="0" smtClean="0">
                <a:solidFill>
                  <a:schemeClr val="bg1"/>
                </a:solidFill>
              </a:rPr>
              <a:t> Разработка содержания краткосрочных образовательных программ на основе профессиональных стандартов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659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 Содержание  дополнительной  профессиональной  программы  </a:t>
            </a:r>
            <a:r>
              <a:rPr lang="ru-RU" dirty="0" smtClean="0"/>
              <a:t>определяется образовательной </a:t>
            </a:r>
            <a:r>
              <a:rPr lang="ru-RU" dirty="0"/>
              <a:t>программой, самостоятельно разработанной и утвержденной организацией, </a:t>
            </a:r>
            <a:r>
              <a:rPr lang="ru-RU" dirty="0" smtClean="0"/>
              <a:t>осуществляющей  </a:t>
            </a:r>
            <a:r>
              <a:rPr lang="ru-RU" dirty="0"/>
              <a:t>образовательную  деятельность,  если  иное  не  установлено  федеральными </a:t>
            </a:r>
            <a:r>
              <a:rPr lang="ru-RU" dirty="0" smtClean="0"/>
              <a:t>законами</a:t>
            </a:r>
            <a:r>
              <a:rPr lang="ru-RU" dirty="0"/>
              <a:t>, с учетом потребностей лица, организации, по инициативе которых осуществляется </a:t>
            </a:r>
            <a:r>
              <a:rPr lang="ru-RU" dirty="0" smtClean="0"/>
              <a:t>дополнительное </a:t>
            </a:r>
            <a:r>
              <a:rPr lang="ru-RU" dirty="0"/>
              <a:t>профессиональное образование.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 Содержание краткосрочных образовательных программ на основе </a:t>
            </a:r>
            <a:r>
              <a:rPr lang="ru-RU" sz="2400" b="1" dirty="0">
                <a:solidFill>
                  <a:schemeClr val="bg1"/>
                </a:solidFill>
              </a:rPr>
              <a:t>профессиональных стандартов</a:t>
            </a:r>
          </a:p>
        </p:txBody>
      </p:sp>
    </p:spTree>
    <p:extLst>
      <p:ext uri="{BB962C8B-B14F-4D97-AF65-F5344CB8AC3E}">
        <p14:creationId xmlns:p14="http://schemas.microsoft.com/office/powerpoint/2010/main" val="161022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Содержание  дополнительных  профессиональных  программ  должно  </a:t>
            </a:r>
            <a:r>
              <a:rPr lang="ru-RU" dirty="0" smtClean="0"/>
              <a:t>учитывать: </a:t>
            </a:r>
            <a:endParaRPr lang="ru-RU" dirty="0"/>
          </a:p>
          <a:p>
            <a:r>
              <a:rPr lang="ru-RU" dirty="0" smtClean="0"/>
              <a:t>профессиональные  </a:t>
            </a:r>
            <a:r>
              <a:rPr lang="ru-RU" dirty="0"/>
              <a:t>стандарты,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квалификационные  требования,  указанные  в </a:t>
            </a:r>
            <a:r>
              <a:rPr lang="ru-RU" dirty="0" smtClean="0"/>
              <a:t>квалификационных  </a:t>
            </a:r>
            <a:r>
              <a:rPr lang="ru-RU" dirty="0"/>
              <a:t>справочниках  по  соответствующим  должностям,  профессиям  и </a:t>
            </a:r>
            <a:r>
              <a:rPr lang="ru-RU" dirty="0" smtClean="0"/>
              <a:t>специальностям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  </a:t>
            </a:r>
            <a:r>
              <a:rPr lang="ru-RU" dirty="0"/>
              <a:t>квалификационные  требования  к  профессиональным  знаниям  и навыкам,  необходимым  для  исполнения  должностных  обязанностей,  которые </a:t>
            </a:r>
            <a:r>
              <a:rPr lang="ru-RU" dirty="0" smtClean="0"/>
              <a:t>устанавливаются  </a:t>
            </a:r>
            <a:r>
              <a:rPr lang="ru-RU" dirty="0"/>
              <a:t>в  соответствии  с  федеральными  законами  и  иными  нормативными правовыми актами Российской Федерации о государственной службе.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Содержание краткосрочных образовательных программ на основе </a:t>
            </a:r>
            <a:r>
              <a:rPr lang="ru-RU" sz="2400" b="1" dirty="0">
                <a:solidFill>
                  <a:schemeClr val="bg1"/>
                </a:solidFill>
              </a:rPr>
              <a:t>профессиональных стандартов</a:t>
            </a:r>
          </a:p>
        </p:txBody>
      </p:sp>
    </p:spTree>
    <p:extLst>
      <p:ext uri="{BB962C8B-B14F-4D97-AF65-F5344CB8AC3E}">
        <p14:creationId xmlns:p14="http://schemas.microsoft.com/office/powerpoint/2010/main" val="315528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Структура  дополнительной  профессиональной  программы  в  соответствии  с </a:t>
            </a:r>
            <a:r>
              <a:rPr lang="ru-RU" dirty="0" smtClean="0"/>
              <a:t>пунктом </a:t>
            </a:r>
            <a:r>
              <a:rPr lang="ru-RU" dirty="0"/>
              <a:t>9 статьи 2 Федерального закона от 29 декабря 2012 г. N 273-ФЗ "Об образовании в Российской Федерации" включает:</a:t>
            </a:r>
          </a:p>
          <a:p>
            <a:r>
              <a:rPr lang="ru-RU" dirty="0"/>
              <a:t>  цель; </a:t>
            </a:r>
          </a:p>
          <a:p>
            <a:r>
              <a:rPr lang="ru-RU" dirty="0"/>
              <a:t> планируемые результаты обучения; </a:t>
            </a:r>
          </a:p>
          <a:p>
            <a:r>
              <a:rPr lang="ru-RU" dirty="0"/>
              <a:t>учебный план;  </a:t>
            </a:r>
          </a:p>
          <a:p>
            <a:r>
              <a:rPr lang="ru-RU" dirty="0"/>
              <a:t>календарный учебный график; </a:t>
            </a:r>
          </a:p>
          <a:p>
            <a:r>
              <a:rPr lang="ru-RU" dirty="0"/>
              <a:t>рабочие программы учебных предметов, курсов, дисциплин (модулей);  организационно-педагогические  условия; </a:t>
            </a:r>
          </a:p>
          <a:p>
            <a:r>
              <a:rPr lang="ru-RU" dirty="0"/>
              <a:t> формы  аттестации; </a:t>
            </a:r>
          </a:p>
          <a:p>
            <a:r>
              <a:rPr lang="ru-RU" dirty="0"/>
              <a:t> оценочные материалы и иные компоненты.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 Структура краткосрочной образовательной программы 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на основе </a:t>
            </a:r>
            <a:r>
              <a:rPr lang="ru-RU" sz="2400" b="1" dirty="0">
                <a:solidFill>
                  <a:schemeClr val="bg1"/>
                </a:solidFill>
              </a:rPr>
              <a:t>профессиональных стандартов</a:t>
            </a:r>
          </a:p>
        </p:txBody>
      </p:sp>
    </p:spTree>
    <p:extLst>
      <p:ext uri="{BB962C8B-B14F-4D97-AF65-F5344CB8AC3E}">
        <p14:creationId xmlns:p14="http://schemas.microsoft.com/office/powerpoint/2010/main" val="196606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 соответствии с требованиями Приказа Министерства образования и науки РФ от 1 </a:t>
            </a:r>
            <a:r>
              <a:rPr lang="ru-RU" dirty="0" smtClean="0"/>
              <a:t>июля  </a:t>
            </a:r>
            <a:r>
              <a:rPr lang="ru-RU" dirty="0"/>
              <a:t>2013  г.  N  499  "Об  утверждении  Порядка  организации  и  </a:t>
            </a:r>
            <a:r>
              <a:rPr lang="ru-RU" dirty="0" smtClean="0"/>
              <a:t>осуществления образовательной  </a:t>
            </a:r>
            <a:r>
              <a:rPr lang="ru-RU" dirty="0"/>
              <a:t>деятельности  по  дополнительным  профессиональным  программам"  в структуре  программы  повышения  квалификации  должно  быть  представлено  описание перечня профессиональных компетенций в рамках имеющейся квалификации, качественное изменение которых осуществляется в результате обучения.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 Разработка дополнительных профессиональных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  программ повышения квалификации 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на основе </a:t>
            </a:r>
            <a:r>
              <a:rPr lang="ru-RU" sz="2400" b="1" dirty="0">
                <a:solidFill>
                  <a:schemeClr val="bg1"/>
                </a:solidFill>
              </a:rPr>
              <a:t>профессиональных стандартов</a:t>
            </a:r>
          </a:p>
        </p:txBody>
      </p:sp>
    </p:spTree>
    <p:extLst>
      <p:ext uri="{BB962C8B-B14F-4D97-AF65-F5344CB8AC3E}">
        <p14:creationId xmlns:p14="http://schemas.microsoft.com/office/powerpoint/2010/main" val="18801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r>
              <a:rPr lang="ru-RU" dirty="0"/>
              <a:t>цель реализации образовательной программы; </a:t>
            </a:r>
          </a:p>
          <a:p>
            <a:r>
              <a:rPr lang="ru-RU" dirty="0" smtClean="0"/>
              <a:t>планируемые  </a:t>
            </a:r>
            <a:r>
              <a:rPr lang="ru-RU" dirty="0"/>
              <a:t>результаты  обучения,  включая  описание  перечня </a:t>
            </a:r>
            <a:r>
              <a:rPr lang="ru-RU" dirty="0" smtClean="0"/>
              <a:t>профессиональных  </a:t>
            </a:r>
            <a:r>
              <a:rPr lang="ru-RU" dirty="0"/>
              <a:t>компетенций  в  рамках  имеющейся  квалификации,  качественное </a:t>
            </a:r>
            <a:r>
              <a:rPr lang="ru-RU" dirty="0" smtClean="0"/>
              <a:t>изменение </a:t>
            </a:r>
            <a:r>
              <a:rPr lang="ru-RU" dirty="0"/>
              <a:t>которых осуществляется в результате реализации образовательной программы; </a:t>
            </a:r>
          </a:p>
          <a:p>
            <a:r>
              <a:rPr lang="ru-RU" dirty="0" smtClean="0"/>
              <a:t> </a:t>
            </a:r>
            <a:r>
              <a:rPr lang="ru-RU" dirty="0"/>
              <a:t>содержание  программы,  включающее:  учебный  план,  календарный  </a:t>
            </a:r>
            <a:r>
              <a:rPr lang="ru-RU" dirty="0" smtClean="0"/>
              <a:t>учебный график</a:t>
            </a:r>
            <a:r>
              <a:rPr lang="ru-RU" dirty="0"/>
              <a:t>,  рабочие  программы  учебных  предметов,  курсов,  дисциплин  (модулей)  (</a:t>
            </a:r>
            <a:r>
              <a:rPr lang="ru-RU" dirty="0" smtClean="0"/>
              <a:t>учебно-тематический </a:t>
            </a:r>
            <a:r>
              <a:rPr lang="ru-RU" dirty="0"/>
              <a:t>план); </a:t>
            </a:r>
          </a:p>
          <a:p>
            <a:r>
              <a:rPr lang="ru-RU" dirty="0" smtClean="0"/>
              <a:t> </a:t>
            </a:r>
            <a:r>
              <a:rPr lang="ru-RU" dirty="0"/>
              <a:t>формы аттестации и оценочные материалы;  </a:t>
            </a:r>
          </a:p>
          <a:p>
            <a:r>
              <a:rPr lang="ru-RU" dirty="0" smtClean="0"/>
              <a:t>организационно-педагогические </a:t>
            </a:r>
            <a:r>
              <a:rPr lang="ru-RU" dirty="0"/>
              <a:t>условия; </a:t>
            </a:r>
            <a:endParaRPr lang="ru-RU" dirty="0" smtClean="0"/>
          </a:p>
          <a:p>
            <a:r>
              <a:rPr lang="ru-RU" dirty="0" smtClean="0"/>
              <a:t>также  </a:t>
            </a:r>
            <a:r>
              <a:rPr lang="ru-RU" dirty="0"/>
              <a:t>компоненты,  определяемые  разработчиком  образовательной  </a:t>
            </a:r>
            <a:r>
              <a:rPr lang="ru-RU" dirty="0" smtClean="0"/>
              <a:t>программы самостоятельно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Структура  дополнительных профессиональных 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программ повышения квалификации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 на основе </a:t>
            </a:r>
            <a:r>
              <a:rPr lang="ru-RU" sz="2400" b="1" dirty="0">
                <a:solidFill>
                  <a:schemeClr val="bg1"/>
                </a:solidFill>
              </a:rPr>
              <a:t>профессиональных стандартов</a:t>
            </a:r>
          </a:p>
        </p:txBody>
      </p:sp>
    </p:spTree>
    <p:extLst>
      <p:ext uri="{BB962C8B-B14F-4D97-AF65-F5344CB8AC3E}">
        <p14:creationId xmlns:p14="http://schemas.microsoft.com/office/powerpoint/2010/main" val="311145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98612" y="332656"/>
            <a:ext cx="8001000" cy="1612032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52600"/>
            <a:ext cx="8569325" cy="4267200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ru-RU" sz="2000" dirty="0"/>
              <a:t>     </a:t>
            </a: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ru-RU" sz="2000" dirty="0"/>
              <a:t>     </a:t>
            </a:r>
            <a:r>
              <a:rPr lang="ru-RU" sz="3600" dirty="0"/>
              <a:t>Профессиональный стандарт – это многофункциональный нормативный документ, систематизирующий </a:t>
            </a:r>
            <a:r>
              <a:rPr lang="ru-RU" sz="3600" dirty="0" smtClean="0"/>
              <a:t>трудовые </a:t>
            </a:r>
            <a:r>
              <a:rPr lang="ru-RU" sz="3600" dirty="0"/>
              <a:t>функции, выполняемые работниками, и требования к необходимым для этого компетенциям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012949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ru-RU" sz="4400" dirty="0" smtClean="0"/>
              <a:t> </a:t>
            </a:r>
            <a:r>
              <a:rPr lang="ru-RU" sz="4400" dirty="0"/>
              <a:t>это первый </a:t>
            </a:r>
            <a:r>
              <a:rPr lang="ru-RU" sz="4400" dirty="0" smtClean="0"/>
              <a:t> </a:t>
            </a:r>
            <a:r>
              <a:rPr lang="ru-RU" sz="4400" dirty="0"/>
              <a:t>шаг на пути становления эффективной системы управления кадровым потенциалом на современном предприятии.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 Разработка краткосрочных образовательных программ на основе </a:t>
            </a:r>
            <a:r>
              <a:rPr lang="ru-RU" sz="2400" b="1" dirty="0">
                <a:solidFill>
                  <a:schemeClr val="bg1"/>
                </a:solidFill>
              </a:rPr>
              <a:t>профессиональных стандартов</a:t>
            </a:r>
          </a:p>
        </p:txBody>
      </p:sp>
    </p:spTree>
    <p:extLst>
      <p:ext uri="{BB962C8B-B14F-4D97-AF65-F5344CB8AC3E}">
        <p14:creationId xmlns:p14="http://schemas.microsoft.com/office/powerpoint/2010/main" val="421007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dirty="0" smtClean="0">
                <a:solidFill>
                  <a:schemeClr val="accent1"/>
                </a:solidFill>
              </a:rPr>
              <a:t>Спасибо</a:t>
            </a:r>
          </a:p>
          <a:p>
            <a:pPr marL="0" indent="0" algn="ctr">
              <a:buNone/>
            </a:pPr>
            <a:r>
              <a:rPr lang="ru-RU" sz="8800" dirty="0" smtClean="0">
                <a:solidFill>
                  <a:schemeClr val="accent1"/>
                </a:solidFill>
              </a:rPr>
              <a:t> за внимание</a:t>
            </a:r>
            <a:endParaRPr lang="ru-RU" sz="8800" dirty="0">
              <a:solidFill>
                <a:schemeClr val="accent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42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036638"/>
          </a:xfr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Учет  требований  работодателей при разработке образовательных  стандартов и программ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46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800" b="1" dirty="0" smtClean="0"/>
              <a:t>Общероссийские классификаторы:</a:t>
            </a:r>
          </a:p>
          <a:p>
            <a:pPr>
              <a:buNone/>
            </a:pPr>
            <a:r>
              <a:rPr lang="ru-RU" sz="1800" dirty="0" smtClean="0"/>
              <a:t>Единый квалификационный справочник должностей руководителей, специалистов и служащих (ЕКСД)</a:t>
            </a:r>
          </a:p>
          <a:p>
            <a:pPr>
              <a:buNone/>
            </a:pPr>
            <a:r>
              <a:rPr lang="ru-RU" sz="1800" dirty="0" smtClean="0"/>
              <a:t>Единый тарифно-квалификационный справочник работ и профессий рабочих (ЕТКС) </a:t>
            </a:r>
          </a:p>
          <a:p>
            <a:pPr>
              <a:lnSpc>
                <a:spcPct val="120000"/>
              </a:lnSpc>
              <a:buNone/>
            </a:pPr>
            <a:r>
              <a:rPr lang="ru-RU" sz="1800" dirty="0" smtClean="0"/>
              <a:t>Предназначены </a:t>
            </a:r>
            <a:r>
              <a:rPr lang="ru-RU" sz="1800" dirty="0"/>
              <a:t>«для регулирования трудовых отношений, обеспечения эффективной системы управления персоналом </a:t>
            </a:r>
            <a:r>
              <a:rPr lang="ru-RU" sz="1800" dirty="0" smtClean="0"/>
              <a:t>в </a:t>
            </a:r>
            <a:r>
              <a:rPr lang="ru-RU" sz="1800" dirty="0"/>
              <a:t>организациях различных отраслей </a:t>
            </a:r>
            <a:r>
              <a:rPr lang="ru-RU" sz="1800" dirty="0" smtClean="0"/>
              <a:t>экономики». </a:t>
            </a:r>
          </a:p>
          <a:p>
            <a:pPr>
              <a:lnSpc>
                <a:spcPct val="120000"/>
              </a:lnSpc>
              <a:buNone/>
            </a:pPr>
            <a:r>
              <a:rPr lang="ru-RU" sz="1800" dirty="0" smtClean="0"/>
              <a:t>При </a:t>
            </a:r>
            <a:r>
              <a:rPr lang="ru-RU" sz="1800" dirty="0"/>
              <a:t>составлении квалификационных характеристик </a:t>
            </a:r>
            <a:r>
              <a:rPr lang="ru-RU" sz="1800" dirty="0" smtClean="0"/>
              <a:t>не предполагалось </a:t>
            </a:r>
            <a:r>
              <a:rPr lang="ru-RU" sz="1800" dirty="0"/>
              <a:t>их использование при формировании программ профессионального </a:t>
            </a:r>
            <a:r>
              <a:rPr lang="ru-RU" sz="1800" dirty="0" smtClean="0"/>
              <a:t>образования. </a:t>
            </a:r>
          </a:p>
          <a:p>
            <a:pPr>
              <a:lnSpc>
                <a:spcPct val="120000"/>
              </a:lnSpc>
              <a:buNone/>
            </a:pPr>
            <a:r>
              <a:rPr lang="ru-RU" sz="1800" dirty="0" smtClean="0"/>
              <a:t>Это </a:t>
            </a:r>
            <a:r>
              <a:rPr lang="ru-RU" sz="1800" dirty="0"/>
              <a:t>отразилось на содержании разделов, характеризующих деятельность («Должностные обязанности»), необходимые знания («Должен знать») и  уровень квалификации («Требования к квалификации»). </a:t>
            </a:r>
            <a:endParaRPr lang="ru-RU" sz="1800" dirty="0" smtClean="0"/>
          </a:p>
          <a:p>
            <a:pPr>
              <a:lnSpc>
                <a:spcPct val="120000"/>
              </a:lnSpc>
              <a:buNone/>
            </a:pPr>
            <a:r>
              <a:rPr lang="ru-RU" sz="1800" dirty="0" smtClean="0"/>
              <a:t>Представленная </a:t>
            </a:r>
            <a:r>
              <a:rPr lang="ru-RU" sz="1800" dirty="0"/>
              <a:t>в справочнике информация является обобщенной, требования к уровню квалификации определяют не уровень компетентности, а опыт работы. </a:t>
            </a:r>
            <a:endParaRPr lang="ru-RU" sz="1800" dirty="0" smtClean="0"/>
          </a:p>
          <a:p>
            <a:pPr>
              <a:lnSpc>
                <a:spcPct val="120000"/>
              </a:lnSpc>
              <a:buNone/>
            </a:pPr>
            <a:r>
              <a:rPr lang="ru-RU" sz="1800" dirty="0" smtClean="0"/>
              <a:t>Обновление </a:t>
            </a:r>
            <a:r>
              <a:rPr lang="ru-RU" sz="1800" dirty="0"/>
              <a:t>квалификационных характеристик происходит не часто, поэтому они, как правило,  не дают полного описания современных видов профессиональной деятельности.</a:t>
            </a:r>
            <a:endParaRPr lang="ru-RU" sz="1800" dirty="0" smtClean="0"/>
          </a:p>
          <a:p>
            <a:pPr>
              <a:lnSpc>
                <a:spcPct val="120000"/>
              </a:lnSpc>
            </a:pPr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001000" cy="89217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sz="2800" b="1" dirty="0">
                <a:solidFill>
                  <a:schemeClr val="bg1"/>
                </a:solidFill>
              </a:rPr>
              <a:t>Содержание профессионального стандарта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FontTx/>
              <a:buAutoNum type="arabicPeriod"/>
            </a:pPr>
            <a:r>
              <a:rPr lang="ru-RU" sz="2400" dirty="0"/>
              <a:t>общие сведения о содержании данного вида трудовой деятельности (в рамках ВЭД)</a:t>
            </a:r>
          </a:p>
          <a:p>
            <a:pPr marL="609600" indent="-6096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FontTx/>
              <a:buAutoNum type="arabicPeriod"/>
            </a:pPr>
            <a:r>
              <a:rPr lang="ru-RU" sz="2400" dirty="0"/>
              <a:t>требования к профессиональному образованию и опыту работы, наличие особых условий допуска к работе</a:t>
            </a:r>
          </a:p>
          <a:p>
            <a:pPr marL="609600" indent="-6096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FontTx/>
              <a:buAutoNum type="arabicPeriod"/>
            </a:pPr>
            <a:r>
              <a:rPr lang="ru-RU" sz="2400" dirty="0"/>
              <a:t>вертикально интегрированная отраслевая рамка квалификаций</a:t>
            </a:r>
          </a:p>
          <a:p>
            <a:pPr marL="609600" indent="-6096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FontTx/>
              <a:buAutoNum type="arabicPeriod"/>
            </a:pPr>
            <a:r>
              <a:rPr lang="ru-RU" sz="2400" dirty="0"/>
              <a:t>описание трудовых функций  по квалификационным уровням</a:t>
            </a:r>
          </a:p>
          <a:p>
            <a:pPr marL="609600" indent="-6096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FontTx/>
              <a:buAutoNum type="arabicPeriod"/>
            </a:pPr>
            <a:r>
              <a:rPr lang="ru-RU" sz="2400" dirty="0"/>
              <a:t>требования к  компетентности работника по каждой трудовой функции</a:t>
            </a:r>
          </a:p>
          <a:p>
            <a:pPr marL="609600" indent="-6096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FontTx/>
              <a:buAutoNum type="arabicPeriod"/>
            </a:pPr>
            <a:r>
              <a:rPr lang="ru-RU" sz="2400" dirty="0"/>
              <a:t>виды сертификатов, выдаваемые на основе данного профессионального стандарта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9FF8-9226-4CD8-AC1B-E4590E745DA3}" type="slidenum">
              <a:rPr lang="ru-RU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/>
          </p:cNvSpPr>
          <p:nvPr/>
        </p:nvSpPr>
        <p:spPr bwMode="auto">
          <a:xfrm>
            <a:off x="323850" y="333375"/>
            <a:ext cx="8280400" cy="6477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r>
              <a:rPr lang="ru-RU" sz="1800" b="1" dirty="0" smtClean="0">
                <a:solidFill>
                  <a:schemeClr val="bg1"/>
                </a:solidFill>
                <a:latin typeface="Calibri" pitchFamily="34" charset="0"/>
              </a:rPr>
              <a:t>Зачем </a:t>
            </a:r>
            <a:r>
              <a:rPr lang="ru-RU" sz="1800" b="1" dirty="0">
                <a:solidFill>
                  <a:schemeClr val="bg1"/>
                </a:solidFill>
                <a:latin typeface="Calibri" pitchFamily="34" charset="0"/>
              </a:rPr>
              <a:t>нужны национальные профессиональные </a:t>
            </a:r>
            <a:r>
              <a:rPr lang="ru-RU" sz="1800" b="1" dirty="0" smtClean="0">
                <a:solidFill>
                  <a:schemeClr val="bg1"/>
                </a:solidFill>
                <a:latin typeface="Calibri" pitchFamily="34" charset="0"/>
              </a:rPr>
              <a:t>стандарты? </a:t>
            </a:r>
            <a:endParaRPr lang="ru-RU" sz="1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539750" y="1412875"/>
            <a:ext cx="8351838" cy="1655763"/>
          </a:xfrm>
          <a:prstGeom prst="rect">
            <a:avLst/>
          </a:prstGeom>
          <a:solidFill>
            <a:srgbClr val="DCE0D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174625" indent="-174625"/>
            <a:r>
              <a:rPr lang="ru-RU" dirty="0">
                <a:solidFill>
                  <a:schemeClr val="tx2"/>
                </a:solidFill>
                <a:latin typeface="Calibri" pitchFamily="34" charset="0"/>
              </a:rPr>
              <a:t>■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Для достижения качества рабочей силы, необходимого для реализации   государственной политики</a:t>
            </a:r>
          </a:p>
          <a:p>
            <a:pPr marL="174625" indent="-174625"/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 инновационного    развития    экономики     и     обеспечения    ее    конкурентоспособности  в условиях </a:t>
            </a:r>
          </a:p>
          <a:p>
            <a:pPr marL="174625" indent="-174625"/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присоединения к ВТО.</a:t>
            </a:r>
          </a:p>
          <a:p>
            <a:pPr marL="174625" indent="-174625"/>
            <a:r>
              <a:rPr lang="ru-RU" dirty="0">
                <a:solidFill>
                  <a:schemeClr val="tx2"/>
                </a:solidFill>
                <a:latin typeface="Calibri" pitchFamily="34" charset="0"/>
              </a:rPr>
              <a:t>■</a:t>
            </a:r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 Для повышения эффективности </a:t>
            </a:r>
            <a:r>
              <a:rPr lang="ru-RU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профессионального образования за счет </a:t>
            </a:r>
          </a:p>
          <a:p>
            <a:pPr marL="174625" indent="-174625"/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обеспечения   </a:t>
            </a:r>
            <a:r>
              <a:rPr lang="ru-RU" b="1" dirty="0" smtClean="0">
                <a:solidFill>
                  <a:schemeClr val="tx2"/>
                </a:solidFill>
                <a:latin typeface="Calibri" pitchFamily="34" charset="0"/>
              </a:rPr>
              <a:t>большего    соответствия ФГОС и образовательных программ, </a:t>
            </a:r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разрабатываемых </a:t>
            </a:r>
            <a:r>
              <a:rPr lang="ru-RU" b="1" dirty="0" smtClean="0">
                <a:solidFill>
                  <a:schemeClr val="tx2"/>
                </a:solidFill>
                <a:latin typeface="Calibri" pitchFamily="34" charset="0"/>
              </a:rPr>
              <a:t>на</a:t>
            </a:r>
          </a:p>
          <a:p>
            <a:pPr marL="174625" indent="-174625"/>
            <a:r>
              <a:rPr lang="ru-RU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основе </a:t>
            </a:r>
            <a:r>
              <a:rPr lang="ru-RU" b="1" dirty="0" smtClean="0">
                <a:solidFill>
                  <a:schemeClr val="tx2"/>
                </a:solidFill>
                <a:latin typeface="Calibri" pitchFamily="34" charset="0"/>
              </a:rPr>
              <a:t>ПС,  требованиям</a:t>
            </a:r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, предъявляемым </a:t>
            </a:r>
            <a:r>
              <a:rPr lang="ru-RU" b="1" dirty="0" smtClean="0">
                <a:solidFill>
                  <a:schemeClr val="tx2"/>
                </a:solidFill>
                <a:latin typeface="Calibri" pitchFamily="34" charset="0"/>
              </a:rPr>
              <a:t> работодателями </a:t>
            </a:r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к знаниям, умениям и навыкам </a:t>
            </a:r>
            <a:endParaRPr lang="ru-RU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174625" indent="-174625"/>
            <a:r>
              <a:rPr lang="ru-RU" b="1" dirty="0" smtClean="0">
                <a:solidFill>
                  <a:schemeClr val="tx2"/>
                </a:solidFill>
                <a:latin typeface="Calibri" pitchFamily="34" charset="0"/>
              </a:rPr>
              <a:t>работников</a:t>
            </a:r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.</a:t>
            </a:r>
          </a:p>
          <a:p>
            <a:pPr marL="174625" indent="-174625"/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   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468313" y="3141663"/>
            <a:ext cx="82073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tx2"/>
                </a:solidFill>
              </a:rPr>
              <a:t>Работодателю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611188" y="4941888"/>
            <a:ext cx="82073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tx2"/>
                </a:solidFill>
              </a:rPr>
              <a:t>Работнику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539750" y="1052513"/>
            <a:ext cx="820896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tx2"/>
                </a:solidFill>
              </a:rPr>
              <a:t>Государству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39750" y="3644900"/>
            <a:ext cx="8281988" cy="1152525"/>
          </a:xfrm>
          <a:prstGeom prst="rect">
            <a:avLst/>
          </a:prstGeom>
          <a:solidFill>
            <a:srgbClr val="DCE0D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174625" indent="-174625"/>
            <a:r>
              <a:rPr lang="ru-RU" dirty="0">
                <a:solidFill>
                  <a:schemeClr val="tx2"/>
                </a:solidFill>
                <a:latin typeface="Calibri" pitchFamily="34" charset="0"/>
              </a:rPr>
              <a:t>■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Для повышения производительности труда, ускорения и сокращения издержек внедрения новых</a:t>
            </a:r>
          </a:p>
          <a:p>
            <a:pPr marL="174625" indent="-174625"/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 технологий, освоения производства новой продукции   за    счет    достижения   большего соответствия </a:t>
            </a:r>
          </a:p>
          <a:p>
            <a:pPr marL="174625" indent="-174625"/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квалификации   работников   требованиям   рабочих    мест.</a:t>
            </a:r>
          </a:p>
          <a:p>
            <a:pPr marL="174625" indent="-174625"/>
            <a:r>
              <a:rPr lang="ru-RU" dirty="0">
                <a:solidFill>
                  <a:schemeClr val="tx2"/>
                </a:solidFill>
                <a:latin typeface="Calibri" pitchFamily="34" charset="0"/>
              </a:rPr>
              <a:t>■</a:t>
            </a:r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 Для сокращения издержек по дополнительной профессиональной подготовке работников. </a:t>
            </a:r>
          </a:p>
          <a:p>
            <a:pPr marL="174625" indent="-174625"/>
            <a:r>
              <a:rPr lang="ru-RU" dirty="0">
                <a:solidFill>
                  <a:schemeClr val="tx2"/>
                </a:solidFill>
                <a:latin typeface="Calibri" pitchFamily="34" charset="0"/>
              </a:rPr>
              <a:t>■</a:t>
            </a:r>
            <a:r>
              <a:rPr lang="ru-RU" b="1" dirty="0">
                <a:solidFill>
                  <a:schemeClr val="tx2"/>
                </a:solidFill>
                <a:latin typeface="Calibri" pitchFamily="34" charset="0"/>
              </a:rPr>
              <a:t> Для идентификации квалификации работников требованиям рабочих мест при приеме на работу.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611188" y="5445125"/>
            <a:ext cx="8208962" cy="935038"/>
          </a:xfrm>
          <a:prstGeom prst="rect">
            <a:avLst/>
          </a:prstGeom>
          <a:solidFill>
            <a:srgbClr val="DCE0D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>
                <a:solidFill>
                  <a:schemeClr val="tx2"/>
                </a:solidFill>
                <a:latin typeface="Calibri" pitchFamily="34" charset="0"/>
              </a:rPr>
              <a:t>■</a:t>
            </a:r>
            <a:r>
              <a:rPr lang="ru-RU" b="1">
                <a:solidFill>
                  <a:schemeClr val="hlink"/>
                </a:solidFill>
                <a:latin typeface="Calibri" pitchFamily="34" charset="0"/>
              </a:rPr>
              <a:t> </a:t>
            </a:r>
            <a:r>
              <a:rPr lang="ru-RU" b="1">
                <a:solidFill>
                  <a:schemeClr val="tx2"/>
                </a:solidFill>
                <a:latin typeface="Calibri" pitchFamily="34" charset="0"/>
              </a:rPr>
              <a:t>Для профессиональной ориентации и выбора программ профессиональной подготовки при </a:t>
            </a:r>
          </a:p>
          <a:p>
            <a:r>
              <a:rPr lang="ru-RU" b="1">
                <a:solidFill>
                  <a:schemeClr val="tx2"/>
                </a:solidFill>
                <a:latin typeface="Calibri" pitchFamily="34" charset="0"/>
              </a:rPr>
              <a:t>поступлении в образовательные учреждения. </a:t>
            </a:r>
          </a:p>
          <a:p>
            <a:r>
              <a:rPr lang="ru-RU">
                <a:solidFill>
                  <a:schemeClr val="tx2"/>
                </a:solidFill>
                <a:latin typeface="Calibri" pitchFamily="34" charset="0"/>
              </a:rPr>
              <a:t>■</a:t>
            </a:r>
            <a:r>
              <a:rPr lang="ru-RU" b="1">
                <a:solidFill>
                  <a:schemeClr val="tx2"/>
                </a:solidFill>
                <a:latin typeface="Calibri" pitchFamily="34" charset="0"/>
              </a:rPr>
              <a:t> Для повышения конкурентоспособности на рынке труда и трудовой мобильности.</a:t>
            </a:r>
          </a:p>
          <a:p>
            <a:endParaRPr lang="ru-RU" b="1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0" name="Номер слайда 9"/>
          <p:cNvSpPr txBox="1">
            <a:spLocks noGrp="1"/>
          </p:cNvSpPr>
          <p:nvPr/>
        </p:nvSpPr>
        <p:spPr>
          <a:xfrm>
            <a:off x="8316913" y="6356350"/>
            <a:ext cx="369887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E73160D-2F17-47BF-9CDA-2602E6652EF2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ru-R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9217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Область применения профессиональных стандартов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412776"/>
            <a:ext cx="8001000" cy="4607024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Char char="q"/>
            </a:pPr>
            <a:r>
              <a:rPr lang="ru-RU" sz="2000" dirty="0"/>
              <a:t>Решение широкого круга задач в области управления персоналом (</a:t>
            </a:r>
            <a:r>
              <a:rPr lang="ru-RU" sz="2000" dirty="0" err="1"/>
              <a:t>рекрутинг</a:t>
            </a:r>
            <a:r>
              <a:rPr lang="ru-RU" sz="2000" dirty="0"/>
              <a:t>, разработка должностных инструкций, тарификация должностей, </a:t>
            </a:r>
            <a:r>
              <a:rPr lang="ru-RU" sz="2000" dirty="0" err="1"/>
              <a:t>грейдирование</a:t>
            </a:r>
            <a:r>
              <a:rPr lang="ru-RU" sz="2000" dirty="0"/>
              <a:t>, формирование мотивационных схем, разработка стандартов предприятий, отбор кадрового резерва и планирование карьеры, пр.) </a:t>
            </a:r>
          </a:p>
          <a:p>
            <a:pPr>
              <a:lnSpc>
                <a:spcPct val="75000"/>
              </a:lnSpc>
              <a:buFont typeface="Wingdings" pitchFamily="2" charset="2"/>
              <a:buChar char="q"/>
            </a:pPr>
            <a:endParaRPr lang="ru-RU" sz="2000" dirty="0"/>
          </a:p>
          <a:p>
            <a:pPr>
              <a:lnSpc>
                <a:spcPct val="85000"/>
              </a:lnSpc>
              <a:buFont typeface="Wingdings" pitchFamily="2" charset="2"/>
              <a:buChar char="q"/>
            </a:pPr>
            <a:r>
              <a:rPr lang="ru-RU" sz="2000" dirty="0"/>
              <a:t>Оценка квалификации, сертификация работников и выпускников учреждений профессионального образования</a:t>
            </a:r>
            <a:endParaRPr lang="en-US" sz="2000" dirty="0"/>
          </a:p>
          <a:p>
            <a:pPr>
              <a:lnSpc>
                <a:spcPct val="85000"/>
              </a:lnSpc>
              <a:buFont typeface="Wingdings" pitchFamily="2" charset="2"/>
              <a:buChar char="q"/>
            </a:pPr>
            <a:endParaRPr lang="ru-RU" sz="2000" dirty="0"/>
          </a:p>
          <a:p>
            <a:pPr>
              <a:lnSpc>
                <a:spcPct val="85000"/>
              </a:lnSpc>
              <a:buFont typeface="Wingdings" pitchFamily="2" charset="2"/>
              <a:buChar char="q"/>
            </a:pPr>
            <a:r>
              <a:rPr lang="ru-RU" sz="2000" dirty="0"/>
              <a:t>Формирование государственных образовательных стандартов и программ всех уровней профессионального  образования</a:t>
            </a:r>
          </a:p>
          <a:p>
            <a:pPr>
              <a:lnSpc>
                <a:spcPct val="85000"/>
              </a:lnSpc>
              <a:buFont typeface="Wingdings" pitchFamily="2" charset="2"/>
              <a:buChar char="q"/>
            </a:pPr>
            <a:endParaRPr lang="ru-RU" sz="2000" dirty="0"/>
          </a:p>
          <a:p>
            <a:pPr>
              <a:lnSpc>
                <a:spcPct val="85000"/>
              </a:lnSpc>
              <a:buFont typeface="Wingdings" pitchFamily="2" charset="2"/>
              <a:buChar char="q"/>
            </a:pPr>
            <a:r>
              <a:rPr lang="ru-RU" sz="2000" dirty="0"/>
              <a:t>Проведение процедур стандартизации и унификации в рамках вида экономической деятельности  </a:t>
            </a:r>
          </a:p>
          <a:p>
            <a:pPr>
              <a:lnSpc>
                <a:spcPct val="90000"/>
              </a:lnSpc>
            </a:pPr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036638"/>
          </a:xfr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>
                <a:solidFill>
                  <a:schemeClr val="bg1"/>
                </a:solidFill>
              </a:rPr>
              <a:t>Основные пользователи профессиональных стандартов</a:t>
            </a:r>
          </a:p>
        </p:txBody>
      </p:sp>
      <p:sp>
        <p:nvSpPr>
          <p:cNvPr id="546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endParaRPr lang="ru-RU" sz="1800" dirty="0"/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ru-RU" sz="2400" dirty="0"/>
              <a:t>Отраслевые объединения работодателей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ru-RU" sz="2400" dirty="0" smtClean="0"/>
              <a:t>Руководители организаций</a:t>
            </a:r>
            <a:endParaRPr lang="ru-RU" sz="2400" dirty="0"/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ru-RU" sz="2400" dirty="0" smtClean="0"/>
              <a:t>Кадровые службы</a:t>
            </a:r>
            <a:endParaRPr lang="ru-RU" sz="2400" dirty="0"/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ru-RU" sz="2400" dirty="0"/>
              <a:t>Работники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ru-RU" sz="2400" dirty="0" smtClean="0"/>
              <a:t>Образовательные учреждения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ru-RU" sz="2400" dirty="0" smtClean="0"/>
              <a:t>Органы </a:t>
            </a:r>
            <a:r>
              <a:rPr lang="ru-RU" sz="2400" dirty="0"/>
              <a:t>управления </a:t>
            </a:r>
            <a:r>
              <a:rPr lang="ru-RU" sz="2400" dirty="0" smtClean="0"/>
              <a:t>образованием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6C2D7-3C03-4393-A98B-5A4B66C2463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3"/>
          <p:cNvSpPr>
            <a:spLocks noChangeArrowheads="1"/>
          </p:cNvSpPr>
          <p:nvPr/>
        </p:nvSpPr>
        <p:spPr bwMode="auto">
          <a:xfrm>
            <a:off x="468313" y="333375"/>
            <a:ext cx="8207375" cy="6477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ru-RU" sz="1800" b="1" dirty="0" smtClean="0">
                <a:solidFill>
                  <a:schemeClr val="bg1"/>
                </a:solidFill>
                <a:latin typeface="Calibri" pitchFamily="34" charset="0"/>
              </a:rPr>
              <a:t>Создание </a:t>
            </a:r>
            <a:r>
              <a:rPr lang="ru-RU" sz="1800" b="1" dirty="0">
                <a:solidFill>
                  <a:schemeClr val="bg1"/>
                </a:solidFill>
                <a:latin typeface="Calibri" pitchFamily="34" charset="0"/>
              </a:rPr>
              <a:t>системы национальных профессиональных стандартов (результаты </a:t>
            </a:r>
          </a:p>
          <a:p>
            <a:r>
              <a:rPr lang="ru-RU" sz="1800" b="1" dirty="0">
                <a:solidFill>
                  <a:schemeClr val="bg1"/>
                </a:solidFill>
                <a:latin typeface="Calibri" pitchFamily="34" charset="0"/>
              </a:rPr>
              <a:t>деятельности бизнес - сообщества)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468313" y="1484313"/>
            <a:ext cx="82804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условиях    ослабления        централизованного      государственного     </a:t>
            </a:r>
            <a:endPara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регулирования процессов    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создания          профессиональных      стандартов,       </a:t>
            </a:r>
            <a:endPara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 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формировании соответствующей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рыночной экономике системы   </a:t>
            </a:r>
            <a:endPara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национальных        профессиональных стандартов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активное участие принял </a:t>
            </a:r>
            <a:endPara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РСПП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468313" y="2781300"/>
            <a:ext cx="820896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1600" dirty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 В 2006 г. РСПП учредил  Национальное      агентство      развития    квалификаций (НАРК),</a:t>
            </a:r>
          </a:p>
          <a:p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 призванное осуществлять экспертно-методическую поддержку и координацию действий</a:t>
            </a:r>
          </a:p>
          <a:p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 организаций, представляющих   бизнес-сообщество,  а также взаимодействие бизнеса и </a:t>
            </a:r>
          </a:p>
          <a:p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 государственных органов в процессе формирования национальной системы квалификаций.</a:t>
            </a:r>
          </a:p>
          <a:p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 В 2008 г. в составе рабочих органов РСПП была создана Комиссия по профессиональным </a:t>
            </a:r>
          </a:p>
          <a:p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 стандартам.</a:t>
            </a:r>
          </a:p>
          <a:p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 Силами этих    структур,   с    участием    Минобрнауки   РФ  и   </a:t>
            </a:r>
            <a:r>
              <a:rPr lang="ru-RU" sz="1600" b="1" dirty="0" err="1">
                <a:solidFill>
                  <a:schemeClr val="tx2"/>
                </a:solidFill>
                <a:latin typeface="Calibri" pitchFamily="34" charset="0"/>
              </a:rPr>
              <a:t>Минздравсоцразвития</a:t>
            </a:r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 РФ к  </a:t>
            </a:r>
          </a:p>
          <a:p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настоящему    времени:</a:t>
            </a:r>
          </a:p>
          <a:p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разработано   нормативно- методическое     обеспечение     создания профессиональных     </a:t>
            </a:r>
          </a:p>
          <a:p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стандартов,        независимой        оценки    качества      образования       и     сертификации </a:t>
            </a:r>
          </a:p>
          <a:p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квалификаций;</a:t>
            </a:r>
          </a:p>
          <a:p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организована разработка, экспертиза и утверждение ряда профессиональных  стандартов по</a:t>
            </a:r>
          </a:p>
          <a:p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рабочим профессиям, получивших статус национальных профессиональных стандартов</a:t>
            </a:r>
            <a:r>
              <a:rPr lang="ru-RU" sz="1600" dirty="0">
                <a:solidFill>
                  <a:schemeClr val="tx2"/>
                </a:solidFill>
                <a:latin typeface="Calibri" pitchFamily="34" charset="0"/>
              </a:rPr>
              <a:t>.</a:t>
            </a:r>
          </a:p>
          <a:p>
            <a:endParaRPr lang="ru-RU" sz="1600" dirty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ru-RU" sz="1600" dirty="0">
                <a:solidFill>
                  <a:schemeClr val="tx2"/>
                </a:solidFill>
                <a:latin typeface="Calibri" pitchFamily="34" charset="0"/>
              </a:rPr>
              <a:t>   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8459788" y="6381750"/>
            <a:ext cx="5048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200">
                <a:solidFill>
                  <a:srgbClr val="898989"/>
                </a:solidFill>
                <a:latin typeface="Calibri" pitchFamily="34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1"/>
            <a:ext cx="8001000" cy="963959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Развитие системы профессиональных стандартов (ПС)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ru-RU" sz="2000" b="1" dirty="0" smtClean="0"/>
          </a:p>
          <a:p>
            <a:pPr eaLnBrk="1" hangingPunct="1"/>
            <a:endParaRPr lang="ru-RU" dirty="0" smtClean="0">
              <a:solidFill>
                <a:schemeClr val="folHlin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33C63-AF52-44A6-8C52-F24FAAD7D922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7544" y="1196753"/>
          <a:ext cx="8280920" cy="503688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328592"/>
                <a:gridCol w="2952328"/>
              </a:tblGrid>
              <a:tr h="3814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Состояние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Задачи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5894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Разработаны документы и методики</a:t>
                      </a:r>
                      <a:r>
                        <a:rPr lang="ru-RU" sz="1600" baseline="0" dirty="0" smtClean="0"/>
                        <a:t> разработки и введения в действие ПС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400" dirty="0" smtClean="0"/>
                        <a:t>Формирование единых</a:t>
                      </a:r>
                      <a:r>
                        <a:rPr lang="ru-RU" sz="1400" baseline="0" dirty="0" smtClean="0"/>
                        <a:t> требований к формату и подходам к разработке ПС</a:t>
                      </a:r>
                      <a:endParaRPr lang="ru-RU" sz="1400" dirty="0" smtClean="0"/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400" dirty="0" smtClean="0"/>
                        <a:t>Принятие приемлемых для разработчиков и пользователей процедур утверждения ПС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системы отраслевых ПС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400" dirty="0" smtClean="0"/>
                        <a:t>Организация  системного обучения преподавателей использованию ПС при разработке образовательных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программ, средств оценки результатов  обучения</a:t>
                      </a:r>
                    </a:p>
                    <a:p>
                      <a:endParaRPr lang="ru-RU" sz="14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928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Проводится обучение и консультирование разработчиков ПС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4976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</a:t>
                      </a:r>
                      <a:r>
                        <a:rPr lang="ru-RU" sz="1600" baseline="0" dirty="0" smtClean="0"/>
                        <a:t> различной степени разработки находятся более 160 ПС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63257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 основе ПС разрабатываются обр.программы, тесты оценки инд.достижений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69665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Сложность продвижения идеи  ПС среди работодателей и ведомств, незначительность кол-ва ПС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5894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Сохраняется конфликт ПС с существующими тарифными</a:t>
                      </a:r>
                      <a:r>
                        <a:rPr lang="ru-RU" sz="1600" baseline="0" dirty="0" smtClean="0"/>
                        <a:t> системами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75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ПС разрабатываются </a:t>
                      </a:r>
                      <a:r>
                        <a:rPr lang="ru-RU" sz="1600" baseline="0" dirty="0" smtClean="0"/>
                        <a:t>в различных форматах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374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 всегда</a:t>
                      </a:r>
                      <a:r>
                        <a:rPr lang="ru-RU" sz="1600" baseline="0" dirty="0" smtClean="0"/>
                        <a:t> ПС используются при разработке ФГОС  и обр.программ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8537</TotalTime>
  <Words>1771</Words>
  <Application>Microsoft Office PowerPoint</Application>
  <PresentationFormat>Экран (4:3)</PresentationFormat>
  <Paragraphs>187</Paragraphs>
  <Slides>21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Тема Office</vt:lpstr>
      <vt:lpstr>Разработка краткосрочных образовательных программ на основе профессиональных стандартов</vt:lpstr>
      <vt:lpstr>Профессиональный стандарт</vt:lpstr>
      <vt:lpstr>Учет  требований  работодателей при разработке образовательных  стандартов и программ</vt:lpstr>
      <vt:lpstr>Содержание профессионального стандарта</vt:lpstr>
      <vt:lpstr>Презентация PowerPoint</vt:lpstr>
      <vt:lpstr>Область применения профессиональных стандартов</vt:lpstr>
      <vt:lpstr>Основные пользователи профессиональных стандартов</vt:lpstr>
      <vt:lpstr>Презентация PowerPoint</vt:lpstr>
      <vt:lpstr>Развитие системы профессиональных стандартов (ПС)</vt:lpstr>
      <vt:lpstr>Особенность краткосрочных образовательных программ на основе профессиональных стандартов</vt:lpstr>
      <vt:lpstr>Особенности программ краткосрочной подготовки</vt:lpstr>
      <vt:lpstr>Актуальность  разработки краткосрочных программ</vt:lpstr>
      <vt:lpstr>Виды краткосрочного образования</vt:lpstr>
      <vt:lpstr>Разработка краткосрочных образовательных программ на основе профессиональных стандартов</vt:lpstr>
      <vt:lpstr> Содержание краткосрочных образовательных программ на основе профессиональных стандартов</vt:lpstr>
      <vt:lpstr>Содержание краткосрочных образовательных программ на основе профессиональных стандартов</vt:lpstr>
      <vt:lpstr> Структура краткосрочной образовательной программы  на основе профессиональных стандартов</vt:lpstr>
      <vt:lpstr> Разработка дополнительных профессиональных   программ повышения квалификации  на основе профессиональных стандартов</vt:lpstr>
      <vt:lpstr>Структура  дополнительных профессиональных  программ повышения квалификации  на основе профессиональных стандартов</vt:lpstr>
      <vt:lpstr> Разработка краткосрочных образовательных программ на основе профессиональных стандартов</vt:lpstr>
      <vt:lpstr>Презентация PowerPoint</vt:lpstr>
    </vt:vector>
  </TitlesOfParts>
  <Company>DG Win&amp;Soft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«Разработка предложений по созданию современной системы профессиональных стандартов»</dc:title>
  <dc:creator>Шестаков</dc:creator>
  <cp:lastModifiedBy>Ольга Витальевна Смирнова</cp:lastModifiedBy>
  <cp:revision>225</cp:revision>
  <dcterms:created xsi:type="dcterms:W3CDTF">2011-05-18T05:05:40Z</dcterms:created>
  <dcterms:modified xsi:type="dcterms:W3CDTF">2014-12-07T15:06:29Z</dcterms:modified>
</cp:coreProperties>
</file>