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65" r:id="rId6"/>
    <p:sldId id="259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1" r:id="rId22"/>
    <p:sldId id="282" r:id="rId23"/>
    <p:sldId id="283" r:id="rId24"/>
    <p:sldId id="260" r:id="rId25"/>
    <p:sldId id="26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53A-74F0-427D-88F2-39D33CB062EA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BC12-604D-4FB4-8FF9-A477BBAE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9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53A-74F0-427D-88F2-39D33CB062EA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BC12-604D-4FB4-8FF9-A477BBAE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3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53A-74F0-427D-88F2-39D33CB062EA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BC12-604D-4FB4-8FF9-A477BBAE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7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53A-74F0-427D-88F2-39D33CB062EA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BC12-604D-4FB4-8FF9-A477BBAE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61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53A-74F0-427D-88F2-39D33CB062EA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BC12-604D-4FB4-8FF9-A477BBAE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5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53A-74F0-427D-88F2-39D33CB062EA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BC12-604D-4FB4-8FF9-A477BBAE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7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53A-74F0-427D-88F2-39D33CB062EA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BC12-604D-4FB4-8FF9-A477BBAE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2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53A-74F0-427D-88F2-39D33CB062EA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BC12-604D-4FB4-8FF9-A477BBAE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2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53A-74F0-427D-88F2-39D33CB062EA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BC12-604D-4FB4-8FF9-A477BBAE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3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53A-74F0-427D-88F2-39D33CB062EA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BC12-604D-4FB4-8FF9-A477BBAE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0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53A-74F0-427D-88F2-39D33CB062EA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BC12-604D-4FB4-8FF9-A477BBAE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6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8853A-74F0-427D-88F2-39D33CB062EA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ABC12-604D-4FB4-8FF9-A477BBAE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4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ro.yar.ru/?id=253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247" y="690425"/>
            <a:ext cx="9144000" cy="1060883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E8505C"/>
                </a:solidFill>
                <a:latin typeface="+mn-lt"/>
              </a:rPr>
              <a:t>Эффективность руководителя один из показателей качества образования</a:t>
            </a:r>
            <a:endParaRPr lang="en-US" sz="4000" b="1" dirty="0">
              <a:solidFill>
                <a:srgbClr val="E8505C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37246"/>
            <a:ext cx="9144000" cy="1655762"/>
          </a:xfrm>
        </p:spPr>
        <p:txBody>
          <a:bodyPr>
            <a:normAutofit/>
          </a:bodyPr>
          <a:lstStyle/>
          <a:p>
            <a:r>
              <a:rPr lang="ru-RU" dirty="0" smtClean="0"/>
              <a:t>Результаты исследования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</a:p>
          <a:p>
            <a:endParaRPr lang="ru-RU" sz="1600" dirty="0"/>
          </a:p>
          <a:p>
            <a:r>
              <a:rPr lang="ru-RU" dirty="0" smtClean="0"/>
              <a:t>24.09.2021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47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301753"/>
              </p:ext>
            </p:extLst>
          </p:nvPr>
        </p:nvGraphicFramePr>
        <p:xfrm>
          <a:off x="913245" y="1095213"/>
          <a:ext cx="5469081" cy="12506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22076">
                  <a:extLst>
                    <a:ext uri="{9D8B030D-6E8A-4147-A177-3AD203B41FA5}">
                      <a16:colId xmlns="" xmlns:a16="http://schemas.microsoft.com/office/drawing/2014/main" val="438131844"/>
                    </a:ext>
                  </a:extLst>
                </a:gridCol>
                <a:gridCol w="1377285">
                  <a:extLst>
                    <a:ext uri="{9D8B030D-6E8A-4147-A177-3AD203B41FA5}">
                      <a16:colId xmlns="" xmlns:a16="http://schemas.microsoft.com/office/drawing/2014/main" val="105368201"/>
                    </a:ext>
                  </a:extLst>
                </a:gridCol>
                <a:gridCol w="2968996">
                  <a:extLst>
                    <a:ext uri="{9D8B030D-6E8A-4147-A177-3AD203B41FA5}">
                      <a16:colId xmlns="" xmlns:a16="http://schemas.microsoft.com/office/drawing/2014/main" val="1296592218"/>
                    </a:ext>
                  </a:extLst>
                </a:gridCol>
                <a:gridCol w="500724">
                  <a:extLst>
                    <a:ext uri="{9D8B030D-6E8A-4147-A177-3AD203B41FA5}">
                      <a16:colId xmlns="" xmlns:a16="http://schemas.microsoft.com/office/drawing/2014/main" val="2035842044"/>
                    </a:ext>
                  </a:extLst>
                </a:gridCol>
              </a:tblGrid>
              <a:tr h="20844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763718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Ярославский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Лучинская СОШ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84600606"/>
                  </a:ext>
                </a:extLst>
              </a:tr>
              <a:tr h="20844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763022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Первомайский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Скалинская  ООШ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6734804"/>
                  </a:ext>
                </a:extLst>
              </a:tr>
              <a:tr h="20844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763335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Ростовский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МОУ Школа </a:t>
                      </a:r>
                      <a:r>
                        <a:rPr lang="ru-RU" sz="1200" u="none" strike="noStrike" dirty="0" err="1">
                          <a:effectLst/>
                        </a:rPr>
                        <a:t>им.Евгения</a:t>
                      </a:r>
                      <a:r>
                        <a:rPr lang="ru-RU" sz="1200" u="none" strike="noStrike" dirty="0">
                          <a:effectLst/>
                        </a:rPr>
                        <a:t> Родионова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1395086"/>
                  </a:ext>
                </a:extLst>
              </a:tr>
              <a:tr h="20844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760108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г.Ярославль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СОШ № 99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5057941"/>
                  </a:ext>
                </a:extLst>
              </a:tr>
              <a:tr h="20844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760401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г.Ярославль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СОШ № 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3621336"/>
                  </a:ext>
                </a:extLst>
              </a:tr>
              <a:tr h="20844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760207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>
                          <a:effectLst/>
                        </a:rPr>
                        <a:t>г.Ярославль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 ООШ №50 им.Валерия Харитонова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678380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309629" y="381577"/>
            <a:ext cx="34988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Arial" panose="020B0604020202020204" pitchFamily="34" charset="0"/>
              </a:rPr>
              <a:t>2.3 Инновационные площадки</a:t>
            </a:r>
            <a:r>
              <a:rPr lang="ru-RU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28881" y="2322956"/>
            <a:ext cx="673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МИП</a:t>
            </a:r>
          </a:p>
          <a:p>
            <a:pPr algn="ctr"/>
            <a:r>
              <a:rPr lang="ru-RU" dirty="0" smtClean="0"/>
              <a:t>РИП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07080" y="3826570"/>
            <a:ext cx="9727932" cy="27493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696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PT Sans"/>
              </a:rPr>
              <a:t>ИННОВАЦИОННЫЕ ПЛОЩАДКИ —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организации, осуществляющие образовательную деятельность, либо иные действующие в сфере образования организации, а также объединения таких организаций, независимо от их организационно-правовой формы, типа, ведомственной принадлежности,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реализующие инновационные проекты или программы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которые имеют существенное значение для обеспечения модернизации и развития системы образования с учётом основных направлений социально-экономического развития Российской Федерации, реализации приоритетных направлений государственной политики Российской Федерации в сфере образования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(ст. 20 ФЗ №273 «Об образовании в Российской Федерации»)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7444508" y="1425750"/>
            <a:ext cx="3842328" cy="804844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Рекомендации для группы ОО, имеющих 0 баллов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040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7307694" y="1211975"/>
            <a:ext cx="3842328" cy="804844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Рекомендации для группы ОО, имеющих 0 баллов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601801"/>
              </p:ext>
            </p:extLst>
          </p:nvPr>
        </p:nvGraphicFramePr>
        <p:xfrm>
          <a:off x="922482" y="992909"/>
          <a:ext cx="5359400" cy="170307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3929771378"/>
                    </a:ext>
                  </a:extLst>
                </a:gridCol>
                <a:gridCol w="1451263">
                  <a:extLst>
                    <a:ext uri="{9D8B030D-6E8A-4147-A177-3AD203B41FA5}">
                      <a16:colId xmlns="" xmlns:a16="http://schemas.microsoft.com/office/drawing/2014/main" val="1791629350"/>
                    </a:ext>
                  </a:extLst>
                </a:gridCol>
                <a:gridCol w="2170546">
                  <a:extLst>
                    <a:ext uri="{9D8B030D-6E8A-4147-A177-3AD203B41FA5}">
                      <a16:colId xmlns="" xmlns:a16="http://schemas.microsoft.com/office/drawing/2014/main" val="3784068835"/>
                    </a:ext>
                  </a:extLst>
                </a:gridCol>
                <a:gridCol w="1127991">
                  <a:extLst>
                    <a:ext uri="{9D8B030D-6E8A-4147-A177-3AD203B41FA5}">
                      <a16:colId xmlns="" xmlns:a16="http://schemas.microsoft.com/office/drawing/2014/main" val="3637936131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764702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Угличский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СОШ № 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9060521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762605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Любимский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Ермаковская СОШ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91519292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763022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Первомайский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Скалинская  ООШ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67636455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762413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Гаврилов-Ямский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МОБУ Ильинская  ООШ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201248551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760204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г.Ярославль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МОУ  ООШ № 46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23079712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760203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г.Ярославль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 ООШ № 41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224664564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760303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г.Ярославль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СОШ № 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247269668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760603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г.Ярославль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МОУ СОШ № 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372454175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763620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Угличский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МР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МОУ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Головинская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90354" y="352714"/>
            <a:ext cx="75830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2.4 Реализация общеобразовательных программ в сетевой форме</a:t>
            </a:r>
            <a:r>
              <a:rPr lang="ru-RU" dirty="0"/>
              <a:t> </a:t>
            </a:r>
          </a:p>
        </p:txBody>
      </p:sp>
      <p:pic>
        <p:nvPicPr>
          <p:cNvPr id="13314" name="Picture 2" descr="http://iro.yar.ru/fileadmin/iro/com/2021/2021-COM_Relizaciya_OP-v-setevoi_for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315" y="2244992"/>
            <a:ext cx="1833707" cy="260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0" y="2996678"/>
            <a:ext cx="6585527" cy="370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12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7619999" y="1544667"/>
            <a:ext cx="3842328" cy="471054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Рекомендации для данной группы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30764" y="233074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2.5 Принятие решений по вопросам управления развитием организации с участием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коллегиальных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органов управления ОО</a:t>
            </a:r>
            <a:r>
              <a:rPr lang="ru-RU" dirty="0"/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9605"/>
              </p:ext>
            </p:extLst>
          </p:nvPr>
        </p:nvGraphicFramePr>
        <p:xfrm>
          <a:off x="525318" y="1117889"/>
          <a:ext cx="6466608" cy="15138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35538">
                  <a:extLst>
                    <a:ext uri="{9D8B030D-6E8A-4147-A177-3AD203B41FA5}">
                      <a16:colId xmlns="" xmlns:a16="http://schemas.microsoft.com/office/drawing/2014/main" val="2360304777"/>
                    </a:ext>
                  </a:extLst>
                </a:gridCol>
                <a:gridCol w="1214489">
                  <a:extLst>
                    <a:ext uri="{9D8B030D-6E8A-4147-A177-3AD203B41FA5}">
                      <a16:colId xmlns="" xmlns:a16="http://schemas.microsoft.com/office/drawing/2014/main" val="4265907127"/>
                    </a:ext>
                  </a:extLst>
                </a:gridCol>
                <a:gridCol w="3934691">
                  <a:extLst>
                    <a:ext uri="{9D8B030D-6E8A-4147-A177-3AD203B41FA5}">
                      <a16:colId xmlns="" xmlns:a16="http://schemas.microsoft.com/office/drawing/2014/main" val="831157403"/>
                    </a:ext>
                  </a:extLst>
                </a:gridCol>
                <a:gridCol w="581890">
                  <a:extLst>
                    <a:ext uri="{9D8B030D-6E8A-4147-A177-3AD203B41FA5}">
                      <a16:colId xmlns="" xmlns:a16="http://schemas.microsoft.com/office/drawing/2014/main" val="2506947078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762821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Некоузский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Шестихинская СОШ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072503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763718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Ярославский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Лучинская СОШ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62929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763314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Ростовский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Васильковская ООШ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3118206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760508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г.Ярославль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СОШ № 44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43016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760204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г.Ярославль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 ООШ № 46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713046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760609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г.Ярославль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 ООШ № 35 им.Героя Советского Союза Н.А. Кривова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893636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760207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г.Ярославль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МОУ  ООШ №50 </a:t>
                      </a:r>
                      <a:r>
                        <a:rPr lang="ru-RU" sz="1200" u="none" strike="noStrike" dirty="0" err="1">
                          <a:effectLst/>
                        </a:rPr>
                        <a:t>им.Валерия</a:t>
                      </a:r>
                      <a:r>
                        <a:rPr lang="ru-RU" sz="1200" u="none" strike="noStrike" dirty="0">
                          <a:effectLst/>
                        </a:rPr>
                        <a:t> Харитонова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915233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763620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Угличский МР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МОУ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Головинская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30764" y="3494037"/>
            <a:ext cx="74075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Направления взаимодействия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программные </a:t>
            </a:r>
            <a:r>
              <a:rPr lang="ru-RU" dirty="0"/>
              <a:t>документы развития образовательной организации</a:t>
            </a:r>
            <a:r>
              <a:rPr lang="ru-RU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оснащение </a:t>
            </a:r>
            <a:r>
              <a:rPr lang="ru-RU" dirty="0"/>
              <a:t>материально-технической базы;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финансовые </a:t>
            </a:r>
            <a:r>
              <a:rPr lang="ru-RU" dirty="0"/>
              <a:t>ресурсы образовательной организации;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образовательная деятельность, </a:t>
            </a:r>
            <a:r>
              <a:rPr lang="ru-RU" dirty="0"/>
              <a:t>внеурочные и иные мероприятия;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кадровый </a:t>
            </a:r>
            <a:r>
              <a:rPr lang="ru-RU" dirty="0"/>
              <a:t>состав и структура образовательной организации;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совокупность </a:t>
            </a:r>
            <a:r>
              <a:rPr lang="ru-RU" dirty="0"/>
              <a:t>внутренних и внешних связей (формальных и неформальных) образовательной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98196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7558217" y="799435"/>
            <a:ext cx="3842328" cy="471054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Рекомендации для данной группы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63271" y="269586"/>
            <a:ext cx="6825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2.6 В ОО действуют органы ученического самоуправления</a:t>
            </a:r>
            <a:r>
              <a:rPr lang="ru-RU" dirty="0"/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582816"/>
              </p:ext>
            </p:extLst>
          </p:nvPr>
        </p:nvGraphicFramePr>
        <p:xfrm>
          <a:off x="1496292" y="655689"/>
          <a:ext cx="5698836" cy="58311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1402">
                  <a:extLst>
                    <a:ext uri="{9D8B030D-6E8A-4147-A177-3AD203B41FA5}">
                      <a16:colId xmlns="" xmlns:a16="http://schemas.microsoft.com/office/drawing/2014/main" val="2476849558"/>
                    </a:ext>
                  </a:extLst>
                </a:gridCol>
                <a:gridCol w="1383725">
                  <a:extLst>
                    <a:ext uri="{9D8B030D-6E8A-4147-A177-3AD203B41FA5}">
                      <a16:colId xmlns="" xmlns:a16="http://schemas.microsoft.com/office/drawing/2014/main" val="3856893419"/>
                    </a:ext>
                  </a:extLst>
                </a:gridCol>
                <a:gridCol w="3583709">
                  <a:extLst>
                    <a:ext uri="{9D8B030D-6E8A-4147-A177-3AD203B41FA5}">
                      <a16:colId xmlns="" xmlns:a16="http://schemas.microsoft.com/office/drawing/2014/main" val="2586182461"/>
                    </a:ext>
                  </a:extLst>
                </a:gridCol>
              </a:tblGrid>
              <a:tr h="1266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762802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Некоузский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МОУ Борковская СОШ им.И.Д. Папанина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225537"/>
                  </a:ext>
                </a:extLst>
              </a:tr>
              <a:tr h="1266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763333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Ростовский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МОУ Чепоровская ООШ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2405840"/>
                  </a:ext>
                </a:extLst>
              </a:tr>
              <a:tr h="1266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762821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Некоузский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МОУ Шестихинская СОШ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1310755"/>
                  </a:ext>
                </a:extLst>
              </a:tr>
              <a:tr h="1266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762606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Любимский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МОУ Закобякинская СОШ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474384"/>
                  </a:ext>
                </a:extLst>
              </a:tr>
              <a:tr h="1266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762806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Некоузский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МОУ Воскресенская СОШ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4313443"/>
                  </a:ext>
                </a:extLst>
              </a:tr>
              <a:tr h="1266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764702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Угличский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МОУ СОШ № 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8679666"/>
                  </a:ext>
                </a:extLst>
              </a:tr>
              <a:tr h="1266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762410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Гаврилов-Ямский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МОУ Вышеславская  ООШ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6804443"/>
                  </a:ext>
                </a:extLst>
              </a:tr>
              <a:tr h="1266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763330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Ростовский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МОУ Татищевская ООШ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1052195"/>
                  </a:ext>
                </a:extLst>
              </a:tr>
              <a:tr h="1266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762219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Борисоглебский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МОУ Юркинская ООШ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1826855"/>
                  </a:ext>
                </a:extLst>
              </a:tr>
              <a:tr h="1266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764543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г.Рыбинск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МОУ СОШ № 43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64080161"/>
                  </a:ext>
                </a:extLst>
              </a:tr>
              <a:tr h="1266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763314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Ростовский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МОУ Васильковская ООШ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9640532"/>
                  </a:ext>
                </a:extLst>
              </a:tr>
              <a:tr h="1266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762605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Любимский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МОУ Ермаковская СОШ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1427699"/>
                  </a:ext>
                </a:extLst>
              </a:tr>
              <a:tr h="1266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763022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Первомайский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МОУ Скалинская  ООШ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1794570"/>
                  </a:ext>
                </a:extLst>
              </a:tr>
              <a:tr h="1266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763322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Ростовский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МОУ Кладовицкая ООШ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1836302"/>
                  </a:ext>
                </a:extLst>
              </a:tr>
              <a:tr h="1266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763335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Ростовский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МОУ Школа им.Евгения Родионова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95594842"/>
                  </a:ext>
                </a:extLst>
              </a:tr>
              <a:tr h="1266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762202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Борисоглебский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МОУ Березниковская ООШ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1858756"/>
                  </a:ext>
                </a:extLst>
              </a:tr>
              <a:tr h="1266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762413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Гаврилов-Ямский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МОБУ Ильинская  ООШ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5654"/>
                  </a:ext>
                </a:extLst>
              </a:tr>
              <a:tr h="1266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762206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Борисоглебский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МОУ Высоковская СОШ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5135052"/>
                  </a:ext>
                </a:extLst>
              </a:tr>
              <a:tr h="1266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763017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Первомайский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МОУ Семеновская СОШ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1961710"/>
                  </a:ext>
                </a:extLst>
              </a:tr>
              <a:tr h="1266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762415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Гаврилов-Ямский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МОБУ Митинская  ООШ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0577907"/>
                  </a:ext>
                </a:extLst>
              </a:tr>
              <a:tr h="1266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760612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г.Ярославль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МОУ СОШ № 66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6471129"/>
                  </a:ext>
                </a:extLst>
              </a:tr>
              <a:tr h="1266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760108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г.Ярославль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МОУ СОШ № 99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03170677"/>
                  </a:ext>
                </a:extLst>
              </a:tr>
              <a:tr h="1266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760508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г.Ярославль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МОУ СОШ № 44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4990236"/>
                  </a:ext>
                </a:extLst>
              </a:tr>
              <a:tr h="17206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760609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г.Ярославль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МОУ  ООШ № 35 им.Героя Советского Союза Н.А. Кривова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7789447"/>
                  </a:ext>
                </a:extLst>
              </a:tr>
              <a:tr h="1266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760207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г.Ярославль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МОУ  ООШ №50 им.Валерия Харитонова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0301530"/>
                  </a:ext>
                </a:extLst>
              </a:tr>
              <a:tr h="1266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760406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г.Ярославль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МОУ СОШ № 32 им.В.В.Терешковой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8792989"/>
                  </a:ext>
                </a:extLst>
              </a:tr>
              <a:tr h="1266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760412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г.Ярославль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МОУ Санаторная школа-интернат № 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4020871"/>
                  </a:ext>
                </a:extLst>
              </a:tr>
              <a:tr h="1266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764706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Угличский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МОУ СОШ № 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6176491"/>
                  </a:ext>
                </a:extLst>
              </a:tr>
              <a:tr h="1266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764402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Ростовский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МОУ СОШ №2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80656381"/>
                  </a:ext>
                </a:extLst>
              </a:tr>
              <a:tr h="1266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763207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Пошехонский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МБОУ Вощиковская ООШ им. А.И. Королева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3958794"/>
                  </a:ext>
                </a:extLst>
              </a:tr>
              <a:tr h="1266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762314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Брейтовский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МОУ Прозоровская СОШ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6618746"/>
                  </a:ext>
                </a:extLst>
              </a:tr>
              <a:tr h="1266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762816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Некоузский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МОУ Парфеньевская ООШ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7037517"/>
                  </a:ext>
                </a:extLst>
              </a:tr>
              <a:tr h="1266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762811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Некоузский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МОУ Некоузская В(С)ОШ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9339300"/>
                  </a:ext>
                </a:extLst>
              </a:tr>
              <a:tr h="1266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763016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Первомайский МР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МОУ Пречистенская СОШ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67" marR="4367" marT="436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9810890"/>
                  </a:ext>
                </a:extLst>
              </a:tr>
              <a:tr h="1266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763321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Ростовский МР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МОУ Карьерская ООШ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66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763311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Ростовский МР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МОУ Поречская СОШ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66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763620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Угличский МР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МОУ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Головинская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СОШ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266" name="Picture 2" descr="https://metodsistema.ru/wp-content/uploads/2020/08/%D1%81%D0%BB%D0%B0%D0%B9-%D0%9A%D0%9E%D0%98%D0%A0%D0%9E-1024x5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5" t="30677" r="3936" b="37641"/>
          <a:stretch/>
        </p:blipFill>
        <p:spPr bwMode="auto">
          <a:xfrm>
            <a:off x="7393707" y="1431006"/>
            <a:ext cx="4590473" cy="1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metodsistema.ru/wp-content/uploads/2020/08/%D1%81%D0%BB%D0%B0%D0%B9-%D0%9A%D0%9E%D0%98%D0%A0%D0%9E-1024x5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5" r="69211"/>
          <a:stretch/>
        </p:blipFill>
        <p:spPr bwMode="auto">
          <a:xfrm>
            <a:off x="8703526" y="3090053"/>
            <a:ext cx="2167370" cy="33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734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7556879" y="1071241"/>
            <a:ext cx="3842328" cy="471054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Рекомендации для данной группы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32000" y="260784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3.3. Доля участников регионального этапа Всероссийской олимпиады школьников среди обучающихся 9-11 классов</a:t>
            </a:r>
            <a:r>
              <a:rPr lang="ru-RU" dirty="0"/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324277"/>
              </p:ext>
            </p:extLst>
          </p:nvPr>
        </p:nvGraphicFramePr>
        <p:xfrm>
          <a:off x="1578985" y="907115"/>
          <a:ext cx="5459124" cy="569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0636">
                  <a:extLst>
                    <a:ext uri="{9D8B030D-6E8A-4147-A177-3AD203B41FA5}">
                      <a16:colId xmlns="" xmlns:a16="http://schemas.microsoft.com/office/drawing/2014/main" val="1647068959"/>
                    </a:ext>
                  </a:extLst>
                </a:gridCol>
                <a:gridCol w="1267143">
                  <a:extLst>
                    <a:ext uri="{9D8B030D-6E8A-4147-A177-3AD203B41FA5}">
                      <a16:colId xmlns="" xmlns:a16="http://schemas.microsoft.com/office/drawing/2014/main" val="911480073"/>
                    </a:ext>
                  </a:extLst>
                </a:gridCol>
                <a:gridCol w="3491345">
                  <a:extLst>
                    <a:ext uri="{9D8B030D-6E8A-4147-A177-3AD203B41FA5}">
                      <a16:colId xmlns="" xmlns:a16="http://schemas.microsoft.com/office/drawing/2014/main" val="2315391096"/>
                    </a:ext>
                  </a:extLst>
                </a:gridCol>
              </a:tblGrid>
              <a:tr h="115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</a:rPr>
                        <a:t>763333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Ростовский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Чепоровская ООШ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59902248"/>
                  </a:ext>
                </a:extLst>
              </a:tr>
              <a:tr h="115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762821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Некоузский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Шестихинская СОШ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70648588"/>
                  </a:ext>
                </a:extLst>
              </a:tr>
              <a:tr h="115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762606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Любимский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Закобякинская СОШ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5320854"/>
                  </a:ext>
                </a:extLst>
              </a:tr>
              <a:tr h="115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763718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Ярославский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Лучинская СОШ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4781459"/>
                  </a:ext>
                </a:extLst>
              </a:tr>
              <a:tr h="115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762806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Некоузский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Воскресенская СОШ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43475544"/>
                  </a:ext>
                </a:extLst>
              </a:tr>
              <a:tr h="115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764702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Угличский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СОШ № 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34835647"/>
                  </a:ext>
                </a:extLst>
              </a:tr>
              <a:tr h="115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762410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Гаврилов-Ямский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Вышеславская  ООШ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4827243"/>
                  </a:ext>
                </a:extLst>
              </a:tr>
              <a:tr h="115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763330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Ростовский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Татищевская ООШ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69051636"/>
                  </a:ext>
                </a:extLst>
              </a:tr>
              <a:tr h="115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762302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Брейтовский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Брейтовская СОШ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3657458"/>
                  </a:ext>
                </a:extLst>
              </a:tr>
              <a:tr h="156740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764012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Любимский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Любимская ООШ им.Вадима Юрьевича Орлова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80973559"/>
                  </a:ext>
                </a:extLst>
              </a:tr>
              <a:tr h="115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762219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Борисоглебский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Юркинская ООШ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8178250"/>
                  </a:ext>
                </a:extLst>
              </a:tr>
              <a:tr h="115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762210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Борисоглебский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Краснооктябрьская СОШ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5281088"/>
                  </a:ext>
                </a:extLst>
              </a:tr>
              <a:tr h="115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762605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Любимский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Ермаковская СОШ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8057320"/>
                  </a:ext>
                </a:extLst>
              </a:tr>
              <a:tr h="115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764503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г.Рыбинск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СОШ № 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9072954"/>
                  </a:ext>
                </a:extLst>
              </a:tr>
              <a:tr h="115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763022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Первомайский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Скалинская  ООШ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1798238"/>
                  </a:ext>
                </a:extLst>
              </a:tr>
              <a:tr h="115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763322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Ростовский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Кладовицкая ООШ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0320932"/>
                  </a:ext>
                </a:extLst>
              </a:tr>
              <a:tr h="115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763335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Ростовский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Школа им.Евгения Родионова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8552397"/>
                  </a:ext>
                </a:extLst>
              </a:tr>
              <a:tr h="115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762202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Борисоглебский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Березниковская ООШ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2509345"/>
                  </a:ext>
                </a:extLst>
              </a:tr>
              <a:tr h="115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762413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Гаврилов-Ямский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МОБУ Ильинская  ООШ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36130744"/>
                  </a:ext>
                </a:extLst>
              </a:tr>
              <a:tr h="115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762206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Борисоглебский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Высоковская СОШ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5899930"/>
                  </a:ext>
                </a:extLst>
              </a:tr>
              <a:tr h="115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760612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г.Ярославль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СОШ № 66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57103340"/>
                  </a:ext>
                </a:extLst>
              </a:tr>
              <a:tr h="115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760108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г.Ярославль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СОШ № 99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6941845"/>
                  </a:ext>
                </a:extLst>
              </a:tr>
              <a:tr h="115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760113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г.Ярославль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СОШ № 60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95742257"/>
                  </a:ext>
                </a:extLst>
              </a:tr>
              <a:tr h="115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760508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г.Ярославль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СОШ № 44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5854229"/>
                  </a:ext>
                </a:extLst>
              </a:tr>
              <a:tr h="115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760204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г.Ярославль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 ООШ № 46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3814346"/>
                  </a:ext>
                </a:extLst>
              </a:tr>
              <a:tr h="115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760401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г.Ярославль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СОШ № 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32972599"/>
                  </a:ext>
                </a:extLst>
              </a:tr>
              <a:tr h="156740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760609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г.Ярославль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 ООШ № 35 им.Героя Советского Союза Н.А. Кривова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22630748"/>
                  </a:ext>
                </a:extLst>
              </a:tr>
              <a:tr h="115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760207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г.Ярославль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 ООШ №50 им.Валерия Харитонова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7593757"/>
                  </a:ext>
                </a:extLst>
              </a:tr>
              <a:tr h="115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760203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г.Ярославль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 ООШ № 41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7129628"/>
                  </a:ext>
                </a:extLst>
              </a:tr>
              <a:tr h="115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760406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г.Ярославль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СОШ № 32 им.В.В.Терешковой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3349494"/>
                  </a:ext>
                </a:extLst>
              </a:tr>
              <a:tr h="115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760303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г.Ярославль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СОШ № 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80212367"/>
                  </a:ext>
                </a:extLst>
              </a:tr>
              <a:tr h="115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760603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г.Ярославль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СОШ № 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35535751"/>
                  </a:ext>
                </a:extLst>
              </a:tr>
              <a:tr h="115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760412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г.Ярославль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Санаторная школа-интернат № 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90980655"/>
                  </a:ext>
                </a:extLst>
              </a:tr>
              <a:tr h="115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764706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Угличский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СОШ № 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01140550"/>
                  </a:ext>
                </a:extLst>
              </a:tr>
              <a:tr h="115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764402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Ростовский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СОШ №2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71261784"/>
                  </a:ext>
                </a:extLst>
              </a:tr>
              <a:tr h="115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762816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Некоузский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Парфеньевская ООШ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4881817"/>
                  </a:ext>
                </a:extLst>
              </a:tr>
              <a:tr h="115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762811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>
                          <a:effectLst/>
                        </a:rPr>
                        <a:t>Некоузский</a:t>
                      </a:r>
                      <a:r>
                        <a:rPr lang="ru-RU" sz="900" u="none" strike="noStrike" dirty="0">
                          <a:effectLst/>
                        </a:rPr>
                        <a:t> МР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МОУ </a:t>
                      </a:r>
                      <a:r>
                        <a:rPr lang="ru-RU" sz="900" u="none" strike="noStrike" dirty="0" err="1">
                          <a:effectLst/>
                        </a:rPr>
                        <a:t>Некоузская</a:t>
                      </a:r>
                      <a:r>
                        <a:rPr lang="ru-RU" sz="900" u="none" strike="noStrike" dirty="0">
                          <a:effectLst/>
                        </a:rPr>
                        <a:t> В(С)ОШ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8" marR="3978" marT="397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5214678"/>
                  </a:ext>
                </a:extLst>
              </a:tr>
              <a:tr h="115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763321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Ростовский МР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МОУ Карьерская ООШ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5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763311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Ростовский МР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МОУ Поречская СОШ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53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763620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Угличский МР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МОУ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Головинская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СОШ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AutoShape 2" descr="https://school-5-tikhvi.ucoz.ru/2020-21/media-afisha_gr-2.jpg"/>
          <p:cNvSpPr>
            <a:spLocks noChangeAspect="1" noChangeArrowheads="1"/>
          </p:cNvSpPr>
          <p:nvPr/>
        </p:nvSpPr>
        <p:spPr bwMode="auto">
          <a:xfrm>
            <a:off x="-2440964" y="-634497"/>
            <a:ext cx="81331" cy="8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https://school-5-tikhvi.ucoz.ru/2020-21/media-afisha_gr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486" y="1706421"/>
            <a:ext cx="4879868" cy="274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758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7444508" y="1427376"/>
            <a:ext cx="3842328" cy="471054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Рекомендации для данной группы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76011" y="363104"/>
            <a:ext cx="60801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4.1. Наличие в ОО условий для обучения детей с ОВЗ</a:t>
            </a:r>
            <a:r>
              <a:rPr lang="ru-RU" dirty="0"/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739070"/>
              </p:ext>
            </p:extLst>
          </p:nvPr>
        </p:nvGraphicFramePr>
        <p:xfrm>
          <a:off x="405247" y="731404"/>
          <a:ext cx="4979554" cy="30609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24">
                  <a:extLst>
                    <a:ext uri="{9D8B030D-6E8A-4147-A177-3AD203B41FA5}">
                      <a16:colId xmlns="" xmlns:a16="http://schemas.microsoft.com/office/drawing/2014/main" val="3957676303"/>
                    </a:ext>
                  </a:extLst>
                </a:gridCol>
                <a:gridCol w="1389485">
                  <a:extLst>
                    <a:ext uri="{9D8B030D-6E8A-4147-A177-3AD203B41FA5}">
                      <a16:colId xmlns="" xmlns:a16="http://schemas.microsoft.com/office/drawing/2014/main" val="881497916"/>
                    </a:ext>
                  </a:extLst>
                </a:gridCol>
                <a:gridCol w="2520235">
                  <a:extLst>
                    <a:ext uri="{9D8B030D-6E8A-4147-A177-3AD203B41FA5}">
                      <a16:colId xmlns="" xmlns:a16="http://schemas.microsoft.com/office/drawing/2014/main" val="2449736519"/>
                    </a:ext>
                  </a:extLst>
                </a:gridCol>
                <a:gridCol w="434110">
                  <a:extLst>
                    <a:ext uri="{9D8B030D-6E8A-4147-A177-3AD203B41FA5}">
                      <a16:colId xmlns="" xmlns:a16="http://schemas.microsoft.com/office/drawing/2014/main" val="2241473629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762802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Некоузский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МОУ Борковская СОШ </a:t>
                      </a:r>
                      <a:r>
                        <a:rPr lang="ru-RU" sz="1200" u="none" strike="noStrike" dirty="0" err="1">
                          <a:effectLst/>
                        </a:rPr>
                        <a:t>им.И.Д</a:t>
                      </a:r>
                      <a:r>
                        <a:rPr lang="ru-RU" sz="1200" u="none" strike="noStrike" dirty="0">
                          <a:effectLst/>
                        </a:rPr>
                        <a:t>. Папанина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754511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762821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Некоузский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Шестихинская СОШ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831257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762806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Некоузский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Воскресенская СОШ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410402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764702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Угличский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СОШ № 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350781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762410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Гаврилов-Ямский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Вышеславская  ООШ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7026115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763314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Ростовский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Васильковская ООШ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6398179"/>
                  </a:ext>
                </a:extLst>
              </a:tr>
              <a:tr h="22248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762605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Любимский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Ермаковская СОШ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032122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763335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Ростовский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Школа им.Евгения Родионова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493307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762202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Борисоглебский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Березниковская ООШ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606371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762415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Гаврилов-Ямский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МОБУ Митинская  ООШ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889957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760612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г.Ярославль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СОШ № 66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078411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760203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г.Ярославль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 ООШ № 41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455324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762816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Некоузский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МОУ </a:t>
                      </a:r>
                      <a:r>
                        <a:rPr lang="ru-RU" sz="1200" u="none" strike="noStrike" dirty="0" err="1">
                          <a:effectLst/>
                        </a:rPr>
                        <a:t>Парфеньевская</a:t>
                      </a:r>
                      <a:r>
                        <a:rPr lang="ru-RU" sz="1200" u="none" strike="noStrike" dirty="0">
                          <a:effectLst/>
                        </a:rPr>
                        <a:t> ООШ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479361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763321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Ростовский МР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МОУ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Карьерская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ООШ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763620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Угличский МР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МОУ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Головинская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СОШ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218" name="Picture 2" descr="http://tyret-2school.lbihost.ru/wp-content/uploads/sites/851/2020/01/66677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049" y="2281382"/>
            <a:ext cx="5533433" cy="391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890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7444508" y="1427376"/>
            <a:ext cx="3842328" cy="471054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Рекомендации для данной группы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32363" y="288059"/>
            <a:ext cx="690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5.1 Отсутствие признаков необъективности (ФГБУ ФИОКО)</a:t>
            </a:r>
            <a:r>
              <a:rPr lang="ru-RU" dirty="0"/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376484"/>
              </p:ext>
            </p:extLst>
          </p:nvPr>
        </p:nvGraphicFramePr>
        <p:xfrm>
          <a:off x="913245" y="1530130"/>
          <a:ext cx="4749800" cy="652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131150867"/>
                    </a:ext>
                  </a:extLst>
                </a:gridCol>
                <a:gridCol w="1854200">
                  <a:extLst>
                    <a:ext uri="{9D8B030D-6E8A-4147-A177-3AD203B41FA5}">
                      <a16:colId xmlns="" xmlns:a16="http://schemas.microsoft.com/office/drawing/2014/main" val="3253457441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1391347700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763335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Ростовский МР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МОУ Школа им.Евгения Родионова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705692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760203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</a:rPr>
                        <a:t>г.Ярославль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МОУ  ООШ № 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9994997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936510" y="2198515"/>
            <a:ext cx="47197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ea typeface="Calibri" panose="020F0502020204030204" pitchFamily="34" charset="0"/>
              </a:rPr>
              <a:t>управленческие решения для совершенствования содержания образования через корректировку </a:t>
            </a:r>
            <a:r>
              <a:rPr lang="ru-RU" dirty="0" smtClean="0">
                <a:ea typeface="Calibri" panose="020F0502020204030204" pitchFamily="34" charset="0"/>
              </a:rPr>
              <a:t>ООП,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провести </a:t>
            </a:r>
            <a:r>
              <a:rPr lang="ru-RU" dirty="0"/>
              <a:t>анализ достижений и </a:t>
            </a:r>
            <a:r>
              <a:rPr lang="ru-RU" dirty="0" smtClean="0"/>
              <a:t>затруднений обучающихся,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проведение комплексных методических </a:t>
            </a:r>
            <a:r>
              <a:rPr lang="ru-RU" dirty="0" smtClean="0"/>
              <a:t>мероприятий,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соблюдение правил формирования контрольных измерительных материалов для проведения </a:t>
            </a:r>
            <a:r>
              <a:rPr lang="ru-RU" dirty="0" smtClean="0"/>
              <a:t>оценочных </a:t>
            </a:r>
            <a:r>
              <a:rPr lang="ru-RU" dirty="0"/>
              <a:t>процедур</a:t>
            </a:r>
          </a:p>
        </p:txBody>
      </p:sp>
    </p:spTree>
    <p:extLst>
      <p:ext uri="{BB962C8B-B14F-4D97-AF65-F5344CB8AC3E}">
        <p14:creationId xmlns:p14="http://schemas.microsoft.com/office/powerpoint/2010/main" val="4113392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7444508" y="1427376"/>
            <a:ext cx="3842328" cy="471054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Рекомендации для данной группы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98254" y="463550"/>
            <a:ext cx="8405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6.1 Доля учителей, аттестованных на высшую квалификационную категорию</a:t>
            </a:r>
            <a:r>
              <a:rPr lang="ru-RU" dirty="0"/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207326"/>
              </p:ext>
            </p:extLst>
          </p:nvPr>
        </p:nvGraphicFramePr>
        <p:xfrm>
          <a:off x="1455016" y="832882"/>
          <a:ext cx="5730875" cy="58138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5513">
                  <a:extLst>
                    <a:ext uri="{9D8B030D-6E8A-4147-A177-3AD203B41FA5}">
                      <a16:colId xmlns="" xmlns:a16="http://schemas.microsoft.com/office/drawing/2014/main" val="3185760790"/>
                    </a:ext>
                  </a:extLst>
                </a:gridCol>
                <a:gridCol w="1439362">
                  <a:extLst>
                    <a:ext uri="{9D8B030D-6E8A-4147-A177-3AD203B41FA5}">
                      <a16:colId xmlns="" xmlns:a16="http://schemas.microsoft.com/office/drawing/2014/main" val="3273032050"/>
                    </a:ext>
                  </a:extLst>
                </a:gridCol>
                <a:gridCol w="3556000">
                  <a:extLst>
                    <a:ext uri="{9D8B030D-6E8A-4147-A177-3AD203B41FA5}">
                      <a16:colId xmlns="" xmlns:a16="http://schemas.microsoft.com/office/drawing/2014/main" val="939616374"/>
                    </a:ext>
                  </a:extLst>
                </a:gridCol>
              </a:tblGrid>
              <a:tr h="1134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</a:rPr>
                        <a:t>762802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Некоузский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Борковская СОШ им.И.Д. Папанина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979074"/>
                  </a:ext>
                </a:extLst>
              </a:tr>
              <a:tr h="1134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763333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Ростовский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Чепоровская ООШ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0133630"/>
                  </a:ext>
                </a:extLst>
              </a:tr>
              <a:tr h="1134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762821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Некоузский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Шестихинская СОШ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4569575"/>
                  </a:ext>
                </a:extLst>
              </a:tr>
              <a:tr h="1134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763718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Ярославский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Лучинская СОШ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8225959"/>
                  </a:ext>
                </a:extLst>
              </a:tr>
              <a:tr h="1134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764702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Угличский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СОШ № 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4965393"/>
                  </a:ext>
                </a:extLst>
              </a:tr>
              <a:tr h="1134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762410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Гаврилов-Ямский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Вышеславская  ООШ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5957919"/>
                  </a:ext>
                </a:extLst>
              </a:tr>
              <a:tr h="1134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763330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Ростовский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Татищевская ООШ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7154499"/>
                  </a:ext>
                </a:extLst>
              </a:tr>
              <a:tr h="1134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762302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Брейтовский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Брейтовская СОШ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1486971"/>
                  </a:ext>
                </a:extLst>
              </a:tr>
              <a:tr h="1134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762219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Борисоглебский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Юркинская ООШ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3410666"/>
                  </a:ext>
                </a:extLst>
              </a:tr>
              <a:tr h="1134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764543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г.Рыбинск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СОШ № 43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5254158"/>
                  </a:ext>
                </a:extLst>
              </a:tr>
              <a:tr h="1134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762210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Борисоглебский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Краснооктябрьская СОШ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4616896"/>
                  </a:ext>
                </a:extLst>
              </a:tr>
              <a:tr h="1134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763314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Ростовский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Васильковская ООШ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501707"/>
                  </a:ext>
                </a:extLst>
              </a:tr>
              <a:tr h="1134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762605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Любимский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Ермаковская СОШ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0505462"/>
                  </a:ext>
                </a:extLst>
              </a:tr>
              <a:tr h="1134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764503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г.Рыбинск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МОУ СОШ № 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9484887"/>
                  </a:ext>
                </a:extLst>
              </a:tr>
              <a:tr h="1134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763022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Первомайский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Скалинская  ООШ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31508109"/>
                  </a:ext>
                </a:extLst>
              </a:tr>
              <a:tr h="1134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763322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Ростовский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Кладовицкая ООШ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0200552"/>
                  </a:ext>
                </a:extLst>
              </a:tr>
              <a:tr h="1134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763335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Ростовский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Школа им.Евгения Родионова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6052091"/>
                  </a:ext>
                </a:extLst>
              </a:tr>
              <a:tr h="1134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762202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Борисоглебский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Березниковская ООШ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75109895"/>
                  </a:ext>
                </a:extLst>
              </a:tr>
              <a:tr h="1134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762413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Гаврилов-Ямский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МОБУ Ильинская  ООШ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08846223"/>
                  </a:ext>
                </a:extLst>
              </a:tr>
              <a:tr h="1134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763017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Первомайский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Семеновская СОШ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258961"/>
                  </a:ext>
                </a:extLst>
              </a:tr>
              <a:tr h="1134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760612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г.Ярославль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СОШ № 66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6236893"/>
                  </a:ext>
                </a:extLst>
              </a:tr>
              <a:tr h="1134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760108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г.Ярославль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СОШ № 99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6579889"/>
                  </a:ext>
                </a:extLst>
              </a:tr>
              <a:tr h="1134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760113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г.Ярославль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СОШ № 60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7394600"/>
                  </a:ext>
                </a:extLst>
              </a:tr>
              <a:tr h="1134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760508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г.Ярославль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СОШ № 44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2127764"/>
                  </a:ext>
                </a:extLst>
              </a:tr>
              <a:tr h="1134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760204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г.Ярославль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 ООШ № 46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30170882"/>
                  </a:ext>
                </a:extLst>
              </a:tr>
              <a:tr h="1134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760401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г.Ярославль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СОШ № 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57401897"/>
                  </a:ext>
                </a:extLst>
              </a:tr>
              <a:tr h="154120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760609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г.Ярославль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 ООШ № 35 им.Героя Советского Союза Н.А. Кривова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1029110"/>
                  </a:ext>
                </a:extLst>
              </a:tr>
              <a:tr h="1134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760207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г.Ярославль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 ООШ №50 им.Валерия Харитонова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3765171"/>
                  </a:ext>
                </a:extLst>
              </a:tr>
              <a:tr h="1134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760203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г.Ярославль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 ООШ № 41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2652193"/>
                  </a:ext>
                </a:extLst>
              </a:tr>
              <a:tr h="1134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760406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г.Ярославль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СОШ № 32 им.В.В.Терешковой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2670083"/>
                  </a:ext>
                </a:extLst>
              </a:tr>
              <a:tr h="1134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760303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г.Ярославль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СОШ № 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1550634"/>
                  </a:ext>
                </a:extLst>
              </a:tr>
              <a:tr h="1134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760603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г.Ярославль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СОШ № 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0142069"/>
                  </a:ext>
                </a:extLst>
              </a:tr>
              <a:tr h="1134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764706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Угличский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СОШ № 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7821606"/>
                  </a:ext>
                </a:extLst>
              </a:tr>
              <a:tr h="1134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764402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Ростовский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СОШ №2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24695647"/>
                  </a:ext>
                </a:extLst>
              </a:tr>
              <a:tr h="1134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763207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Пошехонский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МБОУ Вощиковская ООШ им. А.И. Королева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57462236"/>
                  </a:ext>
                </a:extLst>
              </a:tr>
              <a:tr h="1134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762314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Брейтовский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Прозоровская СОШ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4418297"/>
                  </a:ext>
                </a:extLst>
              </a:tr>
              <a:tr h="1134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762816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Некоузский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МОУ Парфеньевская ООШ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6913166"/>
                  </a:ext>
                </a:extLst>
              </a:tr>
              <a:tr h="1134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762811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Некоузский МР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МОУ </a:t>
                      </a:r>
                      <a:r>
                        <a:rPr lang="ru-RU" sz="900" u="none" strike="noStrike" dirty="0" err="1">
                          <a:effectLst/>
                        </a:rPr>
                        <a:t>Некоузская</a:t>
                      </a:r>
                      <a:r>
                        <a:rPr lang="ru-RU" sz="900" u="none" strike="noStrike" dirty="0">
                          <a:effectLst/>
                        </a:rPr>
                        <a:t> В(С)ОШ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12" marR="3912" marT="391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9677930"/>
                  </a:ext>
                </a:extLst>
              </a:tr>
              <a:tr h="1134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763321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Ростовский МР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МОУ Карьерская ООШ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34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763311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Ростовский МР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МОУ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Поречская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СОШ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34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763620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Угличский МР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МОУ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Головинская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СОШ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85891" y="2091499"/>
            <a:ext cx="48860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ea typeface="Calibri" panose="020F0502020204030204" pitchFamily="34" charset="0"/>
              </a:rPr>
              <a:t>развитие системы наставничества, </a:t>
            </a:r>
            <a:endParaRPr lang="ru-RU" sz="1600" dirty="0" smtClean="0"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ea typeface="Calibri" panose="020F0502020204030204" pitchFamily="34" charset="0"/>
              </a:rPr>
              <a:t>формирование </a:t>
            </a:r>
            <a:r>
              <a:rPr lang="ru-RU" sz="1600" dirty="0">
                <a:ea typeface="Calibri" panose="020F0502020204030204" pitchFamily="34" charset="0"/>
              </a:rPr>
              <a:t>индивидуальных карьерных маршрутов, </a:t>
            </a:r>
            <a:endParaRPr lang="ru-RU" sz="1600" dirty="0" smtClean="0"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ea typeface="Calibri" panose="020F0502020204030204" pitchFamily="34" charset="0"/>
              </a:rPr>
              <a:t>стимулирование </a:t>
            </a:r>
            <a:r>
              <a:rPr lang="ru-RU" sz="1600" dirty="0">
                <a:ea typeface="Calibri" panose="020F0502020204030204" pitchFamily="34" charset="0"/>
              </a:rPr>
              <a:t>мотивации педагогов к непрерывному повышению профессионального мастерства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81543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7703127" y="73891"/>
            <a:ext cx="3842328" cy="471054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Рекомендации для данной группы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16432" y="72159"/>
            <a:ext cx="38512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6.2 Участие учителей в конкурсах</a:t>
            </a:r>
            <a:r>
              <a:rPr lang="ru-RU" dirty="0"/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088158"/>
              </p:ext>
            </p:extLst>
          </p:nvPr>
        </p:nvGraphicFramePr>
        <p:xfrm>
          <a:off x="1497446" y="517016"/>
          <a:ext cx="5522190" cy="6120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8730">
                  <a:extLst>
                    <a:ext uri="{9D8B030D-6E8A-4147-A177-3AD203B41FA5}">
                      <a16:colId xmlns="" xmlns:a16="http://schemas.microsoft.com/office/drawing/2014/main" val="4079403166"/>
                    </a:ext>
                  </a:extLst>
                </a:gridCol>
                <a:gridCol w="2155721">
                  <a:extLst>
                    <a:ext uri="{9D8B030D-6E8A-4147-A177-3AD203B41FA5}">
                      <a16:colId xmlns="" xmlns:a16="http://schemas.microsoft.com/office/drawing/2014/main" val="3450031616"/>
                    </a:ext>
                  </a:extLst>
                </a:gridCol>
                <a:gridCol w="2657739">
                  <a:extLst>
                    <a:ext uri="{9D8B030D-6E8A-4147-A177-3AD203B41FA5}">
                      <a16:colId xmlns="" xmlns:a16="http://schemas.microsoft.com/office/drawing/2014/main" val="3198350303"/>
                    </a:ext>
                  </a:extLst>
                </a:gridCol>
              </a:tblGrid>
              <a:tr h="1230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762802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Некоузский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Борковская СОШ им.И.Д. Папанина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883291"/>
                  </a:ext>
                </a:extLst>
              </a:tr>
              <a:tr h="1230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763333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Ростовский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Чепоровская ООШ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35209077"/>
                  </a:ext>
                </a:extLst>
              </a:tr>
              <a:tr h="1230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762821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Некоузский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Шестихинская СОШ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9355185"/>
                  </a:ext>
                </a:extLst>
              </a:tr>
              <a:tr h="1230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762606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Любимский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Закобякинская СОШ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0158804"/>
                  </a:ext>
                </a:extLst>
              </a:tr>
              <a:tr h="1230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763718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Ярославский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Лучинская СОШ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63648645"/>
                  </a:ext>
                </a:extLst>
              </a:tr>
              <a:tr h="1230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762806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Некоузский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Воскресенская СОШ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2196337"/>
                  </a:ext>
                </a:extLst>
              </a:tr>
              <a:tr h="1230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764702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Угличский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СОШ № 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6010150"/>
                  </a:ext>
                </a:extLst>
              </a:tr>
              <a:tr h="1230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762410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Гаврилов-Ямский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Вышеславская  ООШ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85047996"/>
                  </a:ext>
                </a:extLst>
              </a:tr>
              <a:tr h="1230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763330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Ростовский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Татищевская ООШ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7559693"/>
                  </a:ext>
                </a:extLst>
              </a:tr>
              <a:tr h="1230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762219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Борисоглебский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Юркинская ООШ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6164798"/>
                  </a:ext>
                </a:extLst>
              </a:tr>
              <a:tr h="1230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764543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г.Рыбинск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СОШ № 43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5223611"/>
                  </a:ext>
                </a:extLst>
              </a:tr>
              <a:tr h="1230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762210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Борисоглебский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Краснооктябрьская СОШ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6835222"/>
                  </a:ext>
                </a:extLst>
              </a:tr>
              <a:tr h="1230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763314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Ростовский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Васильковская ООШ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2022068"/>
                  </a:ext>
                </a:extLst>
              </a:tr>
              <a:tr h="1230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762605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Любимский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Ермаковская СОШ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4372999"/>
                  </a:ext>
                </a:extLst>
              </a:tr>
              <a:tr h="1230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764503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г.Рыбинск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СОШ № 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8212267"/>
                  </a:ext>
                </a:extLst>
              </a:tr>
              <a:tr h="1230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763022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Первомайский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Скалинская  ООШ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2341038"/>
                  </a:ext>
                </a:extLst>
              </a:tr>
              <a:tr h="1230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762202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Борисоглебский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Березниковская ООШ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4765730"/>
                  </a:ext>
                </a:extLst>
              </a:tr>
              <a:tr h="1230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762413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Гаврилов-Ямский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МОБУ Ильинская  ООШ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34059612"/>
                  </a:ext>
                </a:extLst>
              </a:tr>
              <a:tr h="1230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762206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Борисоглебский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Высоковская СОШ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6908019"/>
                  </a:ext>
                </a:extLst>
              </a:tr>
              <a:tr h="1230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762415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Гаврилов-Ямский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МОБУ Митинская  ООШ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9721350"/>
                  </a:ext>
                </a:extLst>
              </a:tr>
              <a:tr h="1230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760612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г.Ярославль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СОШ № 66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0504243"/>
                  </a:ext>
                </a:extLst>
              </a:tr>
              <a:tr h="1230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760113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г.Ярославль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СОШ № 60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9383827"/>
                  </a:ext>
                </a:extLst>
              </a:tr>
              <a:tr h="1230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760508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г.Ярославль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СОШ № 44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328162"/>
                  </a:ext>
                </a:extLst>
              </a:tr>
              <a:tr h="1230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760204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г.Ярославль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 ООШ № 46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5757753"/>
                  </a:ext>
                </a:extLst>
              </a:tr>
              <a:tr h="16719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760609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г.Ярославль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 ООШ № 35 им.Героя Советского Союза Н.А. Кривова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7254132"/>
                  </a:ext>
                </a:extLst>
              </a:tr>
              <a:tr h="1230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760207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г.Ярославль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 ООШ №50 им.Валерия Харитонова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5426579"/>
                  </a:ext>
                </a:extLst>
              </a:tr>
              <a:tr h="1230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760203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г.Ярославль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 ООШ № 41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7230647"/>
                  </a:ext>
                </a:extLst>
              </a:tr>
              <a:tr h="1230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760303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г.Ярославль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СОШ № 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156315"/>
                  </a:ext>
                </a:extLst>
              </a:tr>
              <a:tr h="1230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760603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г.Ярославль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СОШ № 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4408378"/>
                  </a:ext>
                </a:extLst>
              </a:tr>
              <a:tr h="1230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760412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г.Ярославль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Санаторная школа-интернат № 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7999842"/>
                  </a:ext>
                </a:extLst>
              </a:tr>
              <a:tr h="1230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764402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Ростовский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СОШ №2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2021669"/>
                  </a:ext>
                </a:extLst>
              </a:tr>
              <a:tr h="1230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763207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Пошехонский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МБОУ Вощиковская ООШ им. А.И. Королева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9156281"/>
                  </a:ext>
                </a:extLst>
              </a:tr>
              <a:tr h="1230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762314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Брейтовский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Прозоровская СОШ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54095182"/>
                  </a:ext>
                </a:extLst>
              </a:tr>
              <a:tr h="1230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762816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Некоузский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Парфеньевская ООШ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4749926"/>
                  </a:ext>
                </a:extLst>
              </a:tr>
              <a:tr h="1230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762811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>
                          <a:effectLst/>
                        </a:rPr>
                        <a:t>Некоузский</a:t>
                      </a:r>
                      <a:r>
                        <a:rPr lang="ru-RU" sz="1000" u="none" strike="noStrike" dirty="0">
                          <a:effectLst/>
                        </a:rPr>
                        <a:t> МР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МОУ </a:t>
                      </a:r>
                      <a:r>
                        <a:rPr lang="ru-RU" sz="1000" u="none" strike="noStrike" dirty="0" err="1">
                          <a:effectLst/>
                        </a:rPr>
                        <a:t>Некоузская</a:t>
                      </a:r>
                      <a:r>
                        <a:rPr lang="ru-RU" sz="1000" u="none" strike="noStrike" dirty="0">
                          <a:effectLst/>
                        </a:rPr>
                        <a:t> В(С)ОШ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4" marR="4244" marT="42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0729086"/>
                  </a:ext>
                </a:extLst>
              </a:tr>
              <a:tr h="1230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763321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Ростовский МР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МОУ Карьерская ООШ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30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763311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Ростовский МР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МОУ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Поречская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СОШ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30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763620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Угличский МР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МОУ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Головинская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СОШ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019636" y="440459"/>
            <a:ext cx="489527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222222"/>
                </a:solidFill>
                <a:latin typeface="Proxima Nova Rg"/>
              </a:rPr>
              <a:t>Способы </a:t>
            </a:r>
            <a:r>
              <a:rPr lang="ru-RU" sz="1100" b="1" dirty="0">
                <a:solidFill>
                  <a:srgbClr val="222222"/>
                </a:solidFill>
                <a:latin typeface="Proxima Nova Rg"/>
              </a:rPr>
              <a:t>мотивации учителей</a:t>
            </a:r>
          </a:p>
          <a:p>
            <a:pPr algn="ctr"/>
            <a:r>
              <a:rPr lang="ru-RU" sz="1100" b="1" dirty="0">
                <a:solidFill>
                  <a:srgbClr val="222222"/>
                </a:solidFill>
                <a:latin typeface="Proxima Nova Rg"/>
              </a:rPr>
              <a:t>Материальная мотивация</a:t>
            </a:r>
            <a:endParaRPr lang="ru-RU" sz="1100" dirty="0">
              <a:solidFill>
                <a:srgbClr val="222222"/>
              </a:solidFill>
              <a:latin typeface="Proxima Nova Rg"/>
            </a:endParaRPr>
          </a:p>
          <a:p>
            <a:pPr>
              <a:buFont typeface="+mj-lt"/>
              <a:buAutoNum type="arabicPeriod"/>
            </a:pPr>
            <a:r>
              <a:rPr lang="ru-RU" sz="1100" dirty="0">
                <a:solidFill>
                  <a:srgbClr val="222222"/>
                </a:solidFill>
                <a:latin typeface="Proxima Nova Rg"/>
              </a:rPr>
              <a:t>Денежная премия.</a:t>
            </a:r>
          </a:p>
          <a:p>
            <a:pPr>
              <a:buFont typeface="+mj-lt"/>
              <a:buAutoNum type="arabicPeriod"/>
            </a:pPr>
            <a:r>
              <a:rPr lang="ru-RU" sz="1100" dirty="0">
                <a:solidFill>
                  <a:srgbClr val="222222"/>
                </a:solidFill>
                <a:latin typeface="Proxima Nova Rg"/>
              </a:rPr>
              <a:t>Помощь в связи со значимыми событиями в жизни – свадьбой, рождением ребенка и т. п.</a:t>
            </a:r>
          </a:p>
          <a:p>
            <a:pPr>
              <a:buFont typeface="+mj-lt"/>
              <a:buAutoNum type="arabicPeriod"/>
            </a:pPr>
            <a:r>
              <a:rPr lang="ru-RU" sz="1100" dirty="0">
                <a:solidFill>
                  <a:srgbClr val="222222"/>
                </a:solidFill>
                <a:latin typeface="Proxima Nova Rg"/>
              </a:rPr>
              <a:t>Предоставление путевок в санатории, дома отдыха для педагога, детский лагерь отдыха для его детей.</a:t>
            </a:r>
          </a:p>
          <a:p>
            <a:pPr>
              <a:buFont typeface="+mj-lt"/>
              <a:buAutoNum type="arabicPeriod"/>
            </a:pPr>
            <a:r>
              <a:rPr lang="ru-RU" sz="1100" dirty="0">
                <a:solidFill>
                  <a:srgbClr val="222222"/>
                </a:solidFill>
                <a:latin typeface="Proxima Nova Rg"/>
              </a:rPr>
              <a:t>Возмещение затрат на проезд.</a:t>
            </a:r>
          </a:p>
          <a:p>
            <a:pPr>
              <a:buFont typeface="+mj-lt"/>
              <a:buAutoNum type="arabicPeriod"/>
            </a:pPr>
            <a:r>
              <a:rPr lang="ru-RU" sz="1100" dirty="0">
                <a:solidFill>
                  <a:srgbClr val="222222"/>
                </a:solidFill>
                <a:latin typeface="Proxima Nova Rg"/>
              </a:rPr>
              <a:t>Предоставление служебного жилья.</a:t>
            </a:r>
          </a:p>
          <a:p>
            <a:pPr>
              <a:buFont typeface="+mj-lt"/>
              <a:buAutoNum type="arabicPeriod"/>
            </a:pPr>
            <a:r>
              <a:rPr lang="ru-RU" sz="1100" dirty="0">
                <a:solidFill>
                  <a:srgbClr val="222222"/>
                </a:solidFill>
                <a:latin typeface="Proxima Nova Rg"/>
              </a:rPr>
              <a:t>Организация экскурсий и поездок.</a:t>
            </a:r>
          </a:p>
          <a:p>
            <a:pPr>
              <a:buFont typeface="+mj-lt"/>
              <a:buAutoNum type="arabicPeriod"/>
            </a:pPr>
            <a:r>
              <a:rPr lang="ru-RU" sz="1100" dirty="0">
                <a:solidFill>
                  <a:srgbClr val="222222"/>
                </a:solidFill>
                <a:latin typeface="Proxima Nova Rg"/>
              </a:rPr>
              <a:t>Подарки на дни рождения, новогодние подарки для детей.</a:t>
            </a:r>
          </a:p>
          <a:p>
            <a:pPr>
              <a:buFont typeface="+mj-lt"/>
              <a:buAutoNum type="arabicPeriod"/>
            </a:pPr>
            <a:r>
              <a:rPr lang="ru-RU" sz="1100" dirty="0">
                <a:solidFill>
                  <a:srgbClr val="222222"/>
                </a:solidFill>
                <a:latin typeface="Proxima Nova Rg"/>
              </a:rPr>
              <a:t>Возмещение затрат на покупку учебно-методической литературы.</a:t>
            </a:r>
          </a:p>
          <a:p>
            <a:pPr>
              <a:buFont typeface="+mj-lt"/>
              <a:buAutoNum type="arabicPeriod"/>
            </a:pPr>
            <a:r>
              <a:rPr lang="ru-RU" sz="1100" dirty="0">
                <a:solidFill>
                  <a:srgbClr val="222222"/>
                </a:solidFill>
                <a:latin typeface="Proxima Nova Rg"/>
              </a:rPr>
              <a:t>Оформление подписки на профессиональные газеты и журналы.</a:t>
            </a:r>
          </a:p>
          <a:p>
            <a:pPr>
              <a:buFont typeface="+mj-lt"/>
              <a:buAutoNum type="arabicPeriod"/>
            </a:pPr>
            <a:r>
              <a:rPr lang="ru-RU" sz="1100" dirty="0">
                <a:solidFill>
                  <a:srgbClr val="222222"/>
                </a:solidFill>
                <a:latin typeface="Proxima Nova Rg"/>
              </a:rPr>
              <a:t>Оплата профессиональных курсов.</a:t>
            </a:r>
          </a:p>
          <a:p>
            <a:pPr algn="ctr"/>
            <a:r>
              <a:rPr lang="ru-RU" sz="1100" b="1" dirty="0">
                <a:solidFill>
                  <a:srgbClr val="222222"/>
                </a:solidFill>
                <a:latin typeface="Proxima Nova Rg"/>
              </a:rPr>
              <a:t>Нематериальная мотивация</a:t>
            </a:r>
            <a:endParaRPr lang="ru-RU" sz="1100" dirty="0">
              <a:solidFill>
                <a:srgbClr val="222222"/>
              </a:solidFill>
              <a:latin typeface="Proxima Nova Rg"/>
            </a:endParaRPr>
          </a:p>
          <a:p>
            <a:pPr>
              <a:buFont typeface="+mj-lt"/>
              <a:buAutoNum type="arabicPeriod"/>
            </a:pPr>
            <a:r>
              <a:rPr lang="ru-RU" sz="1100" dirty="0">
                <a:solidFill>
                  <a:srgbClr val="222222"/>
                </a:solidFill>
                <a:latin typeface="Proxima Nova Rg"/>
              </a:rPr>
              <a:t>Методическая помощь.</a:t>
            </a:r>
          </a:p>
          <a:p>
            <a:pPr>
              <a:buFont typeface="+mj-lt"/>
              <a:buAutoNum type="arabicPeriod"/>
            </a:pPr>
            <a:r>
              <a:rPr lang="ru-RU" sz="1100" dirty="0">
                <a:solidFill>
                  <a:srgbClr val="222222"/>
                </a:solidFill>
                <a:latin typeface="Proxima Nova Rg"/>
              </a:rPr>
              <a:t>Помощь в подготовке к аттестации, конкурсу, открытому уроку или мероприятию.</a:t>
            </a:r>
          </a:p>
          <a:p>
            <a:pPr>
              <a:buFont typeface="+mj-lt"/>
              <a:buAutoNum type="arabicPeriod"/>
            </a:pPr>
            <a:r>
              <a:rPr lang="ru-RU" sz="1100" dirty="0">
                <a:solidFill>
                  <a:srgbClr val="222222"/>
                </a:solidFill>
                <a:latin typeface="Proxima Nova Rg"/>
              </a:rPr>
              <a:t>Учет пожеланий педагогов при составлении расписания (методический день, количество уроков, «окна» в расписании).</a:t>
            </a:r>
          </a:p>
          <a:p>
            <a:pPr>
              <a:buFont typeface="+mj-lt"/>
              <a:buAutoNum type="arabicPeriod"/>
            </a:pPr>
            <a:r>
              <a:rPr lang="ru-RU" sz="1100" dirty="0">
                <a:solidFill>
                  <a:srgbClr val="222222"/>
                </a:solidFill>
                <a:latin typeface="Proxima Nova Rg"/>
              </a:rPr>
              <a:t>Предоставление возможности выбрать нагрузку, классы или параллели.</a:t>
            </a:r>
          </a:p>
          <a:p>
            <a:pPr>
              <a:buFont typeface="+mj-lt"/>
              <a:buAutoNum type="arabicPeriod"/>
            </a:pPr>
            <a:r>
              <a:rPr lang="ru-RU" sz="1100" dirty="0">
                <a:solidFill>
                  <a:srgbClr val="222222"/>
                </a:solidFill>
                <a:latin typeface="Proxima Nova Rg"/>
              </a:rPr>
              <a:t>Объявление публичной благодарности: устная похвала учителя или его учеников на школьных линейках, письменная – на сайте школы или школьной странице в социальных сетях.</a:t>
            </a:r>
          </a:p>
          <a:p>
            <a:pPr>
              <a:buFont typeface="+mj-lt"/>
              <a:buAutoNum type="arabicPeriod"/>
            </a:pPr>
            <a:r>
              <a:rPr lang="ru-RU" sz="1100" dirty="0">
                <a:solidFill>
                  <a:srgbClr val="222222"/>
                </a:solidFill>
                <a:latin typeface="Proxima Nova Rg"/>
              </a:rPr>
              <a:t>Предоставление дополнительных дней отдыха за сверхурочную работу.</a:t>
            </a:r>
          </a:p>
          <a:p>
            <a:pPr>
              <a:buFont typeface="+mj-lt"/>
              <a:buAutoNum type="arabicPeriod"/>
            </a:pPr>
            <a:r>
              <a:rPr lang="ru-RU" sz="1100" dirty="0">
                <a:solidFill>
                  <a:srgbClr val="222222"/>
                </a:solidFill>
                <a:latin typeface="Proxima Nova Rg"/>
              </a:rPr>
              <a:t>Забота о здоровье педагогов: организация секции ОФП для сотрудников на базе </a:t>
            </a:r>
            <a:r>
              <a:rPr lang="ru-RU" sz="1100" dirty="0" smtClean="0">
                <a:solidFill>
                  <a:srgbClr val="222222"/>
                </a:solidFill>
                <a:latin typeface="Proxima Nova Rg"/>
              </a:rPr>
              <a:t>школы</a:t>
            </a:r>
            <a:endParaRPr lang="ru-RU" sz="1100" dirty="0">
              <a:solidFill>
                <a:srgbClr val="222222"/>
              </a:solidFill>
              <a:latin typeface="Proxima Nova Rg"/>
            </a:endParaRPr>
          </a:p>
        </p:txBody>
      </p:sp>
    </p:spTree>
    <p:extLst>
      <p:ext uri="{BB962C8B-B14F-4D97-AF65-F5344CB8AC3E}">
        <p14:creationId xmlns:p14="http://schemas.microsoft.com/office/powerpoint/2010/main" val="2908885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6179126" y="669995"/>
            <a:ext cx="3842328" cy="471054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Рекомендации для данной группы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091" y="223405"/>
            <a:ext cx="10963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6.3 Количество обучающихся на один персональный компьютер, используемый в учебных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целях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377052"/>
              </p:ext>
            </p:extLst>
          </p:nvPr>
        </p:nvGraphicFramePr>
        <p:xfrm>
          <a:off x="627231" y="801964"/>
          <a:ext cx="5219700" cy="3314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9908">
                  <a:extLst>
                    <a:ext uri="{9D8B030D-6E8A-4147-A177-3AD203B41FA5}">
                      <a16:colId xmlns="" xmlns:a16="http://schemas.microsoft.com/office/drawing/2014/main" val="3924823231"/>
                    </a:ext>
                  </a:extLst>
                </a:gridCol>
                <a:gridCol w="1209133">
                  <a:extLst>
                    <a:ext uri="{9D8B030D-6E8A-4147-A177-3AD203B41FA5}">
                      <a16:colId xmlns="" xmlns:a16="http://schemas.microsoft.com/office/drawing/2014/main" val="1979802236"/>
                    </a:ext>
                  </a:extLst>
                </a:gridCol>
                <a:gridCol w="3340659">
                  <a:extLst>
                    <a:ext uri="{9D8B030D-6E8A-4147-A177-3AD203B41FA5}">
                      <a16:colId xmlns="" xmlns:a16="http://schemas.microsoft.com/office/drawing/2014/main" val="2460004829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763718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Ярославский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Лучинская СОШ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41556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762302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Брейтовский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Брейтовская СОШ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9762268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764012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Любимский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Любимская ООШ им.Вадима Юрьевича Орлова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4562861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764543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г.Рыбинск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СОШ № 43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490749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764503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г.Рыбинск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СОШ № 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626801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760108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г.Ярославль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СОШ № 99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5771899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760113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г.Ярославль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СОШ № 60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28338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760508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г.Ярославль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СОШ № 44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41964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760204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г.Ярославль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 ООШ № 46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715992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760401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г.Ярославль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СОШ № 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313837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760609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г.Ярославль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 ООШ № 35 им.Героя Советского Союза Н.А. Кривова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138728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760207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г.Ярославль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 ООШ №50 им.Валерия Харитонова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509172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760203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г.Ярославль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 ООШ № 41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7866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760303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г.Ярославль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СОШ № 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090369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760603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г.Ярославль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СОШ № 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0392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760412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г.Ярославль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Санаторная школа-интернат № 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059771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762314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Брейтовский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МОУ Прозоровская СОШ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335708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763016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Первомайский МР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МОУ Пречистенская СОШ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3355624"/>
                  </a:ext>
                </a:extLst>
              </a:tr>
            </a:tbl>
          </a:graphicData>
        </a:graphic>
      </p:graphicFrame>
      <p:pic>
        <p:nvPicPr>
          <p:cNvPr id="5" name="Picture 2" descr="http://www.schoolgear.ru/upload/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480" y="2510725"/>
            <a:ext cx="3217974" cy="322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pbs.twimg.com/media/EvnNzGOXUAEFk3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249" y="973681"/>
            <a:ext cx="2281554" cy="188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5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26" y="519193"/>
            <a:ext cx="9676547" cy="525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446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6723010" y="1090335"/>
            <a:ext cx="3842328" cy="471054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Рекомендации для данной группы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188780" y="299518"/>
            <a:ext cx="40036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6.5. Результат независимой оценки</a:t>
            </a:r>
            <a:r>
              <a:rPr lang="ru-RU" dirty="0"/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107754"/>
              </p:ext>
            </p:extLst>
          </p:nvPr>
        </p:nvGraphicFramePr>
        <p:xfrm>
          <a:off x="589971" y="667818"/>
          <a:ext cx="4963143" cy="1513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6981">
                  <a:extLst>
                    <a:ext uri="{9D8B030D-6E8A-4147-A177-3AD203B41FA5}">
                      <a16:colId xmlns="" xmlns:a16="http://schemas.microsoft.com/office/drawing/2014/main" val="1389271108"/>
                    </a:ext>
                  </a:extLst>
                </a:gridCol>
                <a:gridCol w="1331521">
                  <a:extLst>
                    <a:ext uri="{9D8B030D-6E8A-4147-A177-3AD203B41FA5}">
                      <a16:colId xmlns="" xmlns:a16="http://schemas.microsoft.com/office/drawing/2014/main" val="944851821"/>
                    </a:ext>
                  </a:extLst>
                </a:gridCol>
                <a:gridCol w="2994641">
                  <a:extLst>
                    <a:ext uri="{9D8B030D-6E8A-4147-A177-3AD203B41FA5}">
                      <a16:colId xmlns="" xmlns:a16="http://schemas.microsoft.com/office/drawing/2014/main" val="3841157351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762802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Некоузский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Борковская СОШ им.И.Д. Папанина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37003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762821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Некоузский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Шестихинская СОШ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415307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762606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Любимский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Закобякинская СОШ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62744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762806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Некоузский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Воскресенская СОШ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846697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760113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г.Ярославль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СОШ № 60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9666641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760406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г.Ярославль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СОШ № 32 им.В.В.Терешковой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3575257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762314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Брейтовский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Прозоровская СОШ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62058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763016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Первомайский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МОУ Пречистенская СОШ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100127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920509" y="163523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ea typeface="Calibri" panose="020F0502020204030204" pitchFamily="34" charset="0"/>
              </a:rPr>
              <a:t>Совершенствовать работу над содержанием сайтов образовательных организаций в соответствии с современными требованиями и требованиями законодательства Российской Федерации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20509" y="290941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ea typeface="Calibri" panose="020F0502020204030204" pitchFamily="34" charset="0"/>
              </a:rPr>
              <a:t>Проводить системную работу по созданию условий для организации обучения и воспитания обучающихся с ОВЗ и инвалидов. </a:t>
            </a:r>
            <a:endParaRPr lang="ru-RU" dirty="0" smtClean="0"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ea typeface="Calibri" panose="020F0502020204030204" pitchFamily="34" charset="0"/>
              </a:rPr>
              <a:t>Обеспечить </a:t>
            </a:r>
            <a:r>
              <a:rPr lang="ru-RU" dirty="0">
                <a:ea typeface="Calibri" panose="020F0502020204030204" pitchFamily="34" charset="0"/>
              </a:rPr>
              <a:t>доступность услуг для лиц с ограниченными возможностями здоровья и детей-инвалидов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20509" y="44490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ea typeface="Calibri" panose="020F0502020204030204" pitchFamily="34" charset="0"/>
              </a:rPr>
              <a:t>Повысить уровень доброжелательности и вежливости работников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7" b="3323"/>
          <a:stretch/>
        </p:blipFill>
        <p:spPr>
          <a:xfrm>
            <a:off x="821887" y="2235401"/>
            <a:ext cx="5098622" cy="268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23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6677889" y="1667521"/>
            <a:ext cx="3842328" cy="471054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Рекомендации для данной группы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65744" y="167813"/>
            <a:ext cx="8654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7.1 Удовлетворенность обучающихся качеством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профориентационной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работы</a:t>
            </a:r>
            <a:r>
              <a:rPr lang="ru-RU" dirty="0"/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963024"/>
              </p:ext>
            </p:extLst>
          </p:nvPr>
        </p:nvGraphicFramePr>
        <p:xfrm>
          <a:off x="211282" y="745494"/>
          <a:ext cx="5136570" cy="3401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9239">
                  <a:extLst>
                    <a:ext uri="{9D8B030D-6E8A-4147-A177-3AD203B41FA5}">
                      <a16:colId xmlns="" xmlns:a16="http://schemas.microsoft.com/office/drawing/2014/main" val="4144105134"/>
                    </a:ext>
                  </a:extLst>
                </a:gridCol>
                <a:gridCol w="1413002">
                  <a:extLst>
                    <a:ext uri="{9D8B030D-6E8A-4147-A177-3AD203B41FA5}">
                      <a16:colId xmlns="" xmlns:a16="http://schemas.microsoft.com/office/drawing/2014/main" val="1799476928"/>
                    </a:ext>
                  </a:extLst>
                </a:gridCol>
                <a:gridCol w="3064329">
                  <a:extLst>
                    <a:ext uri="{9D8B030D-6E8A-4147-A177-3AD203B41FA5}">
                      <a16:colId xmlns="" xmlns:a16="http://schemas.microsoft.com/office/drawing/2014/main" val="3120573466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762802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Некоузский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Борковская СОШ им.И.Д. Папанина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9912474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763333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Ростовский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Чепоровская ООШ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171265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762605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Любимский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Ермаковская СОШ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217114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764503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г.Рыбинск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СОШ № 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51433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763322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Ростовский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Кладовицкая ООШ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8629867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763335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Ростовский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Школа им.Евгения Родионова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571017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762202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Борисоглебский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Березниковская ООШ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870625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762413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Гаврилов-Ямский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МОБУ Ильинская  ООШ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79251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762206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Борисоглебский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Высоковская СОШ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268488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763017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Первомайский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Семеновская СОШ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700007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762415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Гаврилов-Ямский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МОБУ </a:t>
                      </a:r>
                      <a:r>
                        <a:rPr lang="ru-RU" sz="1200" u="none" strike="noStrike" dirty="0" err="1">
                          <a:effectLst/>
                        </a:rPr>
                        <a:t>Митинская</a:t>
                      </a:r>
                      <a:r>
                        <a:rPr lang="ru-RU" sz="1200" u="none" strike="noStrike" dirty="0">
                          <a:effectLst/>
                        </a:rPr>
                        <a:t>  ООШ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700287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760303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г.Ярославль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СОШ № 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840904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760603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г.Ярославль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СОШ № 16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568298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760412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г.Ярославль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Санаторная школа-интернат № 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525909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763207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Пошехонский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МБОУ Вощиковская ООШ им. А.И. Королева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284193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762314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Брейтовский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Прозоровская СОШ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079924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762811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Некоузский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МОУ </a:t>
                      </a:r>
                      <a:r>
                        <a:rPr lang="ru-RU" sz="1200" u="none" strike="noStrike" dirty="0" err="1">
                          <a:effectLst/>
                        </a:rPr>
                        <a:t>Некоузская</a:t>
                      </a:r>
                      <a:r>
                        <a:rPr lang="ru-RU" sz="1200" u="none" strike="noStrike" dirty="0">
                          <a:effectLst/>
                        </a:rPr>
                        <a:t> В(С)ОШ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872721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763311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Ростовский МР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МОУ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Поречская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СОШ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482" name="Picture 2" descr="http://www.eduportal44.ru/npo/MPROFK/SiteAssets/SitePages/%D0%9C%D0%B0%D1%82%D0%B5%D1%80%D0%B8%D0%B0%D0%BB%D1%8B%20%D0%B4%D0%BB%D1%8F%20%D0%BF%D1%80%D0%BE%D1%84%D0%BE%D1%80%D0%B8%D0%B5%D0%BD%D1%82%D0%B0%D1%86%D0%B8%D0%BE%D0%BD%D0%BD%D0%BE%D0%B3%D0%BE%20%D1%82%D0%B5%D1%81%D1%82%D0%B8%D1%80%D0%BE%D0%B2%D0%B0%D0%BD%D0%B8%D1%8F%20%D1%83%D1%87%D0%B0%D1%89%D0%B8%D1%85%D1%81%D1%8F/6%20%D1%88%D0%B0%D0%B3%D0%BE%D0%B2%20%D0%B2%D1%8B%D0%B1%D0%BE%D1%80%D0%B0%20%D0%BF%D1%80%D0%BE%D1%84%D0%B5%D1%81%D1%81%D0%B8%D0%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108" y="2669310"/>
            <a:ext cx="5628619" cy="387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104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7444508" y="1427376"/>
            <a:ext cx="3842328" cy="471054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Рекомендации для данной группы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536976"/>
              </p:ext>
            </p:extLst>
          </p:nvPr>
        </p:nvGraphicFramePr>
        <p:xfrm>
          <a:off x="1734125" y="984829"/>
          <a:ext cx="4749800" cy="4519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3354284041"/>
                    </a:ext>
                  </a:extLst>
                </a:gridCol>
                <a:gridCol w="1854200">
                  <a:extLst>
                    <a:ext uri="{9D8B030D-6E8A-4147-A177-3AD203B41FA5}">
                      <a16:colId xmlns="" xmlns:a16="http://schemas.microsoft.com/office/drawing/2014/main" val="941909163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1280544425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</a:rPr>
                        <a:t>763333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Ростовский МР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МОУ Чепоровская ООШ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70579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762606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Любимский МР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МОУ Закобякинская СОШ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035636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763718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Ярославский МР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МОУ Лучинская СОШ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680485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762806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Некоузский МР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МОУ Воскресенская СОШ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022806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764702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Угличский МР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МОУ СОШ № 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568714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763330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Ростовский МР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МОУ Татищевская ООШ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824028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762219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Борисоглебский МР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МОУ Юркинская ООШ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9192008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762210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Борисоглебский МР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МОУ Краснооктябрьская СОШ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300758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764503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г.Рыбинск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МОУ СОШ № 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9573057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763022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Первомайский МР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МОУ Скалинская  ООШ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91223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763322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Ростовский МР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МОУ Кладовицкая ООШ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66437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762202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Борисоглебский МР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МОУ Березниковская ООШ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131694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762206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Борисоглебский МР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МОУ Высоковская СОШ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19621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763017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Первомайский МР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МОУ Семеновская СОШ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671005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760108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г.Ярославль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МОУ СОШ № 99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3835406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760207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г.Ярославль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МОУ  ООШ №50 им.Валерия Харитонова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853486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760406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г.Ярославль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МОУ СОШ № 32 им.В.В.Терешковой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6878941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764706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Угличский МР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МОУ СОШ № 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368824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763207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Пошехонский МР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МБОУ Вощиковская ООШ им. А.И. Королева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194212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762314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Брейтовский МР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МОУ Прозоровская СОШ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073382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762816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Некоузский МР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МОУ Парфеньевская ООШ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781644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</a:rPr>
                        <a:t>762811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 err="1">
                          <a:effectLst/>
                        </a:rPr>
                        <a:t>Некоузский</a:t>
                      </a:r>
                      <a:r>
                        <a:rPr lang="ru-RU" sz="1050" u="none" strike="noStrike" dirty="0">
                          <a:effectLst/>
                        </a:rPr>
                        <a:t> МР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МОУ </a:t>
                      </a:r>
                      <a:r>
                        <a:rPr lang="ru-RU" sz="1050" u="none" strike="noStrike" dirty="0" err="1">
                          <a:effectLst/>
                        </a:rPr>
                        <a:t>Некоузская</a:t>
                      </a:r>
                      <a:r>
                        <a:rPr lang="ru-RU" sz="1050" u="none" strike="noStrike" dirty="0">
                          <a:effectLst/>
                        </a:rPr>
                        <a:t> В(С)ОШ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79206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763321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Ростовский МР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МОУ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Карьерская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ООШ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65744" y="456654"/>
            <a:ext cx="8719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7.2 Уровень готовности обучающихся к профессиональному самоопределению</a:t>
            </a:r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96545" y="2137056"/>
            <a:ext cx="47382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333333"/>
                </a:solidFill>
              </a:rPr>
              <a:t>Формирование положительного отношения </a:t>
            </a:r>
            <a:r>
              <a:rPr lang="ru-RU" dirty="0">
                <a:solidFill>
                  <a:srgbClr val="333333"/>
                </a:solidFill>
              </a:rPr>
              <a:t>к трудовой деятельности; </a:t>
            </a:r>
            <a:endParaRPr lang="ru-RU" dirty="0" smtClean="0">
              <a:solidFill>
                <a:srgbClr val="33333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333333"/>
                </a:solidFill>
              </a:rPr>
              <a:t>Развитие потребности </a:t>
            </a:r>
            <a:r>
              <a:rPr lang="ru-RU" dirty="0">
                <a:solidFill>
                  <a:srgbClr val="333333"/>
                </a:solidFill>
              </a:rPr>
              <a:t>в осуществлении </a:t>
            </a:r>
            <a:r>
              <a:rPr lang="ru-RU" b="1" dirty="0">
                <a:solidFill>
                  <a:srgbClr val="333333"/>
                </a:solidFill>
              </a:rPr>
              <a:t>профессиональных</a:t>
            </a:r>
            <a:r>
              <a:rPr lang="ru-RU" dirty="0">
                <a:solidFill>
                  <a:srgbClr val="333333"/>
                </a:solidFill>
              </a:rPr>
              <a:t> намерений с учетом своих возможностей; </a:t>
            </a:r>
            <a:endParaRPr lang="ru-RU" dirty="0" smtClean="0">
              <a:solidFill>
                <a:srgbClr val="33333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333333"/>
                </a:solidFill>
              </a:rPr>
              <a:t>Формирование </a:t>
            </a:r>
            <a:r>
              <a:rPr lang="ru-RU" dirty="0">
                <a:solidFill>
                  <a:srgbClr val="333333"/>
                </a:solidFill>
              </a:rPr>
              <a:t>необходимых для выбора профессии знаний и умений.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128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7375236" y="648277"/>
            <a:ext cx="3842328" cy="471054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Рекомендации для данной группы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14989" y="178377"/>
            <a:ext cx="57467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8.1 Формирование резерва управленческих кадров</a:t>
            </a:r>
            <a:r>
              <a:rPr lang="ru-RU" dirty="0"/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501321"/>
              </p:ext>
            </p:extLst>
          </p:nvPr>
        </p:nvGraphicFramePr>
        <p:xfrm>
          <a:off x="1084880" y="648277"/>
          <a:ext cx="5907047" cy="5437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8125">
                  <a:extLst>
                    <a:ext uri="{9D8B030D-6E8A-4147-A177-3AD203B41FA5}">
                      <a16:colId xmlns="" xmlns:a16="http://schemas.microsoft.com/office/drawing/2014/main" val="2704680951"/>
                    </a:ext>
                  </a:extLst>
                </a:gridCol>
                <a:gridCol w="1788698">
                  <a:extLst>
                    <a:ext uri="{9D8B030D-6E8A-4147-A177-3AD203B41FA5}">
                      <a16:colId xmlns="" xmlns:a16="http://schemas.microsoft.com/office/drawing/2014/main" val="2346430253"/>
                    </a:ext>
                  </a:extLst>
                </a:gridCol>
                <a:gridCol w="3360224">
                  <a:extLst>
                    <a:ext uri="{9D8B030D-6E8A-4147-A177-3AD203B41FA5}">
                      <a16:colId xmlns="" xmlns:a16="http://schemas.microsoft.com/office/drawing/2014/main" val="1157831373"/>
                    </a:ext>
                  </a:extLst>
                </a:gridCol>
              </a:tblGrid>
              <a:tr h="16919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762802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Некоузский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Борковская СОШ им.И.Д. Папанина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1402834"/>
                  </a:ext>
                </a:extLst>
              </a:tr>
              <a:tr h="16919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762821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Некоузский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Шестихинская СОШ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9181444"/>
                  </a:ext>
                </a:extLst>
              </a:tr>
              <a:tr h="16919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762806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Некоузский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Воскресенская СОШ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00397426"/>
                  </a:ext>
                </a:extLst>
              </a:tr>
              <a:tr h="16919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762410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Гаврилов-Ямский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Вышеславская  ООШ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23283744"/>
                  </a:ext>
                </a:extLst>
              </a:tr>
              <a:tr h="16919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763330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Ростовский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Татищевская ООШ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86359677"/>
                  </a:ext>
                </a:extLst>
              </a:tr>
              <a:tr h="22987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764012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Любимский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Любимская ООШ им.Вадима Юрьевича Орлова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54632453"/>
                  </a:ext>
                </a:extLst>
              </a:tr>
              <a:tr h="16919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763314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Ростовский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Васильковская ООШ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4353794"/>
                  </a:ext>
                </a:extLst>
              </a:tr>
              <a:tr h="16919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762605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Любимский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Ермаковская СОШ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2011505"/>
                  </a:ext>
                </a:extLst>
              </a:tr>
              <a:tr h="16919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763322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Ростовский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Кладовицкая ООШ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9551258"/>
                  </a:ext>
                </a:extLst>
              </a:tr>
              <a:tr h="16919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763335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Ростовский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Школа им.Евгения Родионова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5510802"/>
                  </a:ext>
                </a:extLst>
              </a:tr>
              <a:tr h="16919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762413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Гаврилов-Ямский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МОБУ Ильинская  ООШ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2989231"/>
                  </a:ext>
                </a:extLst>
              </a:tr>
              <a:tr h="16919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762415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Гаврилов-Ямский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МОБУ Митинская  ООШ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4273386"/>
                  </a:ext>
                </a:extLst>
              </a:tr>
              <a:tr h="16919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760612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г.Ярославль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СОШ № 66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8178335"/>
                  </a:ext>
                </a:extLst>
              </a:tr>
              <a:tr h="16919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760108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г.Ярославль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СОШ № 99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7623993"/>
                  </a:ext>
                </a:extLst>
              </a:tr>
              <a:tr h="16919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760113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г.Ярославль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СОШ № 60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7309267"/>
                  </a:ext>
                </a:extLst>
              </a:tr>
              <a:tr h="16919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760508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г.Ярославль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СОШ № 44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4391891"/>
                  </a:ext>
                </a:extLst>
              </a:tr>
              <a:tr h="16919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760204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г.Ярославль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 ООШ № 46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0536958"/>
                  </a:ext>
                </a:extLst>
              </a:tr>
              <a:tr h="16919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760401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г.Ярославль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СОШ № 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12575347"/>
                  </a:ext>
                </a:extLst>
              </a:tr>
              <a:tr h="22987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760609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г.Ярославль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 ООШ № 35 им.Героя Советского Союза Н.А. Кривова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1290019"/>
                  </a:ext>
                </a:extLst>
              </a:tr>
              <a:tr h="16919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760207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г.Ярославль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 ООШ №50 им.Валерия Харитонова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1204572"/>
                  </a:ext>
                </a:extLst>
              </a:tr>
              <a:tr h="16919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760303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г.Ярославль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СОШ № 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8556338"/>
                  </a:ext>
                </a:extLst>
              </a:tr>
              <a:tr h="16919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764706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Угличский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СОШ № 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6007734"/>
                  </a:ext>
                </a:extLst>
              </a:tr>
              <a:tr h="16919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763207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Пошехонский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МБОУ Вощиковская ООШ им. А.И. Королева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7741533"/>
                  </a:ext>
                </a:extLst>
              </a:tr>
              <a:tr h="16919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762816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Некоузский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Парфеньевская ООШ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807125"/>
                  </a:ext>
                </a:extLst>
              </a:tr>
              <a:tr h="16919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762811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Некоузский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МОУ </a:t>
                      </a:r>
                      <a:r>
                        <a:rPr lang="ru-RU" sz="1200" u="none" strike="noStrike" dirty="0" err="1">
                          <a:effectLst/>
                        </a:rPr>
                        <a:t>Некоузская</a:t>
                      </a:r>
                      <a:r>
                        <a:rPr lang="ru-RU" sz="1200" u="none" strike="noStrike" dirty="0">
                          <a:effectLst/>
                        </a:rPr>
                        <a:t> В(С)ОШ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4" marR="5834" marT="58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4142981"/>
                  </a:ext>
                </a:extLst>
              </a:tr>
              <a:tr h="16919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763321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Ростовский МР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МОУ Карьерская ООШ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919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763311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Ростовский МР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МОУ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Поречская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СОШ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76655" y="1220931"/>
            <a:ext cx="4442690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a typeface="SimSun-ExtB" panose="02010609060101010101" pitchFamily="49" charset="-122"/>
              </a:rPr>
              <a:t>Для образовательных организаций –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a typeface="SimSun-ExtB" panose="02010609060101010101" pitchFamily="49" charset="-122"/>
              </a:rPr>
              <a:t>выявление и организация работы по профессионально-личностному развитию сотрудников, мотивированных на высокую самоотдачу и эффективность в деятельности школы, используя возможности внутрифирменного обучения;</a:t>
            </a: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a typeface="SimSun-ExtB" panose="02010609060101010101" pitchFamily="49" charset="-122"/>
              </a:rPr>
              <a:t>Для муниципальных методических служб -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a typeface="SimSun-ExtB" panose="02010609060101010101" pitchFamily="49" charset="-122"/>
              </a:rPr>
              <a:t>включение педагогов, имеющих высокие показатели в деятельности, в кадровый резерв и погружение в профессиональную деятельность.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a typeface="SimSun-ExtB" panose="02010609060101010101" pitchFamily="49" charset="-122"/>
              </a:rPr>
              <a:t>стимулирование представления лучших </a:t>
            </a:r>
            <a:r>
              <a:rPr lang="ru-RU" sz="1400" dirty="0" err="1">
                <a:ea typeface="SimSun-ExtB" panose="02010609060101010101" pitchFamily="49" charset="-122"/>
              </a:rPr>
              <a:t>пракик</a:t>
            </a:r>
            <a:r>
              <a:rPr lang="ru-RU" sz="1400" dirty="0">
                <a:ea typeface="SimSun-ExtB" panose="02010609060101010101" pitchFamily="49" charset="-122"/>
              </a:rPr>
              <a:t> на профессиональных конкурсах, выступлениях на конференциях, тематических семинарах, стажировках под руководством опытных наставников, использование в качестве </a:t>
            </a:r>
            <a:r>
              <a:rPr lang="ru-RU" sz="1400" dirty="0" err="1">
                <a:ea typeface="SimSun-ExtB" panose="02010609060101010101" pitchFamily="49" charset="-122"/>
              </a:rPr>
              <a:t>тьюторов</a:t>
            </a:r>
            <a:r>
              <a:rPr lang="ru-RU" sz="1400" dirty="0">
                <a:ea typeface="SimSun-ExtB" panose="02010609060101010101" pitchFamily="49" charset="-122"/>
              </a:rPr>
              <a:t> и наставников. </a:t>
            </a:r>
            <a:endParaRPr lang="ru-RU" sz="1400" dirty="0">
              <a:effectLst/>
              <a:ea typeface="SimSun-ExtB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2805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64" y="429028"/>
            <a:ext cx="8019622" cy="584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327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418" y="208107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Исследование запросов руководителей ОО на адресное сопровождение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" t="19208" r="4770" b="3414"/>
          <a:stretch/>
        </p:blipFill>
        <p:spPr>
          <a:xfrm>
            <a:off x="1696101" y="1533670"/>
            <a:ext cx="9153237" cy="480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46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25105" y="528456"/>
            <a:ext cx="99421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Положение  </a:t>
            </a:r>
            <a:r>
              <a:rPr lang="ru-RU" dirty="0"/>
              <a:t>«О региональной системе мониторинга эффективности руководителей общеобразовательных организаций Ярославской области и региональных показателей оценки эффективности руководителей общеобразовательных организаций», </a:t>
            </a:r>
            <a:r>
              <a:rPr lang="ru-RU" dirty="0" smtClean="0"/>
              <a:t>утв. </a:t>
            </a:r>
            <a:r>
              <a:rPr lang="ru-RU" dirty="0"/>
              <a:t>приказом департамента образования Ярославской области от 29.07.2020 года № 184/2/01-03 в период с 1 января 2021 года по 30 июня 2021 </a:t>
            </a:r>
            <a:r>
              <a:rPr lang="ru-RU" dirty="0" smtClean="0"/>
              <a:t>года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69763" y="2465611"/>
            <a:ext cx="753217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Мониторинг  </a:t>
            </a:r>
            <a:r>
              <a:rPr lang="ru-RU" dirty="0"/>
              <a:t>эффективности руководителей общеобразовательных организаций Ярославской области.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Региональный </a:t>
            </a:r>
            <a:r>
              <a:rPr lang="ru-RU" dirty="0"/>
              <a:t>координатор – ГУ ЯО </a:t>
            </a:r>
            <a:r>
              <a:rPr lang="ru-RU" dirty="0" err="1"/>
              <a:t>ЦОиККО</a:t>
            </a:r>
            <a:r>
              <a:rPr lang="ru-RU" dirty="0"/>
              <a:t>.</a:t>
            </a:r>
          </a:p>
          <a:p>
            <a:pPr algn="ctr"/>
            <a:endParaRPr lang="ru-RU" dirty="0" smtClean="0"/>
          </a:p>
          <a:p>
            <a:pPr algn="ctr"/>
            <a:r>
              <a:rPr lang="ru-RU" sz="2400" dirty="0" smtClean="0"/>
              <a:t>Цель </a:t>
            </a:r>
            <a:r>
              <a:rPr lang="ru-RU" sz="2400" dirty="0"/>
              <a:t>– повышение качества менеджмента в образовательных организациях Ярославской области. </a:t>
            </a:r>
          </a:p>
        </p:txBody>
      </p:sp>
    </p:spTree>
    <p:extLst>
      <p:ext uri="{BB962C8B-B14F-4D97-AF65-F5344CB8AC3E}">
        <p14:creationId xmlns:p14="http://schemas.microsoft.com/office/powerpoint/2010/main" val="462099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мониторинга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1342" y="1531157"/>
            <a:ext cx="9819468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получение объективной информации об особенностях функционирования и существующих дефицитах в системе управления образовательными организациями на региональном уровне; </a:t>
            </a:r>
          </a:p>
          <a:p>
            <a:r>
              <a:rPr lang="ru-RU" dirty="0"/>
              <a:t>стимулирование формирования и развития профессиональных компетенций руководителей образовательных организаций, становления системы непрерывного развития их профессионального мастерства и профессионального саморазвития; </a:t>
            </a:r>
          </a:p>
          <a:p>
            <a:r>
              <a:rPr lang="ru-RU" dirty="0"/>
              <a:t>подготовка решений по обеспечению качества управленческой деятельности руководителей образовательных организаций Ярославской области.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00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363" y="186198"/>
            <a:ext cx="10515600" cy="7004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из автоматизированной системы информационного обеспечения управления (АСИОУ)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2745" b="3582"/>
          <a:stretch/>
        </p:blipFill>
        <p:spPr bwMode="auto">
          <a:xfrm>
            <a:off x="1246909" y="886691"/>
            <a:ext cx="9144000" cy="493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5217" y="1189560"/>
            <a:ext cx="8802255" cy="49988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Перечень </a:t>
            </a:r>
            <a:r>
              <a:rPr lang="ru-RU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полей АСИОУ, необходимых для формирования показателей мониторинга эффективности руководителей общеобразовательных организаций Ярославской области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en-US" sz="1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сведениях</a:t>
            </a:r>
            <a:r>
              <a:rPr lang="en-US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US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образовательной</a:t>
            </a:r>
            <a:r>
              <a:rPr lang="en-US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организации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В подпункте меню “Сведениях по годам” на закладках “Обучающиеся”, “УДОД”, “ДОУ”, “СПО” поле “Плановая численность …”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В подпункте меню “Сведениях по годам” на закладке “Специалисты для </a:t>
            </a:r>
            <a:r>
              <a:rPr lang="ru-RU" sz="1000" dirty="0" err="1">
                <a:ea typeface="Calibri" panose="020F0502020204030204" pitchFamily="34" charset="0"/>
                <a:cs typeface="Times New Roman" panose="02020603050405020304" pitchFamily="18" charset="0"/>
              </a:rPr>
              <a:t>корр.помощи</a:t>
            </a: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” сведения о наличии </a:t>
            </a:r>
            <a:r>
              <a:rPr lang="ru-RU" sz="1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психолого-педагогического консилиума</a:t>
            </a: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В подпункте меню “Сведениях по годам” на закладке “Информатизация” сведения о наличии персональных компьютеров.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В подпункте меню “Сведениях по годам” на закладке “Кадры” поле “Количество работников, включенных в резерв кандидатов на должность руководителя, заместителя руководителя”.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В подпункте меню “Инновации” сведения об инновационных площадках.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В подпункте меню “Договоры с учреждениями” сведения о договорах на реализацию общеобразовательных программ в сетевой форме.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В подпункте меню “Общественное управление” сведения о принятии  решений по вопросам управления развитием организации с участием коллегиальных органов управления ОО и ученическом самоуправлении.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В подпункте меню “Программы организации” сведения о реализации программы/плана развития кадров,  программы/плана внутриорганизационного обучения, программы/плана развития </a:t>
            </a:r>
            <a:r>
              <a:rPr lang="ru-RU" sz="1000" dirty="0" err="1"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 работы.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en-US" sz="1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сведения</a:t>
            </a:r>
            <a:r>
              <a:rPr lang="en-US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US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кадрам</a:t>
            </a:r>
            <a:r>
              <a:rPr lang="en-US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В сведения по работнику на закладке “Общие сведения” поле ”Имеет образование по направлению </a:t>
            </a:r>
            <a:r>
              <a:rPr lang="en-US" sz="1000" dirty="0" err="1">
                <a:ea typeface="Calibri" panose="020F0502020204030204" pitchFamily="34" charset="0"/>
                <a:cs typeface="Times New Roman" panose="02020603050405020304" pitchFamily="18" charset="0"/>
              </a:rPr>
              <a:t>Менеждмент</a:t>
            </a: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В связанной таблице “Профессиональное образование” поле ”Имеет образование по направлению </a:t>
            </a:r>
            <a:r>
              <a:rPr lang="en-US" sz="1000" dirty="0" err="1">
                <a:ea typeface="Calibri" panose="020F0502020204030204" pitchFamily="34" charset="0"/>
                <a:cs typeface="Times New Roman" panose="02020603050405020304" pitchFamily="18" charset="0"/>
              </a:rPr>
              <a:t>Менеждмент</a:t>
            </a: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В связанной таблице “Достижения” в сведения по курсам повышения квалификации в поле “Область” добавлено значение “Менеджмент”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В связанной таблице “Достижения” в сведения по переподготовке поле “Область”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В связанной таблице “Достижения” в сведения по мероприятиям об участии конкурсах профессионального мастерства и указать организатора мероприятия.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В связанной таблице “Достижения” в сведения о деятельности отметить работу в профессиональных объединениях (ассоциациях, методических объединениях) и сетевых сообществах.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В связанной таблице “Аттестация” сведения об аттестации педагогических работников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en-US" sz="1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сведения</a:t>
            </a:r>
            <a:r>
              <a:rPr lang="en-US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US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мониторингам</a:t>
            </a:r>
            <a:r>
              <a:rPr lang="en-US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В пункте меню “Отчеты”, в подпункте “Мониторинги” ежеквартально вносить сведения по мониторингу питания. </a:t>
            </a:r>
            <a:endParaRPr lang="ru-RU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220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954922"/>
              </p:ext>
            </p:extLst>
          </p:nvPr>
        </p:nvGraphicFramePr>
        <p:xfrm>
          <a:off x="228601" y="939130"/>
          <a:ext cx="5359400" cy="371020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59218670"/>
                    </a:ext>
                  </a:extLst>
                </a:gridCol>
                <a:gridCol w="1854200">
                  <a:extLst>
                    <a:ext uri="{9D8B030D-6E8A-4147-A177-3AD203B41FA5}">
                      <a16:colId xmlns="" xmlns:a16="http://schemas.microsoft.com/office/drawing/2014/main" val="3660481081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167020453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361739591"/>
                    </a:ext>
                  </a:extLst>
                </a:gridCol>
              </a:tblGrid>
              <a:tr h="26215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763333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Ростовский МР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МОУ Чепоровская ООШ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203379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762219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Борисоглебский МР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МОУ Юркинская ООШ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913497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762210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Борисоглебский МР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МОУ </a:t>
                      </a:r>
                      <a:r>
                        <a:rPr lang="ru-RU" sz="1400" u="none" strike="noStrike" dirty="0" err="1">
                          <a:effectLst/>
                        </a:rPr>
                        <a:t>Краснооктябрьская</a:t>
                      </a:r>
                      <a:r>
                        <a:rPr lang="ru-RU" sz="1400" u="none" strike="noStrike" dirty="0">
                          <a:effectLst/>
                        </a:rPr>
                        <a:t> СОШ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548324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763314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Ростовский МР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МОУ Васильковская ООШ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835818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764503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г.Рыбинск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МОУ СОШ № 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3284741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762413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Гаврилов-Ямский МР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МОБУ Ильинская  ООШ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828572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762206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Борисоглебский МР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МОУ </a:t>
                      </a:r>
                      <a:r>
                        <a:rPr lang="ru-RU" sz="1400" u="none" strike="noStrike" dirty="0" err="1">
                          <a:effectLst/>
                        </a:rPr>
                        <a:t>Высоковская</a:t>
                      </a:r>
                      <a:r>
                        <a:rPr lang="ru-RU" sz="1400" u="none" strike="noStrike" dirty="0">
                          <a:effectLst/>
                        </a:rPr>
                        <a:t> СОШ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304652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762415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Гаврилов-Ямский МР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МОБУ </a:t>
                      </a:r>
                      <a:r>
                        <a:rPr lang="ru-RU" sz="1400" u="none" strike="noStrike" dirty="0" err="1">
                          <a:effectLst/>
                        </a:rPr>
                        <a:t>Митинская</a:t>
                      </a:r>
                      <a:r>
                        <a:rPr lang="ru-RU" sz="1400" u="none" strike="noStrike" dirty="0">
                          <a:effectLst/>
                        </a:rPr>
                        <a:t>  ООШ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559072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760203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г.Ярославль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МОУ  ООШ № 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948281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760406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г.Ярославль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МОУ СОШ № 32 </a:t>
                      </a:r>
                      <a:r>
                        <a:rPr lang="ru-RU" sz="1400" u="none" strike="noStrike" dirty="0" err="1">
                          <a:effectLst/>
                        </a:rPr>
                        <a:t>им.В.В.Терешковой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603999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760303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г.Ярославль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МОУ СОШ № 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3630081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763207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Пошехонский МР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МБОУ </a:t>
                      </a:r>
                      <a:r>
                        <a:rPr lang="ru-RU" sz="1400" u="none" strike="noStrike" dirty="0" err="1">
                          <a:effectLst/>
                        </a:rPr>
                        <a:t>Вощиковская</a:t>
                      </a:r>
                      <a:r>
                        <a:rPr lang="ru-RU" sz="1400" u="none" strike="noStrike" dirty="0">
                          <a:effectLst/>
                        </a:rPr>
                        <a:t> ООШ им. А.И. Королева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585956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762314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Брейтовский МР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МОУ Прозоровская СОШ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432634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763311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Ростовский МР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МОУ Поречская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763620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Угличский МР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МОУ Головинская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93167" y="65428"/>
            <a:ext cx="8294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dirty="0"/>
              <a:t>1.1 Доля представителей администрации ОО, имеющих</a:t>
            </a:r>
            <a:r>
              <a:rPr lang="ru-RU" dirty="0" smtClean="0"/>
              <a:t>:</a:t>
            </a:r>
          </a:p>
          <a:p>
            <a:pPr fontAlgn="b"/>
            <a:r>
              <a:rPr lang="ru-RU" dirty="0" smtClean="0"/>
              <a:t>-</a:t>
            </a:r>
            <a:r>
              <a:rPr lang="ru-RU" dirty="0"/>
              <a:t>профессиональное образование по направлению «менеджмент</a:t>
            </a:r>
            <a:r>
              <a:rPr lang="ru-RU" dirty="0" smtClean="0"/>
              <a:t>»;</a:t>
            </a:r>
          </a:p>
          <a:p>
            <a:pPr fontAlgn="b"/>
            <a:r>
              <a:rPr lang="ru-RU" dirty="0" smtClean="0"/>
              <a:t>-</a:t>
            </a:r>
            <a:r>
              <a:rPr lang="ru-RU" dirty="0"/>
              <a:t>диплом о профессиональной переподготовке по направлению «менеджмент»</a:t>
            </a:r>
            <a:endParaRPr lang="ru-RU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545848"/>
              </p:ext>
            </p:extLst>
          </p:nvPr>
        </p:nvGraphicFramePr>
        <p:xfrm>
          <a:off x="5698838" y="962377"/>
          <a:ext cx="5800436" cy="36996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927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63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279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34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468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762802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</a:rPr>
                        <a:t>Некоузский</a:t>
                      </a:r>
                      <a:r>
                        <a:rPr lang="ru-RU" sz="1400" u="none" strike="noStrike" dirty="0">
                          <a:effectLst/>
                        </a:rPr>
                        <a:t> МР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МОУ Борковская СОШ им.И.Д. Папанина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468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762821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</a:rPr>
                        <a:t>Некоузский</a:t>
                      </a:r>
                      <a:r>
                        <a:rPr lang="ru-RU" sz="1400" u="none" strike="noStrike" dirty="0">
                          <a:effectLst/>
                        </a:rPr>
                        <a:t> МР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МОУ Шестихинская СОШ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468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762806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Некоузский МР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МОУ Воскресенская СОШ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468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764702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Угличский МР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МОУ СОШ № 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468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762410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Гаврилов-Ямский МР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МОУ Вышеславская  ООШ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468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762302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Брейтовский МР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МОУ Брейтовская СОШ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468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762202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Борисоглебский МР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МОУ Березниковская ООШ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2468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760612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г.Ярославль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МОУ СОШ № 66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2468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760108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г.Ярославль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МОУ СОШ № 99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2468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760113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г.Ярославль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МОУ СОШ № 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2468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760508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г.Ярославль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МОУ СОШ № 44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2468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760401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г.Ярославль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МОУ СОШ № 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2468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764706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Угличский МР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МОУ СОШ № 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2468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764402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Ростовский МР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МОУ СОШ №2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2468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762811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</a:rPr>
                        <a:t>Некоузский</a:t>
                      </a:r>
                      <a:r>
                        <a:rPr lang="ru-RU" sz="1400" u="none" strike="noStrike" dirty="0">
                          <a:effectLst/>
                        </a:rPr>
                        <a:t> МР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МОУ </a:t>
                      </a:r>
                      <a:r>
                        <a:rPr lang="ru-RU" sz="1400" u="none" strike="noStrike" dirty="0" err="1">
                          <a:effectLst/>
                        </a:rPr>
                        <a:t>Некоузская</a:t>
                      </a:r>
                      <a:r>
                        <a:rPr lang="ru-RU" sz="1400" u="none" strike="noStrike" dirty="0">
                          <a:effectLst/>
                        </a:rPr>
                        <a:t> В(С)ОШ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34" marR="6234" marT="623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2468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763321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Ростовский МР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МОУ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Карьерская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ООШ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908301" y="5325599"/>
            <a:ext cx="64285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a typeface="Calibri" panose="020F0502020204030204" pitchFamily="34" charset="0"/>
              </a:rPr>
              <a:t>Профессиональная  </a:t>
            </a:r>
            <a:r>
              <a:rPr lang="ru-RU" dirty="0">
                <a:ea typeface="Calibri" panose="020F0502020204030204" pitchFamily="34" charset="0"/>
              </a:rPr>
              <a:t>переподготовка доступна </a:t>
            </a:r>
            <a:endParaRPr lang="ru-RU" dirty="0" smtClean="0">
              <a:ea typeface="Calibri" panose="020F0502020204030204" pitchFamily="34" charset="0"/>
            </a:endParaRPr>
          </a:p>
          <a:p>
            <a:pPr algn="ctr"/>
            <a:r>
              <a:rPr lang="ru-RU" dirty="0" smtClean="0">
                <a:ea typeface="Calibri" panose="020F0502020204030204" pitchFamily="34" charset="0"/>
              </a:rPr>
              <a:t>по </a:t>
            </a:r>
            <a:r>
              <a:rPr lang="ru-RU" dirty="0">
                <a:ea typeface="Calibri" panose="020F0502020204030204" pitchFamily="34" charset="0"/>
              </a:rPr>
              <a:t>программе «Менеджмент организации</a:t>
            </a:r>
            <a:r>
              <a:rPr lang="ru-RU" dirty="0" smtClean="0">
                <a:ea typeface="Calibri" panose="020F0502020204030204" pitchFamily="34" charset="0"/>
              </a:rPr>
              <a:t>» </a:t>
            </a:r>
          </a:p>
          <a:p>
            <a:pPr algn="ctr"/>
            <a:r>
              <a:rPr lang="ru-RU" dirty="0" smtClean="0">
                <a:ea typeface="Calibri" panose="020F0502020204030204" pitchFamily="34" charset="0"/>
              </a:rPr>
              <a:t>в </a:t>
            </a:r>
            <a:r>
              <a:rPr lang="ru-RU" dirty="0">
                <a:ea typeface="Calibri" panose="020F0502020204030204" pitchFamily="34" charset="0"/>
              </a:rPr>
              <a:t>сроки обучения с </a:t>
            </a:r>
            <a:r>
              <a:rPr lang="ru-RU" dirty="0" smtClean="0">
                <a:ea typeface="Calibri" panose="020F0502020204030204" pitchFamily="34" charset="0"/>
              </a:rPr>
              <a:t>28 сентября </a:t>
            </a:r>
            <a:r>
              <a:rPr lang="ru-RU" dirty="0">
                <a:ea typeface="Calibri" panose="020F0502020204030204" pitchFamily="34" charset="0"/>
              </a:rPr>
              <a:t>2021 года по апрель 2022 года</a:t>
            </a:r>
            <a:endParaRPr lang="ru-RU" dirty="0"/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5698838" y="4854545"/>
            <a:ext cx="3842328" cy="471054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Рекомендации для данной группы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931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30762" y="270020"/>
            <a:ext cx="6788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1.2 Доля представителей администрации ОО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, прошедших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курсы повышения квалификации за последние три года</a:t>
            </a:r>
            <a:r>
              <a:rPr lang="ru-RU" dirty="0"/>
              <a:t>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673592"/>
              </p:ext>
            </p:extLst>
          </p:nvPr>
        </p:nvGraphicFramePr>
        <p:xfrm>
          <a:off x="6770254" y="1343025"/>
          <a:ext cx="5016499" cy="129095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65019">
                  <a:extLst>
                    <a:ext uri="{9D8B030D-6E8A-4147-A177-3AD203B41FA5}">
                      <a16:colId xmlns="" xmlns:a16="http://schemas.microsoft.com/office/drawing/2014/main" val="530658004"/>
                    </a:ext>
                  </a:extLst>
                </a:gridCol>
                <a:gridCol w="1739487">
                  <a:extLst>
                    <a:ext uri="{9D8B030D-6E8A-4147-A177-3AD203B41FA5}">
                      <a16:colId xmlns="" xmlns:a16="http://schemas.microsoft.com/office/drawing/2014/main" val="1751396542"/>
                    </a:ext>
                  </a:extLst>
                </a:gridCol>
                <a:gridCol w="2041396">
                  <a:extLst>
                    <a:ext uri="{9D8B030D-6E8A-4147-A177-3AD203B41FA5}">
                      <a16:colId xmlns="" xmlns:a16="http://schemas.microsoft.com/office/drawing/2014/main" val="2468922222"/>
                    </a:ext>
                  </a:extLst>
                </a:gridCol>
                <a:gridCol w="570597">
                  <a:extLst>
                    <a:ext uri="{9D8B030D-6E8A-4147-A177-3AD203B41FA5}">
                      <a16:colId xmlns="" xmlns:a16="http://schemas.microsoft.com/office/drawing/2014/main" val="631878261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763333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Ростовский МР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МОУ Чепоровская ООШ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325744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762219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Борисоглебский МР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МОУ Юркинская ООШ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4124230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763314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Ростовский МР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МОУ Васильковская ООШ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47740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763022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Первомайский МР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МОУ </a:t>
                      </a:r>
                      <a:r>
                        <a:rPr lang="ru-RU" sz="1400" u="none" strike="noStrike" dirty="0" err="1">
                          <a:effectLst/>
                        </a:rPr>
                        <a:t>Скалинская</a:t>
                      </a:r>
                      <a:r>
                        <a:rPr lang="ru-RU" sz="1400" u="none" strike="noStrike" dirty="0">
                          <a:effectLst/>
                        </a:rPr>
                        <a:t>  ООШ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454808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760612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</a:rPr>
                        <a:t>г.Ярославль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МОУ СОШ № 66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1819763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763321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Ростовский МР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МОУ Карьерская ООШ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348763"/>
              </p:ext>
            </p:extLst>
          </p:nvPr>
        </p:nvGraphicFramePr>
        <p:xfrm>
          <a:off x="1243444" y="946011"/>
          <a:ext cx="5359400" cy="49199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378960219"/>
                    </a:ext>
                  </a:extLst>
                </a:gridCol>
                <a:gridCol w="1459345">
                  <a:extLst>
                    <a:ext uri="{9D8B030D-6E8A-4147-A177-3AD203B41FA5}">
                      <a16:colId xmlns="" xmlns:a16="http://schemas.microsoft.com/office/drawing/2014/main" val="307709088"/>
                    </a:ext>
                  </a:extLst>
                </a:gridCol>
                <a:gridCol w="2608120">
                  <a:extLst>
                    <a:ext uri="{9D8B030D-6E8A-4147-A177-3AD203B41FA5}">
                      <a16:colId xmlns="" xmlns:a16="http://schemas.microsoft.com/office/drawing/2014/main" val="2765878133"/>
                    </a:ext>
                  </a:extLst>
                </a:gridCol>
                <a:gridCol w="682335">
                  <a:extLst>
                    <a:ext uri="{9D8B030D-6E8A-4147-A177-3AD203B41FA5}">
                      <a16:colId xmlns="" xmlns:a16="http://schemas.microsoft.com/office/drawing/2014/main" val="4235853378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762606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Любимский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Закобякинская СОШ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389879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762806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Некоузский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Воскресенская СОШ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735171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764702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Угличский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СОШ № 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013814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762410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Гаврилов-Ямский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Вышеславская  ООШ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576837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762302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Брейтовский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Брейтовская СОШ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505081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764012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Любимский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Любимская ООШ им.Вадима Юрьевича Орлова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269891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764543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г.Рыбинск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СОШ № 43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731254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762210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Борисоглебский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Краснооктябрьская СОШ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870068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762605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Любимский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Ермаковская СОШ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642059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764503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г.Рыбинск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СОШ № 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262837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763322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Ростовский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Кладовицкая ООШ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3187948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763335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Ростовский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Школа им.Евгения Родионова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274518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762202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Борисоглебский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Березниковская ООШ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762099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762413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Гаврилов-Ямский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МОБУ Ильинская  ООШ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195365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762206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Борисоглебский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Высоковская СОШ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905458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762415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Гаврилов-Ямский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МОБУ Митинская  ООШ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353345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760406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г.Ярославль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СОШ № 32 им.В.В.Терешковой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009479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760603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г.Ярославль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СОШ № 16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1676369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760412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г.Ярославль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Санаторная школа-интернат № 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197389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762314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Брейтовский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Прозоровская СОШ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207474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762816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Некоузский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Парфеньевская ООШ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286772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762811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Некоузский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Некоузская В(С)ОШ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317603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763016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Первомайский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Пречистенская СОШ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80998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763311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Ростовский МР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МОУ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Поречская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763620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Угличский МР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МОУ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Головинская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СОШ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Выноска со стрелкой вниз 7"/>
          <p:cNvSpPr/>
          <p:nvPr/>
        </p:nvSpPr>
        <p:spPr>
          <a:xfrm>
            <a:off x="7472219" y="2868249"/>
            <a:ext cx="3842328" cy="471054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Рекомендации для данной группы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64216" y="3449856"/>
            <a:ext cx="47105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a typeface="Calibri" panose="020F0502020204030204" pitchFamily="34" charset="0"/>
              </a:rPr>
              <a:t>ППК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ru-RU" dirty="0" smtClean="0">
                <a:ea typeface="Calibri" panose="020F0502020204030204" pitchFamily="34" charset="0"/>
              </a:rPr>
              <a:t>«Актуальные </a:t>
            </a:r>
            <a:r>
              <a:rPr lang="ru-RU" dirty="0">
                <a:ea typeface="Calibri" panose="020F0502020204030204" pitchFamily="34" charset="0"/>
              </a:rPr>
              <a:t>вопросы развития региональной системы образования</a:t>
            </a:r>
            <a:r>
              <a:rPr lang="ru-RU" dirty="0" smtClean="0">
                <a:ea typeface="Calibri" panose="020F0502020204030204" pitchFamily="34" charset="0"/>
              </a:rPr>
              <a:t>» </a:t>
            </a:r>
          </a:p>
          <a:p>
            <a:pPr algn="ctr"/>
            <a:r>
              <a:rPr lang="ru-RU" dirty="0" smtClean="0"/>
              <a:t>Информация </a:t>
            </a:r>
            <a:r>
              <a:rPr lang="ru-RU" dirty="0"/>
              <a:t>о данной программе размещена на сайте Института развития образования и доступна по следующей ссылке </a:t>
            </a:r>
            <a:r>
              <a:rPr lang="ru-RU" u="sng" dirty="0">
                <a:hlinkClick r:id="rId2"/>
              </a:rPr>
              <a:t>http://www.iro.yar.ru/?id=2531</a:t>
            </a:r>
            <a:r>
              <a:rPr lang="ru-RU" dirty="0"/>
              <a:t> </a:t>
            </a:r>
          </a:p>
          <a:p>
            <a:pPr algn="ctr"/>
            <a:endParaRPr lang="ru-RU" dirty="0"/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6908803" y="5187441"/>
            <a:ext cx="4405744" cy="1414463"/>
          </a:xfrm>
          <a:prstGeom prst="upArrowCallout">
            <a:avLst>
              <a:gd name="adj1" fmla="val 14552"/>
              <a:gd name="adj2" fmla="val 14552"/>
              <a:gd name="adj3" fmla="val 25000"/>
              <a:gd name="adj4" fmla="val 6563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ea typeface="Calibri" panose="020F0502020204030204" pitchFamily="34" charset="0"/>
              </a:rPr>
              <a:t>персонифицированная модель </a:t>
            </a:r>
            <a:r>
              <a:rPr lang="ru-RU" dirty="0" smtClean="0">
                <a:ea typeface="Calibri" panose="020F0502020204030204" pitchFamily="34" charset="0"/>
              </a:rPr>
              <a:t>ДПО </a:t>
            </a:r>
            <a:r>
              <a:rPr lang="ru-RU" dirty="0">
                <a:ea typeface="Calibri" panose="020F0502020204030204" pitchFamily="34" charset="0"/>
              </a:rPr>
              <a:t>с возможностью построения индивидуальных маршрутов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89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6799" y="104016"/>
            <a:ext cx="7102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2.1 Степень исполнения государственного (муниципального) задания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407546"/>
              </p:ext>
            </p:extLst>
          </p:nvPr>
        </p:nvGraphicFramePr>
        <p:xfrm>
          <a:off x="6685972" y="612487"/>
          <a:ext cx="5359400" cy="3784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639064095"/>
                    </a:ext>
                  </a:extLst>
                </a:gridCol>
                <a:gridCol w="1192645">
                  <a:extLst>
                    <a:ext uri="{9D8B030D-6E8A-4147-A177-3AD203B41FA5}">
                      <a16:colId xmlns="" xmlns:a16="http://schemas.microsoft.com/office/drawing/2014/main" val="2087774323"/>
                    </a:ext>
                  </a:extLst>
                </a:gridCol>
                <a:gridCol w="2947555">
                  <a:extLst>
                    <a:ext uri="{9D8B030D-6E8A-4147-A177-3AD203B41FA5}">
                      <a16:colId xmlns="" xmlns:a16="http://schemas.microsoft.com/office/drawing/2014/main" val="586318069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406257895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763333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Ростовский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Чепоровская ООШ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965188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763207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Пошехонский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МБОУ Вощиковская ООШ им. А.И. Королева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0244198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038957"/>
              </p:ext>
            </p:extLst>
          </p:nvPr>
        </p:nvGraphicFramePr>
        <p:xfrm>
          <a:off x="1782305" y="415628"/>
          <a:ext cx="4641742" cy="629491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82674">
                  <a:extLst>
                    <a:ext uri="{9D8B030D-6E8A-4147-A177-3AD203B41FA5}">
                      <a16:colId xmlns="" xmlns:a16="http://schemas.microsoft.com/office/drawing/2014/main" val="1177710785"/>
                    </a:ext>
                  </a:extLst>
                </a:gridCol>
                <a:gridCol w="819160">
                  <a:extLst>
                    <a:ext uri="{9D8B030D-6E8A-4147-A177-3AD203B41FA5}">
                      <a16:colId xmlns="" xmlns:a16="http://schemas.microsoft.com/office/drawing/2014/main" val="1972663479"/>
                    </a:ext>
                  </a:extLst>
                </a:gridCol>
                <a:gridCol w="2804479">
                  <a:extLst>
                    <a:ext uri="{9D8B030D-6E8A-4147-A177-3AD203B41FA5}">
                      <a16:colId xmlns="" xmlns:a16="http://schemas.microsoft.com/office/drawing/2014/main" val="3694484623"/>
                    </a:ext>
                  </a:extLst>
                </a:gridCol>
                <a:gridCol w="635429">
                  <a:extLst>
                    <a:ext uri="{9D8B030D-6E8A-4147-A177-3AD203B41FA5}">
                      <a16:colId xmlns="" xmlns:a16="http://schemas.microsoft.com/office/drawing/2014/main" val="1921140052"/>
                    </a:ext>
                  </a:extLst>
                </a:gridCol>
              </a:tblGrid>
              <a:tr h="1043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762802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Некоузский МР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МОУ Борковская СОШ </a:t>
                      </a:r>
                      <a:r>
                        <a:rPr lang="ru-RU" sz="800" u="none" strike="noStrike" dirty="0" err="1">
                          <a:effectLst/>
                        </a:rPr>
                        <a:t>им.И.Д</a:t>
                      </a:r>
                      <a:r>
                        <a:rPr lang="ru-RU" sz="800" u="none" strike="noStrike" dirty="0">
                          <a:effectLst/>
                        </a:rPr>
                        <a:t>. Папанина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9678734"/>
                  </a:ext>
                </a:extLst>
              </a:tr>
              <a:tr h="1043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762821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Некоузский МР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МОУ Шестихинская СОШ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2828342"/>
                  </a:ext>
                </a:extLst>
              </a:tr>
              <a:tr h="1043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762606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err="1">
                          <a:effectLst/>
                        </a:rPr>
                        <a:t>Любимский</a:t>
                      </a:r>
                      <a:r>
                        <a:rPr lang="ru-RU" sz="800" u="none" strike="noStrike" dirty="0">
                          <a:effectLst/>
                        </a:rPr>
                        <a:t> МР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МОУ </a:t>
                      </a:r>
                      <a:r>
                        <a:rPr lang="ru-RU" sz="800" u="none" strike="noStrike" dirty="0" err="1">
                          <a:effectLst/>
                        </a:rPr>
                        <a:t>Закобякинская</a:t>
                      </a:r>
                      <a:r>
                        <a:rPr lang="ru-RU" sz="800" u="none" strike="noStrike" dirty="0">
                          <a:effectLst/>
                        </a:rPr>
                        <a:t> СОШ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2929225"/>
                  </a:ext>
                </a:extLst>
              </a:tr>
              <a:tr h="1043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763718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Ярославский МР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МОУ </a:t>
                      </a:r>
                      <a:r>
                        <a:rPr lang="ru-RU" sz="800" u="none" strike="noStrike" dirty="0" err="1">
                          <a:effectLst/>
                        </a:rPr>
                        <a:t>Лучинская</a:t>
                      </a:r>
                      <a:r>
                        <a:rPr lang="ru-RU" sz="800" u="none" strike="noStrike" dirty="0">
                          <a:effectLst/>
                        </a:rPr>
                        <a:t> СОШ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4456362"/>
                  </a:ext>
                </a:extLst>
              </a:tr>
              <a:tr h="1043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762806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Некоузский МР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МОУ Воскресенская СОШ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2857482"/>
                  </a:ext>
                </a:extLst>
              </a:tr>
              <a:tr h="1043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762410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Гаврилов-Ямский МР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МОУ </a:t>
                      </a:r>
                      <a:r>
                        <a:rPr lang="ru-RU" sz="800" u="none" strike="noStrike" dirty="0" err="1">
                          <a:effectLst/>
                        </a:rPr>
                        <a:t>Вышеславская</a:t>
                      </a:r>
                      <a:r>
                        <a:rPr lang="ru-RU" sz="800" u="none" strike="noStrike" dirty="0">
                          <a:effectLst/>
                        </a:rPr>
                        <a:t>  ООШ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028473"/>
                  </a:ext>
                </a:extLst>
              </a:tr>
              <a:tr h="1043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763330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Ростовский МР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МОУ </a:t>
                      </a:r>
                      <a:r>
                        <a:rPr lang="ru-RU" sz="800" u="none" strike="noStrike" dirty="0" err="1">
                          <a:effectLst/>
                        </a:rPr>
                        <a:t>Татищевская</a:t>
                      </a:r>
                      <a:r>
                        <a:rPr lang="ru-RU" sz="800" u="none" strike="noStrike" dirty="0">
                          <a:effectLst/>
                        </a:rPr>
                        <a:t> ООШ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237813"/>
                  </a:ext>
                </a:extLst>
              </a:tr>
              <a:tr h="1043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762302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err="1">
                          <a:effectLst/>
                        </a:rPr>
                        <a:t>Брейтовский</a:t>
                      </a:r>
                      <a:r>
                        <a:rPr lang="ru-RU" sz="800" u="none" strike="noStrike" dirty="0">
                          <a:effectLst/>
                        </a:rPr>
                        <a:t> МР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МОУ </a:t>
                      </a:r>
                      <a:r>
                        <a:rPr lang="ru-RU" sz="800" u="none" strike="noStrike" dirty="0" err="1">
                          <a:effectLst/>
                        </a:rPr>
                        <a:t>Брейтовская</a:t>
                      </a:r>
                      <a:r>
                        <a:rPr lang="ru-RU" sz="800" u="none" strike="noStrike" dirty="0">
                          <a:effectLst/>
                        </a:rPr>
                        <a:t> СОШ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9143737"/>
                  </a:ext>
                </a:extLst>
              </a:tr>
              <a:tr h="141712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764012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Любимский МР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МОУ </a:t>
                      </a:r>
                      <a:r>
                        <a:rPr lang="ru-RU" sz="800" u="none" strike="noStrike" dirty="0" err="1">
                          <a:effectLst/>
                        </a:rPr>
                        <a:t>Любимская</a:t>
                      </a:r>
                      <a:r>
                        <a:rPr lang="ru-RU" sz="800" u="none" strike="noStrike" dirty="0">
                          <a:effectLst/>
                        </a:rPr>
                        <a:t> ООШ </a:t>
                      </a:r>
                      <a:r>
                        <a:rPr lang="ru-RU" sz="800" u="none" strike="noStrike" dirty="0" err="1" smtClean="0">
                          <a:effectLst/>
                        </a:rPr>
                        <a:t>им.В</a:t>
                      </a:r>
                      <a:r>
                        <a:rPr lang="ru-RU" sz="800" u="none" strike="noStrike" dirty="0" smtClean="0">
                          <a:effectLst/>
                        </a:rPr>
                        <a:t>. Ю. Орлова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9043540"/>
                  </a:ext>
                </a:extLst>
              </a:tr>
              <a:tr h="1043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762219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Борисоглебский МР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МОУ </a:t>
                      </a:r>
                      <a:r>
                        <a:rPr lang="ru-RU" sz="800" u="none" strike="noStrike" dirty="0" err="1">
                          <a:effectLst/>
                        </a:rPr>
                        <a:t>Юркинская</a:t>
                      </a:r>
                      <a:r>
                        <a:rPr lang="ru-RU" sz="800" u="none" strike="noStrike" dirty="0">
                          <a:effectLst/>
                        </a:rPr>
                        <a:t> ООШ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8864268"/>
                  </a:ext>
                </a:extLst>
              </a:tr>
              <a:tr h="1043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764543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г.Рыбинск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МОУ СОШ № 43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8994651"/>
                  </a:ext>
                </a:extLst>
              </a:tr>
              <a:tr h="1043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762210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Борисоглебский МР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МОУ </a:t>
                      </a:r>
                      <a:r>
                        <a:rPr lang="ru-RU" sz="800" u="none" strike="noStrike" dirty="0" err="1">
                          <a:effectLst/>
                        </a:rPr>
                        <a:t>Краснооктябрьская</a:t>
                      </a:r>
                      <a:r>
                        <a:rPr lang="ru-RU" sz="800" u="none" strike="noStrike" dirty="0">
                          <a:effectLst/>
                        </a:rPr>
                        <a:t> СОШ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8624066"/>
                  </a:ext>
                </a:extLst>
              </a:tr>
              <a:tr h="1043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763314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Ростовский МР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МОУ Васильковская ООШ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7596702"/>
                  </a:ext>
                </a:extLst>
              </a:tr>
              <a:tr h="1043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762605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Любимский МР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МОУ Ермаковская СОШ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30987976"/>
                  </a:ext>
                </a:extLst>
              </a:tr>
              <a:tr h="1043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764503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г.Рыбинск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МОУ СОШ № 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2802507"/>
                  </a:ext>
                </a:extLst>
              </a:tr>
              <a:tr h="1043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763022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Первомайский МР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МОУ </a:t>
                      </a:r>
                      <a:r>
                        <a:rPr lang="ru-RU" sz="800" u="none" strike="noStrike" dirty="0" err="1">
                          <a:effectLst/>
                        </a:rPr>
                        <a:t>Скалинская</a:t>
                      </a:r>
                      <a:r>
                        <a:rPr lang="ru-RU" sz="800" u="none" strike="noStrike" dirty="0">
                          <a:effectLst/>
                        </a:rPr>
                        <a:t>  ООШ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014482"/>
                  </a:ext>
                </a:extLst>
              </a:tr>
              <a:tr h="1043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763322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Ростовский МР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МОУ </a:t>
                      </a:r>
                      <a:r>
                        <a:rPr lang="ru-RU" sz="800" u="none" strike="noStrike" dirty="0" err="1">
                          <a:effectLst/>
                        </a:rPr>
                        <a:t>Кладовицкая</a:t>
                      </a:r>
                      <a:r>
                        <a:rPr lang="ru-RU" sz="800" u="none" strike="noStrike" dirty="0">
                          <a:effectLst/>
                        </a:rPr>
                        <a:t> ООШ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607224"/>
                  </a:ext>
                </a:extLst>
              </a:tr>
              <a:tr h="1043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763335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Ростовский МР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МОУ Школа </a:t>
                      </a:r>
                      <a:r>
                        <a:rPr lang="ru-RU" sz="800" u="none" strike="noStrike" dirty="0" err="1">
                          <a:effectLst/>
                        </a:rPr>
                        <a:t>им.Евгения</a:t>
                      </a:r>
                      <a:r>
                        <a:rPr lang="ru-RU" sz="800" u="none" strike="noStrike" dirty="0">
                          <a:effectLst/>
                        </a:rPr>
                        <a:t> Родионова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49765471"/>
                  </a:ext>
                </a:extLst>
              </a:tr>
              <a:tr h="1043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762202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Борисоглебский МР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МОУ </a:t>
                      </a:r>
                      <a:r>
                        <a:rPr lang="ru-RU" sz="800" u="none" strike="noStrike" dirty="0" err="1">
                          <a:effectLst/>
                        </a:rPr>
                        <a:t>Березниковская</a:t>
                      </a:r>
                      <a:r>
                        <a:rPr lang="ru-RU" sz="800" u="none" strike="noStrike" dirty="0">
                          <a:effectLst/>
                        </a:rPr>
                        <a:t> ООШ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16280261"/>
                  </a:ext>
                </a:extLst>
              </a:tr>
              <a:tr h="1043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762413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Гаврилов-Ямский МР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МОБУ Ильинская  ООШ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0579519"/>
                  </a:ext>
                </a:extLst>
              </a:tr>
              <a:tr h="1043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762206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Борисоглебский МР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МОУ </a:t>
                      </a:r>
                      <a:r>
                        <a:rPr lang="ru-RU" sz="800" u="none" strike="noStrike" dirty="0" err="1">
                          <a:effectLst/>
                        </a:rPr>
                        <a:t>Высоковская</a:t>
                      </a:r>
                      <a:r>
                        <a:rPr lang="ru-RU" sz="800" u="none" strike="noStrike" dirty="0">
                          <a:effectLst/>
                        </a:rPr>
                        <a:t> СОШ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4702116"/>
                  </a:ext>
                </a:extLst>
              </a:tr>
              <a:tr h="1043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762415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Гаврилов-Ямский МР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МОБУ </a:t>
                      </a:r>
                      <a:r>
                        <a:rPr lang="ru-RU" sz="800" u="none" strike="noStrike" dirty="0" err="1">
                          <a:effectLst/>
                        </a:rPr>
                        <a:t>Митинская</a:t>
                      </a:r>
                      <a:r>
                        <a:rPr lang="ru-RU" sz="800" u="none" strike="noStrike" dirty="0">
                          <a:effectLst/>
                        </a:rPr>
                        <a:t>  ООШ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20458470"/>
                  </a:ext>
                </a:extLst>
              </a:tr>
              <a:tr h="1043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760612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г.Ярославль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МОУ СОШ № 66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4017887"/>
                  </a:ext>
                </a:extLst>
              </a:tr>
              <a:tr h="1043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760108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г.Ярославль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МОУ СОШ № 99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1586996"/>
                  </a:ext>
                </a:extLst>
              </a:tr>
              <a:tr h="1043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760113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г.Ярославль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МОУ СОШ № 60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72983096"/>
                  </a:ext>
                </a:extLst>
              </a:tr>
              <a:tr h="1043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760508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г.Ярославль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МОУ СОШ № 44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9521648"/>
                  </a:ext>
                </a:extLst>
              </a:tr>
              <a:tr h="1043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760204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г.Ярославль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МОУ  ООШ № 46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89738991"/>
                  </a:ext>
                </a:extLst>
              </a:tr>
              <a:tr h="1043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760401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г.Ярославль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МОУ СОШ № 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8879527"/>
                  </a:ext>
                </a:extLst>
              </a:tr>
              <a:tr h="141712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760609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г.Ярославль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МОУ  ООШ № </a:t>
                      </a:r>
                      <a:r>
                        <a:rPr lang="ru-RU" sz="800" u="none" strike="noStrike" dirty="0" smtClean="0">
                          <a:effectLst/>
                        </a:rPr>
                        <a:t>35 </a:t>
                      </a:r>
                      <a:r>
                        <a:rPr lang="ru-RU" sz="800" u="none" strike="noStrike" dirty="0" err="1" smtClean="0">
                          <a:effectLst/>
                        </a:rPr>
                        <a:t>им.Героя</a:t>
                      </a:r>
                      <a:r>
                        <a:rPr lang="ru-RU" sz="800" u="none" strike="noStrike" dirty="0" smtClean="0">
                          <a:effectLst/>
                        </a:rPr>
                        <a:t> Советского Союза Н.А. Кривова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6636367"/>
                  </a:ext>
                </a:extLst>
              </a:tr>
              <a:tr h="1043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760207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г.Ярославль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МОУ  ООШ №50 </a:t>
                      </a:r>
                      <a:r>
                        <a:rPr lang="ru-RU" sz="800" u="none" strike="noStrike" dirty="0" err="1">
                          <a:effectLst/>
                        </a:rPr>
                        <a:t>им.Валерия</a:t>
                      </a:r>
                      <a:r>
                        <a:rPr lang="ru-RU" sz="800" u="none" strike="noStrike" dirty="0">
                          <a:effectLst/>
                        </a:rPr>
                        <a:t> Харитонова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0458088"/>
                  </a:ext>
                </a:extLst>
              </a:tr>
              <a:tr h="1043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760203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г.Ярославль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МОУ  ООШ № 41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276406"/>
                  </a:ext>
                </a:extLst>
              </a:tr>
              <a:tr h="1043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760406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г.Ярославль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МОУ СОШ № 32 </a:t>
                      </a:r>
                      <a:r>
                        <a:rPr lang="ru-RU" sz="800" u="none" strike="noStrike" dirty="0" err="1">
                          <a:effectLst/>
                        </a:rPr>
                        <a:t>им.В.В.Терешковой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8187717"/>
                  </a:ext>
                </a:extLst>
              </a:tr>
              <a:tr h="1043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760303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г.Ярославль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МОУ СОШ № 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2932524"/>
                  </a:ext>
                </a:extLst>
              </a:tr>
              <a:tr h="1043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760603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г.Ярославль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МОУ СОШ № 16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41860480"/>
                  </a:ext>
                </a:extLst>
              </a:tr>
              <a:tr h="1043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760412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г.Ярославль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МОУ Санаторная школа-интернат № 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5741547"/>
                  </a:ext>
                </a:extLst>
              </a:tr>
              <a:tr h="1043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764706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Угличский МР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МОУ СОШ № 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1680244"/>
                  </a:ext>
                </a:extLst>
              </a:tr>
              <a:tr h="1043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764402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Ростовский МР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МОУ СОШ №2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49719884"/>
                  </a:ext>
                </a:extLst>
              </a:tr>
              <a:tr h="1043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762314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Брейтовский МР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МОУ Прозоровская СОШ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3444017"/>
                  </a:ext>
                </a:extLst>
              </a:tr>
              <a:tr h="1043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762816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Некоузский МР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МОУ </a:t>
                      </a:r>
                      <a:r>
                        <a:rPr lang="ru-RU" sz="800" u="none" strike="noStrike" dirty="0" err="1">
                          <a:effectLst/>
                        </a:rPr>
                        <a:t>Парфеньевская</a:t>
                      </a:r>
                      <a:r>
                        <a:rPr lang="ru-RU" sz="800" u="none" strike="noStrike" dirty="0">
                          <a:effectLst/>
                        </a:rPr>
                        <a:t> ООШ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8444389"/>
                  </a:ext>
                </a:extLst>
              </a:tr>
              <a:tr h="1043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762811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Некоузский МР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МОУ </a:t>
                      </a:r>
                      <a:r>
                        <a:rPr lang="ru-RU" sz="800" u="none" strike="noStrike" dirty="0" err="1">
                          <a:effectLst/>
                        </a:rPr>
                        <a:t>Некоузская</a:t>
                      </a:r>
                      <a:r>
                        <a:rPr lang="ru-RU" sz="800" u="none" strike="noStrike" dirty="0">
                          <a:effectLst/>
                        </a:rPr>
                        <a:t> В(С)ОШ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1694862"/>
                  </a:ext>
                </a:extLst>
              </a:tr>
              <a:tr h="1043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763016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Первомайский МР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МОУ Пречистенская СОШ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7" marR="3597" marT="359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4046313"/>
                  </a:ext>
                </a:extLst>
              </a:tr>
              <a:tr h="1043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763311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Ростовский МР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МОУ Поречская СОШ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43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763620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Угличский МР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МОУ Головинская СОШ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Выноска со стрелкой вниз 6"/>
          <p:cNvSpPr/>
          <p:nvPr/>
        </p:nvSpPr>
        <p:spPr>
          <a:xfrm>
            <a:off x="7444508" y="1427376"/>
            <a:ext cx="3842328" cy="471054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Рекомендации для данной группы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2839" y="2103950"/>
            <a:ext cx="49056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ea typeface="Calibri" panose="020F0502020204030204" pitchFamily="34" charset="0"/>
              </a:rPr>
              <a:t>вводить в действие профилактические и </a:t>
            </a:r>
            <a:r>
              <a:rPr lang="ru-RU" dirty="0" err="1">
                <a:ea typeface="Calibri" panose="020F0502020204030204" pitchFamily="34" charset="0"/>
              </a:rPr>
              <a:t>антирисковые</a:t>
            </a:r>
            <a:r>
              <a:rPr lang="ru-RU" dirty="0">
                <a:ea typeface="Calibri" panose="020F0502020204030204" pitchFamily="34" charset="0"/>
              </a:rPr>
              <a:t> программы, </a:t>
            </a:r>
            <a:endParaRPr lang="ru-RU" dirty="0" smtClean="0">
              <a:ea typeface="Calibri" panose="020F0502020204030204" pitchFamily="34" charset="0"/>
            </a:endParaRPr>
          </a:p>
          <a:p>
            <a:pPr algn="ctr"/>
            <a:endParaRPr lang="ru-RU" dirty="0" smtClean="0">
              <a:ea typeface="Calibri" panose="020F0502020204030204" pitchFamily="34" charset="0"/>
            </a:endParaRPr>
          </a:p>
          <a:p>
            <a:pPr algn="ctr"/>
            <a:r>
              <a:rPr lang="ru-RU" dirty="0" smtClean="0">
                <a:ea typeface="Calibri" panose="020F0502020204030204" pitchFamily="34" charset="0"/>
              </a:rPr>
              <a:t>создавать </a:t>
            </a:r>
            <a:r>
              <a:rPr lang="ru-RU" dirty="0">
                <a:ea typeface="Calibri" panose="020F0502020204030204" pitchFamily="34" charset="0"/>
              </a:rPr>
              <a:t>эффективные сообщества педагогов и родителей, </a:t>
            </a:r>
            <a:endParaRPr lang="ru-RU" dirty="0" smtClean="0">
              <a:ea typeface="Calibri" panose="020F0502020204030204" pitchFamily="34" charset="0"/>
            </a:endParaRPr>
          </a:p>
          <a:p>
            <a:pPr algn="ctr"/>
            <a:endParaRPr lang="ru-RU" dirty="0" smtClean="0">
              <a:ea typeface="Calibri" panose="020F0502020204030204" pitchFamily="34" charset="0"/>
            </a:endParaRPr>
          </a:p>
          <a:p>
            <a:pPr algn="ctr"/>
            <a:r>
              <a:rPr lang="ru-RU" dirty="0" smtClean="0">
                <a:ea typeface="Calibri" panose="020F0502020204030204" pitchFamily="34" charset="0"/>
              </a:rPr>
              <a:t>содействовать </a:t>
            </a:r>
            <a:r>
              <a:rPr lang="ru-RU" dirty="0">
                <a:ea typeface="Calibri" panose="020F0502020204030204" pitchFamily="34" charset="0"/>
              </a:rPr>
              <a:t>продвижению сетевой формы</a:t>
            </a:r>
            <a:r>
              <a:rPr lang="ru-RU" dirty="0" smtClean="0">
                <a:ea typeface="Calibri" panose="020F0502020204030204" pitchFamily="34" charset="0"/>
              </a:rPr>
              <a:t>,</a:t>
            </a:r>
          </a:p>
          <a:p>
            <a:pPr algn="ctr"/>
            <a:endParaRPr lang="ru-RU" dirty="0" smtClean="0">
              <a:ea typeface="Calibri" panose="020F0502020204030204" pitchFamily="34" charset="0"/>
            </a:endParaRPr>
          </a:p>
          <a:p>
            <a:pPr algn="ctr"/>
            <a:r>
              <a:rPr lang="ru-RU" dirty="0" smtClean="0">
                <a:ea typeface="Calibri" panose="020F0502020204030204" pitchFamily="34" charset="0"/>
              </a:rPr>
              <a:t>активизировать </a:t>
            </a:r>
            <a:r>
              <a:rPr lang="ru-RU" dirty="0" err="1">
                <a:ea typeface="Calibri" panose="020F0502020204030204" pitchFamily="34" charset="0"/>
              </a:rPr>
              <a:t>грантовую</a:t>
            </a:r>
            <a:r>
              <a:rPr lang="ru-RU" dirty="0">
                <a:ea typeface="Calibri" panose="020F0502020204030204" pitchFamily="34" charset="0"/>
              </a:rPr>
              <a:t> и проектную активность на уровне образовательной организации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027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7222836" y="2665049"/>
            <a:ext cx="3842328" cy="471054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Рекомендации для данной группы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0472" y="177908"/>
            <a:ext cx="8321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2.2 Удовлетворенность обучающихся образованием (неудовлетворенный запрос)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284116"/>
              </p:ext>
            </p:extLst>
          </p:nvPr>
        </p:nvGraphicFramePr>
        <p:xfrm>
          <a:off x="6464300" y="774737"/>
          <a:ext cx="5359400" cy="15138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58699645"/>
                    </a:ext>
                  </a:extLst>
                </a:gridCol>
                <a:gridCol w="1229591">
                  <a:extLst>
                    <a:ext uri="{9D8B030D-6E8A-4147-A177-3AD203B41FA5}">
                      <a16:colId xmlns="" xmlns:a16="http://schemas.microsoft.com/office/drawing/2014/main" val="3975105350"/>
                    </a:ext>
                  </a:extLst>
                </a:gridCol>
                <a:gridCol w="2910609">
                  <a:extLst>
                    <a:ext uri="{9D8B030D-6E8A-4147-A177-3AD203B41FA5}">
                      <a16:colId xmlns="" xmlns:a16="http://schemas.microsoft.com/office/drawing/2014/main" val="198259022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535681985"/>
                    </a:ext>
                  </a:extLst>
                </a:gridCol>
              </a:tblGrid>
              <a:tr h="17029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762802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Некоузский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МОУ Борковская СОШ </a:t>
                      </a:r>
                      <a:r>
                        <a:rPr lang="ru-RU" sz="1200" u="none" strike="noStrike" dirty="0" err="1">
                          <a:effectLst/>
                        </a:rPr>
                        <a:t>им.И.Д</a:t>
                      </a:r>
                      <a:r>
                        <a:rPr lang="ru-RU" sz="1200" u="none" strike="noStrike" dirty="0">
                          <a:effectLst/>
                        </a:rPr>
                        <a:t>. Папанина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88591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763333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Ростовский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Чепоровская ООШ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292114737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762302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Брейтовский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Брейтовская СОШ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775509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764503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г.Рыбинск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СОШ № 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328983657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760108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г.Ярославль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СОШ № 99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9263806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760401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г.Ярославль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СОШ № 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404599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763207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Пошехонский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МБОУ Вощиковская ООШ им. А.И. Королева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241583454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762314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Брейтовский МР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МОУ Прозоровская СОШ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410172989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648494"/>
              </p:ext>
            </p:extLst>
          </p:nvPr>
        </p:nvGraphicFramePr>
        <p:xfrm>
          <a:off x="396010" y="774737"/>
          <a:ext cx="5949372" cy="2901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3433">
                  <a:extLst>
                    <a:ext uri="{9D8B030D-6E8A-4147-A177-3AD203B41FA5}">
                      <a16:colId xmlns="" xmlns:a16="http://schemas.microsoft.com/office/drawing/2014/main" val="744748885"/>
                    </a:ext>
                  </a:extLst>
                </a:gridCol>
                <a:gridCol w="1713830">
                  <a:extLst>
                    <a:ext uri="{9D8B030D-6E8A-4147-A177-3AD203B41FA5}">
                      <a16:colId xmlns="" xmlns:a16="http://schemas.microsoft.com/office/drawing/2014/main" val="3601910025"/>
                    </a:ext>
                  </a:extLst>
                </a:gridCol>
                <a:gridCol w="2978655">
                  <a:extLst>
                    <a:ext uri="{9D8B030D-6E8A-4147-A177-3AD203B41FA5}">
                      <a16:colId xmlns="" xmlns:a16="http://schemas.microsoft.com/office/drawing/2014/main" val="540264568"/>
                    </a:ext>
                  </a:extLst>
                </a:gridCol>
                <a:gridCol w="503454">
                  <a:extLst>
                    <a:ext uri="{9D8B030D-6E8A-4147-A177-3AD203B41FA5}">
                      <a16:colId xmlns="" xmlns:a16="http://schemas.microsoft.com/office/drawing/2014/main" val="3482728660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762210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Борисоглебский МР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МОУ </a:t>
                      </a:r>
                      <a:r>
                        <a:rPr lang="ru-RU" sz="1400" u="none" strike="noStrike" dirty="0" err="1">
                          <a:effectLst/>
                        </a:rPr>
                        <a:t>Краснооктябрьская</a:t>
                      </a:r>
                      <a:r>
                        <a:rPr lang="ru-RU" sz="1400" u="none" strike="noStrike" dirty="0">
                          <a:effectLst/>
                        </a:rPr>
                        <a:t> СОШ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334335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762605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</a:rPr>
                        <a:t>Любимский</a:t>
                      </a:r>
                      <a:r>
                        <a:rPr lang="ru-RU" sz="1400" u="none" strike="noStrike" dirty="0">
                          <a:effectLst/>
                        </a:rPr>
                        <a:t> МР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МОУ Ермаковская СОШ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966912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762202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Борисоглебский МР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МОУ </a:t>
                      </a:r>
                      <a:r>
                        <a:rPr lang="ru-RU" sz="1400" u="none" strike="noStrike" dirty="0" err="1">
                          <a:effectLst/>
                        </a:rPr>
                        <a:t>Березниковская</a:t>
                      </a:r>
                      <a:r>
                        <a:rPr lang="ru-RU" sz="1400" u="none" strike="noStrike" dirty="0">
                          <a:effectLst/>
                        </a:rPr>
                        <a:t> ООШ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561702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762413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Гаврилов-Ямский МР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МОБУ Ильинская  ООШ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803938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762206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Борисоглебский МР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МОУ </a:t>
                      </a:r>
                      <a:r>
                        <a:rPr lang="ru-RU" sz="1400" u="none" strike="noStrike" dirty="0" err="1">
                          <a:effectLst/>
                        </a:rPr>
                        <a:t>Высоковская</a:t>
                      </a:r>
                      <a:r>
                        <a:rPr lang="ru-RU" sz="1400" u="none" strike="noStrike" dirty="0">
                          <a:effectLst/>
                        </a:rPr>
                        <a:t> СОШ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731853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763017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Первомайский МР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МОУ Семеновская СОШ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682256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762415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Гаврилов-Ямский МР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МОБУ </a:t>
                      </a:r>
                      <a:r>
                        <a:rPr lang="ru-RU" sz="1400" u="none" strike="noStrike" dirty="0" err="1">
                          <a:effectLst/>
                        </a:rPr>
                        <a:t>Митинская</a:t>
                      </a:r>
                      <a:r>
                        <a:rPr lang="ru-RU" sz="1400" u="none" strike="noStrike" dirty="0">
                          <a:effectLst/>
                        </a:rPr>
                        <a:t>  ООШ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09765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760303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г.Ярославль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МОУ СОШ № 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595412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760603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г.Ярославль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МОУ СОШ № 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60614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760412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г.Ярославль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МОУ Санаторная школа-интернат № 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82735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762816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Некоузский МР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МОУ </a:t>
                      </a:r>
                      <a:r>
                        <a:rPr lang="ru-RU" sz="1400" u="none" strike="noStrike" dirty="0" err="1">
                          <a:effectLst/>
                        </a:rPr>
                        <a:t>Парфеньевская</a:t>
                      </a:r>
                      <a:r>
                        <a:rPr lang="ru-RU" sz="1400" u="none" strike="noStrike" dirty="0">
                          <a:effectLst/>
                        </a:rPr>
                        <a:t> ООШ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5291767"/>
                  </a:ext>
                </a:extLst>
              </a:tr>
              <a:tr h="26457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763620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Угличский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МР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МОУ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Головинская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СОШ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763321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Ростовский МР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МОУ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Карьерская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ООШ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345382" y="3309172"/>
            <a:ext cx="51919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ea typeface="Calibri" panose="020F0502020204030204" pitchFamily="34" charset="0"/>
              </a:rPr>
              <a:t>Для снижения количества неудовлетворенных образовательных запросов обучающихся следует стремиться к созданию эффективной, комфортной и безопасной образовательной среды в образовательной организации</a:t>
            </a:r>
            <a:r>
              <a:rPr lang="ru-RU" dirty="0" smtClean="0">
                <a:ea typeface="Calibri" panose="020F0502020204030204" pitchFamily="34" charset="0"/>
              </a:rPr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Для получения дополнительной информации обратитесь в отдел мониторинга и статистики ЦОККО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157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4073</Words>
  <Application>Microsoft Office PowerPoint</Application>
  <PresentationFormat>Произвольный</PresentationFormat>
  <Paragraphs>1561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Эффективность руководителя один из показателей качества образования</vt:lpstr>
      <vt:lpstr>Презентация PowerPoint</vt:lpstr>
      <vt:lpstr>Презентация PowerPoint</vt:lpstr>
      <vt:lpstr>Цель мониторинга</vt:lpstr>
      <vt:lpstr>из автоматизированной системы информационного обеспечения управления (АСИОУ)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Исследование запросов руководителей ОО на адресное сопровождение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Наталья Владимировна Шляхтина</cp:lastModifiedBy>
  <cp:revision>47</cp:revision>
  <dcterms:created xsi:type="dcterms:W3CDTF">2020-05-19T07:01:45Z</dcterms:created>
  <dcterms:modified xsi:type="dcterms:W3CDTF">2021-09-24T10:32:00Z</dcterms:modified>
</cp:coreProperties>
</file>