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0"/>
  </p:notesMasterIdLst>
  <p:handoutMasterIdLst>
    <p:handoutMasterId r:id="rId41"/>
  </p:handoutMasterIdLst>
  <p:sldIdLst>
    <p:sldId id="259" r:id="rId3"/>
    <p:sldId id="261" r:id="rId4"/>
    <p:sldId id="260" r:id="rId5"/>
    <p:sldId id="292" r:id="rId6"/>
    <p:sldId id="297" r:id="rId7"/>
    <p:sldId id="262" r:id="rId8"/>
    <p:sldId id="263" r:id="rId9"/>
    <p:sldId id="264" r:id="rId10"/>
    <p:sldId id="265" r:id="rId11"/>
    <p:sldId id="268" r:id="rId12"/>
    <p:sldId id="269" r:id="rId13"/>
    <p:sldId id="294" r:id="rId14"/>
    <p:sldId id="266" r:id="rId15"/>
    <p:sldId id="270" r:id="rId16"/>
    <p:sldId id="271" r:id="rId17"/>
    <p:sldId id="272" r:id="rId18"/>
    <p:sldId id="267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5" r:id="rId28"/>
    <p:sldId id="298" r:id="rId29"/>
    <p:sldId id="288" r:id="rId30"/>
    <p:sldId id="290" r:id="rId31"/>
    <p:sldId id="281" r:id="rId32"/>
    <p:sldId id="286" r:id="rId33"/>
    <p:sldId id="291" r:id="rId34"/>
    <p:sldId id="296" r:id="rId35"/>
    <p:sldId id="287" r:id="rId36"/>
    <p:sldId id="284" r:id="rId37"/>
    <p:sldId id="285" r:id="rId38"/>
    <p:sldId id="283" r:id="rId3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CC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/>
              <a:t>ОИП ШНОР, которые не попали в список </a:t>
            </a:r>
            <a:r>
              <a:rPr lang="ru-RU" sz="1300" b="1" dirty="0" err="1" smtClean="0"/>
              <a:t>Рособнадзор</a:t>
            </a:r>
            <a:r>
              <a:rPr lang="ru-RU" sz="1300" b="1" dirty="0" smtClean="0"/>
              <a:t> </a:t>
            </a:r>
            <a:r>
              <a:rPr lang="ru-RU" sz="1300" b="1" dirty="0"/>
              <a:t>2021</a:t>
            </a:r>
          </a:p>
        </c:rich>
      </c:tx>
      <c:layout>
        <c:manualLayout>
          <c:xMode val="edge"/>
          <c:yMode val="edge"/>
          <c:x val="0.14862368131886375"/>
          <c:y val="1.07558117377241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Лист2!$N$23:$N$51</c:f>
              <c:strCache>
                <c:ptCount val="29"/>
                <c:pt idx="0">
                  <c:v>МОУ Березниковская ООШ</c:v>
                </c:pt>
                <c:pt idx="1">
                  <c:v>МОУ Высоковская СОШ</c:v>
                </c:pt>
                <c:pt idx="2">
                  <c:v>МОУ Краснооктябрьская СОШ</c:v>
                </c:pt>
                <c:pt idx="3">
                  <c:v>МОУ Юркинская ООШ</c:v>
                </c:pt>
                <c:pt idx="4">
                  <c:v>МОУ Брейтовская СОШ</c:v>
                </c:pt>
                <c:pt idx="5">
                  <c:v>МОУ Прозоровская СОШ</c:v>
                </c:pt>
                <c:pt idx="6">
                  <c:v>МОБУ Митинская основная школа</c:v>
                </c:pt>
                <c:pt idx="7">
                  <c:v>МОБУ Ильинская основная школа</c:v>
                </c:pt>
                <c:pt idx="8">
                  <c:v>МОУ Вышеславская основная школа</c:v>
                </c:pt>
                <c:pt idx="9">
                  <c:v>МОУ СОШ № 43</c:v>
                </c:pt>
                <c:pt idx="10">
                  <c:v>МОУ ООШ № 15 им.Н.И. Дементьева</c:v>
                </c:pt>
                <c:pt idx="11">
                  <c:v>МОУ СОШ № 3</c:v>
                </c:pt>
                <c:pt idx="12">
                  <c:v>МОУ Санаторная школа-интернат № 6</c:v>
                </c:pt>
                <c:pt idx="13">
                  <c:v>МОУ Средняя школа № 66</c:v>
                </c:pt>
                <c:pt idx="14">
                  <c:v>МОУ Ермаковская СОШ </c:v>
                </c:pt>
                <c:pt idx="15">
                  <c:v>МОУ Любимская ООШ </c:v>
                </c:pt>
                <c:pt idx="16">
                  <c:v>МОУ Воскресенская СОШ </c:v>
                </c:pt>
                <c:pt idx="17">
                  <c:v>МОУ Борковская СОШ им.И.Д. Папанина </c:v>
                </c:pt>
                <c:pt idx="18">
                  <c:v>МОУ Парфеньевская ООШ </c:v>
                </c:pt>
                <c:pt idx="19">
                  <c:v>МОУ Скалинская основная школа</c:v>
                </c:pt>
                <c:pt idx="20">
                  <c:v>МОУ Чепоровская ООШ</c:v>
                </c:pt>
                <c:pt idx="21">
                  <c:v>МОУ Кладовицкая ООШ</c:v>
                </c:pt>
                <c:pt idx="22">
                  <c:v>МОУ Школа им.Евгения Родионова</c:v>
                </c:pt>
                <c:pt idx="23">
                  <c:v>МОУ Васильковская ООШ</c:v>
                </c:pt>
                <c:pt idx="24">
                  <c:v>МОУ СОШ N 2 г.Ростова</c:v>
                </c:pt>
                <c:pt idx="25">
                  <c:v>МОУ Головинская СОШ</c:v>
                </c:pt>
                <c:pt idx="26">
                  <c:v>МОУ СОШ № 6</c:v>
                </c:pt>
                <c:pt idx="27">
                  <c:v>МОУ СОШ № 2</c:v>
                </c:pt>
                <c:pt idx="28">
                  <c:v>МОУ Лучинская средняя школа Ярославского МР</c:v>
                </c:pt>
              </c:strCache>
            </c:strRef>
          </c:cat>
          <c:val>
            <c:numRef>
              <c:f>Лист2!$O$23:$O$51</c:f>
              <c:numCache>
                <c:formatCode>0.00</c:formatCode>
                <c:ptCount val="29"/>
                <c:pt idx="0">
                  <c:v>29.123435895153474</c:v>
                </c:pt>
                <c:pt idx="1">
                  <c:v>27.168075700043257</c:v>
                </c:pt>
                <c:pt idx="2">
                  <c:v>17.875596230196873</c:v>
                </c:pt>
                <c:pt idx="3">
                  <c:v>9.2882074679868811</c:v>
                </c:pt>
                <c:pt idx="4">
                  <c:v>45.117824128460555</c:v>
                </c:pt>
                <c:pt idx="5">
                  <c:v>31.500263893921172</c:v>
                </c:pt>
                <c:pt idx="6">
                  <c:v>26.999286671730065</c:v>
                </c:pt>
                <c:pt idx="7">
                  <c:v>26.386239612587378</c:v>
                </c:pt>
                <c:pt idx="8">
                  <c:v>23.960404021519082</c:v>
                </c:pt>
                <c:pt idx="9">
                  <c:v>31.022659404457915</c:v>
                </c:pt>
                <c:pt idx="10">
                  <c:v>29.97454709686987</c:v>
                </c:pt>
                <c:pt idx="11">
                  <c:v>11.420603703439385</c:v>
                </c:pt>
                <c:pt idx="12">
                  <c:v>28.383892210500996</c:v>
                </c:pt>
                <c:pt idx="13">
                  <c:v>26.439712543162347</c:v>
                </c:pt>
                <c:pt idx="14">
                  <c:v>46.497970566290903</c:v>
                </c:pt>
                <c:pt idx="15">
                  <c:v>24.361476972250347</c:v>
                </c:pt>
                <c:pt idx="16">
                  <c:v>55.162930825704635</c:v>
                </c:pt>
                <c:pt idx="17">
                  <c:v>44.63431320259744</c:v>
                </c:pt>
                <c:pt idx="18">
                  <c:v>30.201789673707008</c:v>
                </c:pt>
                <c:pt idx="19">
                  <c:v>23.490294032587681</c:v>
                </c:pt>
                <c:pt idx="20">
                  <c:v>27.297896873539433</c:v>
                </c:pt>
                <c:pt idx="21">
                  <c:v>25.489155835276215</c:v>
                </c:pt>
                <c:pt idx="22">
                  <c:v>23.239337642044585</c:v>
                </c:pt>
                <c:pt idx="23">
                  <c:v>20.126961859113454</c:v>
                </c:pt>
                <c:pt idx="24">
                  <c:v>12.033304652676364</c:v>
                </c:pt>
                <c:pt idx="25">
                  <c:v>12.768433484412967</c:v>
                </c:pt>
                <c:pt idx="26">
                  <c:v>11.745369759816118</c:v>
                </c:pt>
                <c:pt idx="27">
                  <c:v>6.2547276763908517</c:v>
                </c:pt>
                <c:pt idx="28">
                  <c:v>39.608162948416201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550720"/>
        <c:axId val="247552640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Лист2!$N$23:$N$51</c:f>
              <c:strCache>
                <c:ptCount val="29"/>
                <c:pt idx="0">
                  <c:v>МОУ Березниковская ООШ</c:v>
                </c:pt>
                <c:pt idx="1">
                  <c:v>МОУ Высоковская СОШ</c:v>
                </c:pt>
                <c:pt idx="2">
                  <c:v>МОУ Краснооктябрьская СОШ</c:v>
                </c:pt>
                <c:pt idx="3">
                  <c:v>МОУ Юркинская ООШ</c:v>
                </c:pt>
                <c:pt idx="4">
                  <c:v>МОУ Брейтовская СОШ</c:v>
                </c:pt>
                <c:pt idx="5">
                  <c:v>МОУ Прозоровская СОШ</c:v>
                </c:pt>
                <c:pt idx="6">
                  <c:v>МОБУ Митинская основная школа</c:v>
                </c:pt>
                <c:pt idx="7">
                  <c:v>МОБУ Ильинская основная школа</c:v>
                </c:pt>
                <c:pt idx="8">
                  <c:v>МОУ Вышеславская основная школа</c:v>
                </c:pt>
                <c:pt idx="9">
                  <c:v>МОУ СОШ № 43</c:v>
                </c:pt>
                <c:pt idx="10">
                  <c:v>МОУ ООШ № 15 им.Н.И. Дементьева</c:v>
                </c:pt>
                <c:pt idx="11">
                  <c:v>МОУ СОШ № 3</c:v>
                </c:pt>
                <c:pt idx="12">
                  <c:v>МОУ Санаторная школа-интернат № 6</c:v>
                </c:pt>
                <c:pt idx="13">
                  <c:v>МОУ Средняя школа № 66</c:v>
                </c:pt>
                <c:pt idx="14">
                  <c:v>МОУ Ермаковская СОШ </c:v>
                </c:pt>
                <c:pt idx="15">
                  <c:v>МОУ Любимская ООШ </c:v>
                </c:pt>
                <c:pt idx="16">
                  <c:v>МОУ Воскресенская СОШ </c:v>
                </c:pt>
                <c:pt idx="17">
                  <c:v>МОУ Борковская СОШ им.И.Д. Папанина </c:v>
                </c:pt>
                <c:pt idx="18">
                  <c:v>МОУ Парфеньевская ООШ </c:v>
                </c:pt>
                <c:pt idx="19">
                  <c:v>МОУ Скалинская основная школа</c:v>
                </c:pt>
                <c:pt idx="20">
                  <c:v>МОУ Чепоровская ООШ</c:v>
                </c:pt>
                <c:pt idx="21">
                  <c:v>МОУ Кладовицкая ООШ</c:v>
                </c:pt>
                <c:pt idx="22">
                  <c:v>МОУ Школа им.Евгения Родионова</c:v>
                </c:pt>
                <c:pt idx="23">
                  <c:v>МОУ Васильковская ООШ</c:v>
                </c:pt>
                <c:pt idx="24">
                  <c:v>МОУ СОШ N 2 г.Ростова</c:v>
                </c:pt>
                <c:pt idx="25">
                  <c:v>МОУ Головинская СОШ</c:v>
                </c:pt>
                <c:pt idx="26">
                  <c:v>МОУ СОШ № 6</c:v>
                </c:pt>
                <c:pt idx="27">
                  <c:v>МОУ СОШ № 2</c:v>
                </c:pt>
                <c:pt idx="28">
                  <c:v>МОУ Лучинская средняя школа Ярославского МР</c:v>
                </c:pt>
              </c:strCache>
            </c:strRef>
          </c:cat>
          <c:val>
            <c:numRef>
              <c:f>Лист2!$P$23:$P$51</c:f>
              <c:numCache>
                <c:formatCode>General</c:formatCode>
                <c:ptCount val="29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>
                  <c:v>36</c:v>
                </c:pt>
                <c:pt idx="12">
                  <c:v>36</c:v>
                </c:pt>
                <c:pt idx="13">
                  <c:v>36</c:v>
                </c:pt>
                <c:pt idx="14">
                  <c:v>36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</c:v>
                </c:pt>
                <c:pt idx="22">
                  <c:v>36</c:v>
                </c:pt>
                <c:pt idx="23">
                  <c:v>36</c:v>
                </c:pt>
                <c:pt idx="24">
                  <c:v>36</c:v>
                </c:pt>
                <c:pt idx="25">
                  <c:v>36</c:v>
                </c:pt>
                <c:pt idx="26">
                  <c:v>36</c:v>
                </c:pt>
                <c:pt idx="27">
                  <c:v>36</c:v>
                </c:pt>
                <c:pt idx="28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550720"/>
        <c:axId val="247552640"/>
      </c:lineChart>
      <c:catAx>
        <c:axId val="247550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Наименование</a:t>
                </a:r>
                <a:r>
                  <a:rPr lang="ru-RU" baseline="0"/>
                  <a:t> ОО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552640"/>
        <c:crosses val="autoZero"/>
        <c:auto val="1"/>
        <c:lblAlgn val="ctr"/>
        <c:lblOffset val="100"/>
        <c:noMultiLvlLbl val="0"/>
      </c:catAx>
      <c:valAx>
        <c:axId val="24755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Значение</a:t>
                </a:r>
                <a:r>
                  <a:rPr lang="ru-RU" baseline="0"/>
                  <a:t> ОИП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5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прироста относительно ОИП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Лист2!$H$1</c:f>
              <c:strCache>
                <c:ptCount val="1"/>
                <c:pt idx="0">
                  <c:v>ноя.20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Лист2!$G$2:$G$10</c:f>
              <c:strCache>
                <c:ptCount val="9"/>
                <c:pt idx="0">
                  <c:v>МОУ Брейтовская СОШ</c:v>
                </c:pt>
                <c:pt idx="1">
                  <c:v>МБОУ Гаютинская СОШ</c:v>
                </c:pt>
                <c:pt idx="2">
                  <c:v>МБОУ Белосельская СОШ</c:v>
                </c:pt>
                <c:pt idx="3">
                  <c:v>МОУ СШ №4 ЦО</c:v>
                </c:pt>
                <c:pt idx="4">
                  <c:v>МОУ Лучинская СОШ</c:v>
                </c:pt>
                <c:pt idx="5">
                  <c:v>МОУ Скнятиновская ООШ </c:v>
                </c:pt>
                <c:pt idx="6">
                  <c:v>МОУ Школа им. Е. Родионова</c:v>
                </c:pt>
                <c:pt idx="7">
                  <c:v>МОУ Миглинская ООШ</c:v>
                </c:pt>
                <c:pt idx="8">
                  <c:v>МОУ СШ №44</c:v>
                </c:pt>
              </c:strCache>
            </c:strRef>
          </c:cat>
          <c:val>
            <c:numRef>
              <c:f>Лист2!$H$2:$H$10</c:f>
              <c:numCache>
                <c:formatCode>General</c:formatCode>
                <c:ptCount val="9"/>
                <c:pt idx="0">
                  <c:v>149</c:v>
                </c:pt>
                <c:pt idx="1">
                  <c:v>56</c:v>
                </c:pt>
                <c:pt idx="2">
                  <c:v>87</c:v>
                </c:pt>
                <c:pt idx="3">
                  <c:v>305</c:v>
                </c:pt>
                <c:pt idx="4">
                  <c:v>226</c:v>
                </c:pt>
                <c:pt idx="5">
                  <c:v>103</c:v>
                </c:pt>
                <c:pt idx="6">
                  <c:v>276</c:v>
                </c:pt>
                <c:pt idx="7">
                  <c:v>281</c:v>
                </c:pt>
                <c:pt idx="8">
                  <c:v>237</c:v>
                </c:pt>
              </c:numCache>
            </c:numRef>
          </c:val>
        </c:ser>
        <c:ser>
          <c:idx val="1"/>
          <c:order val="1"/>
          <c:tx>
            <c:strRef>
              <c:f>Лист2!$I$1</c:f>
              <c:strCache>
                <c:ptCount val="1"/>
                <c:pt idx="0">
                  <c:v>дек.21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Лист2!$G$2:$G$10</c:f>
              <c:strCache>
                <c:ptCount val="9"/>
                <c:pt idx="0">
                  <c:v>МОУ Брейтовская СОШ</c:v>
                </c:pt>
                <c:pt idx="1">
                  <c:v>МБОУ Гаютинская СОШ</c:v>
                </c:pt>
                <c:pt idx="2">
                  <c:v>МБОУ Белосельская СОШ</c:v>
                </c:pt>
                <c:pt idx="3">
                  <c:v>МОУ СШ №4 ЦО</c:v>
                </c:pt>
                <c:pt idx="4">
                  <c:v>МОУ Лучинская СОШ</c:v>
                </c:pt>
                <c:pt idx="5">
                  <c:v>МОУ Скнятиновская ООШ </c:v>
                </c:pt>
                <c:pt idx="6">
                  <c:v>МОУ Школа им. Е. Родионова</c:v>
                </c:pt>
                <c:pt idx="7">
                  <c:v>МОУ Миглинская ООШ</c:v>
                </c:pt>
                <c:pt idx="8">
                  <c:v>МОУ СШ №44</c:v>
                </c:pt>
              </c:strCache>
            </c:strRef>
          </c:cat>
          <c:val>
            <c:numRef>
              <c:f>Лист2!$I$2:$I$10</c:f>
              <c:numCache>
                <c:formatCode>General</c:formatCode>
                <c:ptCount val="9"/>
                <c:pt idx="0">
                  <c:v>113</c:v>
                </c:pt>
                <c:pt idx="1">
                  <c:v>55</c:v>
                </c:pt>
                <c:pt idx="2">
                  <c:v>72</c:v>
                </c:pt>
                <c:pt idx="3">
                  <c:v>250</c:v>
                </c:pt>
                <c:pt idx="4">
                  <c:v>163</c:v>
                </c:pt>
                <c:pt idx="5">
                  <c:v>132</c:v>
                </c:pt>
                <c:pt idx="6">
                  <c:v>278</c:v>
                </c:pt>
                <c:pt idx="7">
                  <c:v>229</c:v>
                </c:pt>
                <c:pt idx="8">
                  <c:v>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463872"/>
        <c:axId val="244465664"/>
      </c:barChart>
      <c:catAx>
        <c:axId val="24446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465664"/>
        <c:crosses val="autoZero"/>
        <c:auto val="1"/>
        <c:lblAlgn val="ctr"/>
        <c:lblOffset val="100"/>
        <c:noMultiLvlLbl val="0"/>
      </c:catAx>
      <c:valAx>
        <c:axId val="24446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46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Достижение целевого ОИП 36 ед.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Лист2!$K$1</c:f>
              <c:strCache>
                <c:ptCount val="1"/>
                <c:pt idx="0">
                  <c:v>ОИП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Лист2!$J$2:$J$10</c:f>
              <c:strCache>
                <c:ptCount val="9"/>
                <c:pt idx="0">
                  <c:v>МОУ Брейтовская СОШ</c:v>
                </c:pt>
                <c:pt idx="1">
                  <c:v>МБОУ Гаютинская СОШ</c:v>
                </c:pt>
                <c:pt idx="2">
                  <c:v>МБОУ Белосельская СОШ</c:v>
                </c:pt>
                <c:pt idx="3">
                  <c:v>МОУ СШ №4 ЦО</c:v>
                </c:pt>
                <c:pt idx="4">
                  <c:v>МОУ Лучинская СОШ</c:v>
                </c:pt>
                <c:pt idx="5">
                  <c:v>МОУ Скнятиновская ООШ </c:v>
                </c:pt>
                <c:pt idx="6">
                  <c:v>МОУ Школа им. Е. Родионова</c:v>
                </c:pt>
                <c:pt idx="7">
                  <c:v>МОУ Миглинская ООШ</c:v>
                </c:pt>
                <c:pt idx="8">
                  <c:v>МОУ СШ №44</c:v>
                </c:pt>
              </c:strCache>
            </c:strRef>
          </c:cat>
          <c:val>
            <c:numRef>
              <c:f>Лист2!$K$2:$K$10</c:f>
              <c:numCache>
                <c:formatCode>0.00</c:formatCode>
                <c:ptCount val="9"/>
                <c:pt idx="0" formatCode="General">
                  <c:v>45.12</c:v>
                </c:pt>
                <c:pt idx="1">
                  <c:v>50.479017671436758</c:v>
                </c:pt>
                <c:pt idx="2">
                  <c:v>48.936348777881079</c:v>
                </c:pt>
                <c:pt idx="3" formatCode="General">
                  <c:v>27.37</c:v>
                </c:pt>
                <c:pt idx="4" formatCode="General">
                  <c:v>39.61</c:v>
                </c:pt>
                <c:pt idx="5" formatCode="General">
                  <c:v>43.4</c:v>
                </c:pt>
                <c:pt idx="6" formatCode="General">
                  <c:v>23.24</c:v>
                </c:pt>
                <c:pt idx="7" formatCode="General">
                  <c:v>30.75</c:v>
                </c:pt>
                <c:pt idx="8" formatCode="General">
                  <c:v>35.74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317120"/>
        <c:axId val="255318656"/>
      </c:barChart>
      <c:lineChart>
        <c:grouping val="standard"/>
        <c:varyColors val="0"/>
        <c:ser>
          <c:idx val="1"/>
          <c:order val="1"/>
          <c:tx>
            <c:strRef>
              <c:f>Лист2!$L$1</c:f>
              <c:strCache>
                <c:ptCount val="1"/>
                <c:pt idx="0">
                  <c:v>36 ед.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Лист2!$J$2:$J$10</c:f>
              <c:strCache>
                <c:ptCount val="9"/>
                <c:pt idx="0">
                  <c:v>МОУ Брейтовская СОШ</c:v>
                </c:pt>
                <c:pt idx="1">
                  <c:v>МБОУ Гаютинская СОШ</c:v>
                </c:pt>
                <c:pt idx="2">
                  <c:v>МБОУ Белосельская СОШ</c:v>
                </c:pt>
                <c:pt idx="3">
                  <c:v>МОУ СШ №4 ЦО</c:v>
                </c:pt>
                <c:pt idx="4">
                  <c:v>МОУ Лучинская СОШ</c:v>
                </c:pt>
                <c:pt idx="5">
                  <c:v>МОУ Скнятиновская ООШ </c:v>
                </c:pt>
                <c:pt idx="6">
                  <c:v>МОУ Школа им. Е. Родионова</c:v>
                </c:pt>
                <c:pt idx="7">
                  <c:v>МОУ Миглинская ООШ</c:v>
                </c:pt>
                <c:pt idx="8">
                  <c:v>МОУ СШ №44</c:v>
                </c:pt>
              </c:strCache>
            </c:strRef>
          </c:cat>
          <c:val>
            <c:numRef>
              <c:f>Лист2!$L$2:$L$10</c:f>
              <c:numCache>
                <c:formatCode>General</c:formatCode>
                <c:ptCount val="9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317120"/>
        <c:axId val="255318656"/>
      </c:lineChart>
      <c:catAx>
        <c:axId val="2553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318656"/>
        <c:crosses val="autoZero"/>
        <c:auto val="1"/>
        <c:lblAlgn val="ctr"/>
        <c:lblOffset val="100"/>
        <c:noMultiLvlLbl val="0"/>
      </c:catAx>
      <c:valAx>
        <c:axId val="25531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31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ШНОР и ШНСУ 2022 по районам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Лист2!$E$6</c:f>
              <c:strCache>
                <c:ptCount val="1"/>
                <c:pt idx="0">
                  <c:v>ШНОР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Лист2!$F$5:$X$5</c:f>
              <c:strCache>
                <c:ptCount val="19"/>
                <c:pt idx="0">
                  <c:v>БОЛЬШЕСЕЛЬСКИЙ МР</c:v>
                </c:pt>
                <c:pt idx="1">
                  <c:v>БОРИСОГЛЕБСКИЙ МР</c:v>
                </c:pt>
                <c:pt idx="2">
                  <c:v>БРЕЙТОВСКИЙ МР</c:v>
                </c:pt>
                <c:pt idx="3">
                  <c:v>ГАВРИЛОВ-ЯМСКИЙ МР</c:v>
                </c:pt>
                <c:pt idx="4">
                  <c:v>Г. РЫБИНСК</c:v>
                </c:pt>
                <c:pt idx="5">
                  <c:v>Г. ЯРОСЛАВЛЬ</c:v>
                </c:pt>
                <c:pt idx="6">
                  <c:v>ГО Г. ПЕРЕСЛАВЛЬ-ЗАЛЕССКИЙ</c:v>
                </c:pt>
                <c:pt idx="7">
                  <c:v>ДАНИЛОВСКИЙ МР</c:v>
                </c:pt>
                <c:pt idx="8">
                  <c:v>ЛЮБИМСКИЙ МР</c:v>
                </c:pt>
                <c:pt idx="9">
                  <c:v>МЫШКИНСКИЙ МР</c:v>
                </c:pt>
                <c:pt idx="10">
                  <c:v>НЕКОУЗСКИЙ МР</c:v>
                </c:pt>
                <c:pt idx="11">
                  <c:v>НЕКРАСОВСКИЙ МР</c:v>
                </c:pt>
                <c:pt idx="12">
                  <c:v>ПЕРВОМАЙСКИЙ МР</c:v>
                </c:pt>
                <c:pt idx="13">
                  <c:v>ПОШЕХОНСКИЙ МР</c:v>
                </c:pt>
                <c:pt idx="14">
                  <c:v>РОСТОВСКИЙ МР</c:v>
                </c:pt>
                <c:pt idx="15">
                  <c:v>РЫБИНСКИЙ МР</c:v>
                </c:pt>
                <c:pt idx="16">
                  <c:v>ТУТАЕВСКИЙ МР</c:v>
                </c:pt>
                <c:pt idx="17">
                  <c:v>УГЛИЧСКИЙ МР</c:v>
                </c:pt>
                <c:pt idx="18">
                  <c:v>ЯРОСЛАВСКИЙ МР</c:v>
                </c:pt>
              </c:strCache>
            </c:strRef>
          </c:cat>
          <c:val>
            <c:numRef>
              <c:f>Лист2!$F$6:$X$6</c:f>
              <c:numCache>
                <c:formatCode>General</c:formatCode>
                <c:ptCount val="19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7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Лист2!$E$7</c:f>
              <c:strCache>
                <c:ptCount val="1"/>
                <c:pt idx="0">
                  <c:v>ШНСУ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Лист2!$F$5:$X$5</c:f>
              <c:strCache>
                <c:ptCount val="19"/>
                <c:pt idx="0">
                  <c:v>БОЛЬШЕСЕЛЬСКИЙ МР</c:v>
                </c:pt>
                <c:pt idx="1">
                  <c:v>БОРИСОГЛЕБСКИЙ МР</c:v>
                </c:pt>
                <c:pt idx="2">
                  <c:v>БРЕЙТОВСКИЙ МР</c:v>
                </c:pt>
                <c:pt idx="3">
                  <c:v>ГАВРИЛОВ-ЯМСКИЙ МР</c:v>
                </c:pt>
                <c:pt idx="4">
                  <c:v>Г. РЫБИНСК</c:v>
                </c:pt>
                <c:pt idx="5">
                  <c:v>Г. ЯРОСЛАВЛЬ</c:v>
                </c:pt>
                <c:pt idx="6">
                  <c:v>ГО Г. ПЕРЕСЛАВЛЬ-ЗАЛЕССКИЙ</c:v>
                </c:pt>
                <c:pt idx="7">
                  <c:v>ДАНИЛОВСКИЙ МР</c:v>
                </c:pt>
                <c:pt idx="8">
                  <c:v>ЛЮБИМСКИЙ МР</c:v>
                </c:pt>
                <c:pt idx="9">
                  <c:v>МЫШКИНСКИЙ МР</c:v>
                </c:pt>
                <c:pt idx="10">
                  <c:v>НЕКОУЗСКИЙ МР</c:v>
                </c:pt>
                <c:pt idx="11">
                  <c:v>НЕКРАСОВСКИЙ МР</c:v>
                </c:pt>
                <c:pt idx="12">
                  <c:v>ПЕРВОМАЙСКИЙ МР</c:v>
                </c:pt>
                <c:pt idx="13">
                  <c:v>ПОШЕХОНСКИЙ МР</c:v>
                </c:pt>
                <c:pt idx="14">
                  <c:v>РОСТОВСКИЙ МР</c:v>
                </c:pt>
                <c:pt idx="15">
                  <c:v>РЫБИНСКИЙ МР</c:v>
                </c:pt>
                <c:pt idx="16">
                  <c:v>ТУТАЕВСКИЙ МР</c:v>
                </c:pt>
                <c:pt idx="17">
                  <c:v>УГЛИЧСКИЙ МР</c:v>
                </c:pt>
                <c:pt idx="18">
                  <c:v>ЯРОСЛАВСКИЙ МР</c:v>
                </c:pt>
              </c:strCache>
            </c:strRef>
          </c:cat>
          <c:val>
            <c:numRef>
              <c:f>Лист2!$F$7:$X$7</c:f>
              <c:numCache>
                <c:formatCode>General</c:formatCode>
                <c:ptCount val="19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6</c:v>
                </c:pt>
                <c:pt idx="1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Лист2!$E$8</c:f>
              <c:strCache>
                <c:ptCount val="1"/>
                <c:pt idx="0">
                  <c:v>500+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Лист2!$F$5:$X$5</c:f>
              <c:strCache>
                <c:ptCount val="19"/>
                <c:pt idx="0">
                  <c:v>БОЛЬШЕСЕЛЬСКИЙ МР</c:v>
                </c:pt>
                <c:pt idx="1">
                  <c:v>БОРИСОГЛЕБСКИЙ МР</c:v>
                </c:pt>
                <c:pt idx="2">
                  <c:v>БРЕЙТОВСКИЙ МР</c:v>
                </c:pt>
                <c:pt idx="3">
                  <c:v>ГАВРИЛОВ-ЯМСКИЙ МР</c:v>
                </c:pt>
                <c:pt idx="4">
                  <c:v>Г. РЫБИНСК</c:v>
                </c:pt>
                <c:pt idx="5">
                  <c:v>Г. ЯРОСЛАВЛЬ</c:v>
                </c:pt>
                <c:pt idx="6">
                  <c:v>ГО Г. ПЕРЕСЛАВЛЬ-ЗАЛЕССКИЙ</c:v>
                </c:pt>
                <c:pt idx="7">
                  <c:v>ДАНИЛОВСКИЙ МР</c:v>
                </c:pt>
                <c:pt idx="8">
                  <c:v>ЛЮБИМСКИЙ МР</c:v>
                </c:pt>
                <c:pt idx="9">
                  <c:v>МЫШКИНСКИЙ МР</c:v>
                </c:pt>
                <c:pt idx="10">
                  <c:v>НЕКОУЗСКИЙ МР</c:v>
                </c:pt>
                <c:pt idx="11">
                  <c:v>НЕКРАСОВСКИЙ МР</c:v>
                </c:pt>
                <c:pt idx="12">
                  <c:v>ПЕРВОМАЙСКИЙ МР</c:v>
                </c:pt>
                <c:pt idx="13">
                  <c:v>ПОШЕХОНСКИЙ МР</c:v>
                </c:pt>
                <c:pt idx="14">
                  <c:v>РОСТОВСКИЙ МР</c:v>
                </c:pt>
                <c:pt idx="15">
                  <c:v>РЫБИНСКИЙ МР</c:v>
                </c:pt>
                <c:pt idx="16">
                  <c:v>ТУТАЕВСКИЙ МР</c:v>
                </c:pt>
                <c:pt idx="17">
                  <c:v>УГЛИЧСКИЙ МР</c:v>
                </c:pt>
                <c:pt idx="18">
                  <c:v>ЯРОСЛАВСКИЙ МР</c:v>
                </c:pt>
              </c:strCache>
            </c:strRef>
          </c:cat>
          <c:val>
            <c:numRef>
              <c:f>Лист2!$F$8:$X$8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15</c:v>
                </c:pt>
                <c:pt idx="6">
                  <c:v>3</c:v>
                </c:pt>
                <c:pt idx="7">
                  <c:v>4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0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56258816"/>
        <c:axId val="256260352"/>
      </c:barChart>
      <c:catAx>
        <c:axId val="256258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260352"/>
        <c:crosses val="autoZero"/>
        <c:auto val="1"/>
        <c:lblAlgn val="ctr"/>
        <c:lblOffset val="100"/>
        <c:noMultiLvlLbl val="0"/>
      </c:catAx>
      <c:valAx>
        <c:axId val="25626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625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70AD47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dirty="0" smtClean="0"/>
              <a:t>Активность учителей в электронном банке заданий на формирование функциональной грамотности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Лист1!$K$21:$O$21</c:f>
              <c:strCache>
                <c:ptCount val="5"/>
                <c:pt idx="0">
                  <c:v>проверено более 70% работ</c:v>
                </c:pt>
                <c:pt idx="1">
                  <c:v>проверено от 30% до 70% работ</c:v>
                </c:pt>
                <c:pt idx="2">
                  <c:v>проверено менее 30% работ</c:v>
                </c:pt>
                <c:pt idx="3">
                  <c:v>работы не проверены</c:v>
                </c:pt>
                <c:pt idx="4">
                  <c:v>не приступали к работе в банке</c:v>
                </c:pt>
              </c:strCache>
            </c:strRef>
          </c:cat>
          <c:val>
            <c:numRef>
              <c:f>Лист1!$K$22:$O$22</c:f>
              <c:numCache>
                <c:formatCode>0%</c:formatCode>
                <c:ptCount val="5"/>
                <c:pt idx="0">
                  <c:v>0.39</c:v>
                </c:pt>
                <c:pt idx="1">
                  <c:v>0.22</c:v>
                </c:pt>
                <c:pt idx="2">
                  <c:v>0.08</c:v>
                </c:pt>
                <c:pt idx="3">
                  <c:v>0.18</c:v>
                </c:pt>
                <c:pt idx="4">
                  <c:v>0.13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55130240"/>
        <c:axId val="255195008"/>
      </c:barChart>
      <c:catAx>
        <c:axId val="255130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активность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195008"/>
        <c:crosses val="autoZero"/>
        <c:auto val="1"/>
        <c:lblAlgn val="ctr"/>
        <c:lblOffset val="100"/>
        <c:noMultiLvlLbl val="0"/>
      </c:catAx>
      <c:valAx>
        <c:axId val="25519500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Доля ШНОР</a:t>
                </a:r>
                <a:r>
                  <a:rPr lang="ru-RU" baseline="0" dirty="0" smtClean="0"/>
                  <a:t> и ШНСУ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crossAx val="25513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ШНОР и ШНСУ, в которых педагоги обучены по </a:t>
            </a:r>
            <a:r>
              <a:rPr lang="ru-RU" sz="1800" dirty="0" smtClean="0"/>
              <a:t>ФГ</a:t>
            </a:r>
          </a:p>
          <a:p>
            <a:pPr>
              <a:defRPr sz="2128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 </a:t>
            </a:r>
            <a:r>
              <a:rPr lang="ru-RU" sz="1800" dirty="0"/>
              <a:t>(по муниципальным образованиям ЯО)</a:t>
            </a:r>
          </a:p>
        </c:rich>
      </c:tx>
      <c:layout>
        <c:manualLayout>
          <c:xMode val="edge"/>
          <c:yMode val="edge"/>
          <c:x val="0.21862851343372619"/>
          <c:y val="1.96948037813011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Лист1!$J$22</c:f>
              <c:strCache>
                <c:ptCount val="1"/>
                <c:pt idx="0">
                  <c:v>Всего ШНОР и ШНСУ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Лист1!$K$21:$AC$21</c:f>
              <c:strCache>
                <c:ptCount val="19"/>
                <c:pt idx="0">
                  <c:v>БОЛЬШЕСЕЛЬСКИЙ МР</c:v>
                </c:pt>
                <c:pt idx="1">
                  <c:v>БОРИСОГЛЕБСКИЙ МР</c:v>
                </c:pt>
                <c:pt idx="2">
                  <c:v>БРЕЙТОВСКИЙ МР</c:v>
                </c:pt>
                <c:pt idx="3">
                  <c:v>ГАВРИЛОВ-ЯМСКИЙ МР</c:v>
                </c:pt>
                <c:pt idx="4">
                  <c:v>Г. РЫБИНСК</c:v>
                </c:pt>
                <c:pt idx="5">
                  <c:v>Г. ЯРОСЛАВЛЬ</c:v>
                </c:pt>
                <c:pt idx="6">
                  <c:v>ГО Г. ПЕРЕСЛАВЛЬ-ЗАЛЕССКИЙ</c:v>
                </c:pt>
                <c:pt idx="7">
                  <c:v>ДАНИЛОВСКИЙ МР</c:v>
                </c:pt>
                <c:pt idx="8">
                  <c:v>ЛЮБИМСКИЙ МР</c:v>
                </c:pt>
                <c:pt idx="9">
                  <c:v>МЫШКИНСКИЙ МР</c:v>
                </c:pt>
                <c:pt idx="10">
                  <c:v>НЕКОУЗСКИЙ МР</c:v>
                </c:pt>
                <c:pt idx="11">
                  <c:v>НЕКРАСОВСКИЙ МР</c:v>
                </c:pt>
                <c:pt idx="12">
                  <c:v>ПЕРВОМАЙСКИЙ МР</c:v>
                </c:pt>
                <c:pt idx="13">
                  <c:v>ПОШЕХОНСКИЙ МР</c:v>
                </c:pt>
                <c:pt idx="14">
                  <c:v>РОСТОВСКИЙ МР</c:v>
                </c:pt>
                <c:pt idx="15">
                  <c:v>РЫБИНСКИЙ МР</c:v>
                </c:pt>
                <c:pt idx="16">
                  <c:v>ТУТАЕВСКИЙ МР</c:v>
                </c:pt>
                <c:pt idx="17">
                  <c:v>УГЛИЧСКИЙ МР</c:v>
                </c:pt>
                <c:pt idx="18">
                  <c:v>ЯРОСЛАВСКИЙ МР</c:v>
                </c:pt>
              </c:strCache>
            </c:strRef>
          </c:cat>
          <c:val>
            <c:numRef>
              <c:f>Лист1!$K$22:$AC$22</c:f>
              <c:numCache>
                <c:formatCode>General</c:formatCode>
                <c:ptCount val="19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24</c:v>
                </c:pt>
                <c:pt idx="6">
                  <c:v>14</c:v>
                </c:pt>
                <c:pt idx="7">
                  <c:v>7</c:v>
                </c:pt>
                <c:pt idx="8">
                  <c:v>6</c:v>
                </c:pt>
                <c:pt idx="9">
                  <c:v>3</c:v>
                </c:pt>
                <c:pt idx="10">
                  <c:v>8</c:v>
                </c:pt>
                <c:pt idx="11">
                  <c:v>5</c:v>
                </c:pt>
                <c:pt idx="12">
                  <c:v>4</c:v>
                </c:pt>
                <c:pt idx="13">
                  <c:v>7</c:v>
                </c:pt>
                <c:pt idx="14">
                  <c:v>12</c:v>
                </c:pt>
                <c:pt idx="15">
                  <c:v>7</c:v>
                </c:pt>
                <c:pt idx="16">
                  <c:v>8</c:v>
                </c:pt>
                <c:pt idx="17">
                  <c:v>12</c:v>
                </c:pt>
                <c:pt idx="18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Лист1!$J$23</c:f>
              <c:strCache>
                <c:ptCount val="1"/>
                <c:pt idx="0">
                  <c:v>ШНОР и ШНСУ, в которых педагоги обучены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Лист1!$K$21:$AC$21</c:f>
              <c:strCache>
                <c:ptCount val="19"/>
                <c:pt idx="0">
                  <c:v>БОЛЬШЕСЕЛЬСКИЙ МР</c:v>
                </c:pt>
                <c:pt idx="1">
                  <c:v>БОРИСОГЛЕБСКИЙ МР</c:v>
                </c:pt>
                <c:pt idx="2">
                  <c:v>БРЕЙТОВСКИЙ МР</c:v>
                </c:pt>
                <c:pt idx="3">
                  <c:v>ГАВРИЛОВ-ЯМСКИЙ МР</c:v>
                </c:pt>
                <c:pt idx="4">
                  <c:v>Г. РЫБИНСК</c:v>
                </c:pt>
                <c:pt idx="5">
                  <c:v>Г. ЯРОСЛАВЛЬ</c:v>
                </c:pt>
                <c:pt idx="6">
                  <c:v>ГО Г. ПЕРЕСЛАВЛЬ-ЗАЛЕССКИЙ</c:v>
                </c:pt>
                <c:pt idx="7">
                  <c:v>ДАНИЛОВСКИЙ МР</c:v>
                </c:pt>
                <c:pt idx="8">
                  <c:v>ЛЮБИМСКИЙ МР</c:v>
                </c:pt>
                <c:pt idx="9">
                  <c:v>МЫШКИНСКИЙ МР</c:v>
                </c:pt>
                <c:pt idx="10">
                  <c:v>НЕКОУЗСКИЙ МР</c:v>
                </c:pt>
                <c:pt idx="11">
                  <c:v>НЕКРАСОВСКИЙ МР</c:v>
                </c:pt>
                <c:pt idx="12">
                  <c:v>ПЕРВОМАЙСКИЙ МР</c:v>
                </c:pt>
                <c:pt idx="13">
                  <c:v>ПОШЕХОНСКИЙ МР</c:v>
                </c:pt>
                <c:pt idx="14">
                  <c:v>РОСТОВСКИЙ МР</c:v>
                </c:pt>
                <c:pt idx="15">
                  <c:v>РЫБИНСКИЙ МР</c:v>
                </c:pt>
                <c:pt idx="16">
                  <c:v>ТУТАЕВСКИЙ МР</c:v>
                </c:pt>
                <c:pt idx="17">
                  <c:v>УГЛИЧСКИЙ МР</c:v>
                </c:pt>
                <c:pt idx="18">
                  <c:v>ЯРОСЛАВСКИЙ МР</c:v>
                </c:pt>
              </c:strCache>
            </c:strRef>
          </c:cat>
          <c:val>
            <c:numRef>
              <c:f>Лист1!$K$23:$AC$23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17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3</c:v>
                </c:pt>
                <c:pt idx="13">
                  <c:v>6</c:v>
                </c:pt>
                <c:pt idx="14">
                  <c:v>5</c:v>
                </c:pt>
                <c:pt idx="15">
                  <c:v>2</c:v>
                </c:pt>
                <c:pt idx="16">
                  <c:v>0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56332544"/>
        <c:axId val="256334080"/>
      </c:barChart>
      <c:catAx>
        <c:axId val="256332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334080"/>
        <c:crosses val="autoZero"/>
        <c:auto val="1"/>
        <c:lblAlgn val="ctr"/>
        <c:lblOffset val="100"/>
        <c:noMultiLvlLbl val="0"/>
      </c:catAx>
      <c:valAx>
        <c:axId val="25633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63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Обучение педагогов по ППК (с модулем "функциональная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грамотность«)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по районам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Лист1!$J$28</c:f>
              <c:strCache>
                <c:ptCount val="1"/>
                <c:pt idx="0">
                  <c:v>количество ШНОР и ШНСУ, которые направили педагогов на обучение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Лист1!$K$27:$AC$27</c:f>
              <c:strCache>
                <c:ptCount val="19"/>
                <c:pt idx="0">
                  <c:v>БОЛЬШЕСЕЛЬСКИЙ МР</c:v>
                </c:pt>
                <c:pt idx="1">
                  <c:v>БОРИСОГЛЕБСКИЙ МР</c:v>
                </c:pt>
                <c:pt idx="2">
                  <c:v>БРЕЙТОВСКИЙ МР</c:v>
                </c:pt>
                <c:pt idx="3">
                  <c:v>ГАВРИЛОВ-ЯМСКИЙ МР</c:v>
                </c:pt>
                <c:pt idx="4">
                  <c:v>Г. РЫБИНСК</c:v>
                </c:pt>
                <c:pt idx="5">
                  <c:v>Г. ЯРОСЛАВЛЬ</c:v>
                </c:pt>
                <c:pt idx="6">
                  <c:v>ГО Г. ПЕРЕСЛАВЛЬ-ЗАЛЕССКИЙ</c:v>
                </c:pt>
                <c:pt idx="7">
                  <c:v>ДАНИЛОВСКИЙ МР</c:v>
                </c:pt>
                <c:pt idx="8">
                  <c:v>ЛЮБИМСКИЙ МР</c:v>
                </c:pt>
                <c:pt idx="9">
                  <c:v>МЫШКИНСКИЙ МР</c:v>
                </c:pt>
                <c:pt idx="10">
                  <c:v>НЕКОУЗСКИЙ МР</c:v>
                </c:pt>
                <c:pt idx="11">
                  <c:v>НЕКРАСОВСКИЙ МР</c:v>
                </c:pt>
                <c:pt idx="12">
                  <c:v>ПЕРВОМАЙСКИЙ МР</c:v>
                </c:pt>
                <c:pt idx="13">
                  <c:v>ПОШЕХОНСКИЙ МР</c:v>
                </c:pt>
                <c:pt idx="14">
                  <c:v>РОСТОВСКИЙ МР</c:v>
                </c:pt>
                <c:pt idx="15">
                  <c:v>РЫБИНСКИЙ МР</c:v>
                </c:pt>
                <c:pt idx="16">
                  <c:v>ТУТАЕВСКИЙ МР</c:v>
                </c:pt>
                <c:pt idx="17">
                  <c:v>УГЛИЧСКИЙ МР</c:v>
                </c:pt>
                <c:pt idx="18">
                  <c:v>ЯРОСЛАВСКИЙ МР</c:v>
                </c:pt>
              </c:strCache>
            </c:strRef>
          </c:cat>
          <c:val>
            <c:numRef>
              <c:f>Лист1!$K$28:$AC$28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17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3</c:v>
                </c:pt>
                <c:pt idx="13">
                  <c:v>6</c:v>
                </c:pt>
                <c:pt idx="14">
                  <c:v>5</c:v>
                </c:pt>
                <c:pt idx="15">
                  <c:v>2</c:v>
                </c:pt>
                <c:pt idx="16">
                  <c:v>0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Лист1!$J$29</c:f>
              <c:strCache>
                <c:ptCount val="1"/>
                <c:pt idx="0">
                  <c:v>количество педагогов, которые прошли обучение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Лист1!$K$27:$AC$27</c:f>
              <c:strCache>
                <c:ptCount val="19"/>
                <c:pt idx="0">
                  <c:v>БОЛЬШЕСЕЛЬСКИЙ МР</c:v>
                </c:pt>
                <c:pt idx="1">
                  <c:v>БОРИСОГЛЕБСКИЙ МР</c:v>
                </c:pt>
                <c:pt idx="2">
                  <c:v>БРЕЙТОВСКИЙ МР</c:v>
                </c:pt>
                <c:pt idx="3">
                  <c:v>ГАВРИЛОВ-ЯМСКИЙ МР</c:v>
                </c:pt>
                <c:pt idx="4">
                  <c:v>Г. РЫБИНСК</c:v>
                </c:pt>
                <c:pt idx="5">
                  <c:v>Г. ЯРОСЛАВЛЬ</c:v>
                </c:pt>
                <c:pt idx="6">
                  <c:v>ГО Г. ПЕРЕСЛАВЛЬ-ЗАЛЕССКИЙ</c:v>
                </c:pt>
                <c:pt idx="7">
                  <c:v>ДАНИЛОВСКИЙ МР</c:v>
                </c:pt>
                <c:pt idx="8">
                  <c:v>ЛЮБИМСКИЙ МР</c:v>
                </c:pt>
                <c:pt idx="9">
                  <c:v>МЫШКИНСКИЙ МР</c:v>
                </c:pt>
                <c:pt idx="10">
                  <c:v>НЕКОУЗСКИЙ МР</c:v>
                </c:pt>
                <c:pt idx="11">
                  <c:v>НЕКРАСОВСКИЙ МР</c:v>
                </c:pt>
                <c:pt idx="12">
                  <c:v>ПЕРВОМАЙСКИЙ МР</c:v>
                </c:pt>
                <c:pt idx="13">
                  <c:v>ПОШЕХОНСКИЙ МР</c:v>
                </c:pt>
                <c:pt idx="14">
                  <c:v>РОСТОВСКИЙ МР</c:v>
                </c:pt>
                <c:pt idx="15">
                  <c:v>РЫБИНСКИЙ МР</c:v>
                </c:pt>
                <c:pt idx="16">
                  <c:v>ТУТАЕВСКИЙ МР</c:v>
                </c:pt>
                <c:pt idx="17">
                  <c:v>УГЛИЧСКИЙ МР</c:v>
                </c:pt>
                <c:pt idx="18">
                  <c:v>ЯРОСЛАВСКИЙ МР</c:v>
                </c:pt>
              </c:strCache>
            </c:strRef>
          </c:cat>
          <c:val>
            <c:numRef>
              <c:f>Лист1!$K$29:$AC$29</c:f>
              <c:numCache>
                <c:formatCode>General</c:formatCode>
                <c:ptCount val="19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61</c:v>
                </c:pt>
                <c:pt idx="6">
                  <c:v>1</c:v>
                </c:pt>
                <c:pt idx="7">
                  <c:v>6</c:v>
                </c:pt>
                <c:pt idx="8">
                  <c:v>7</c:v>
                </c:pt>
                <c:pt idx="9">
                  <c:v>2</c:v>
                </c:pt>
                <c:pt idx="10">
                  <c:v>0</c:v>
                </c:pt>
                <c:pt idx="11">
                  <c:v>2</c:v>
                </c:pt>
                <c:pt idx="12">
                  <c:v>9</c:v>
                </c:pt>
                <c:pt idx="13">
                  <c:v>11</c:v>
                </c:pt>
                <c:pt idx="14">
                  <c:v>19</c:v>
                </c:pt>
                <c:pt idx="15">
                  <c:v>3</c:v>
                </c:pt>
                <c:pt idx="16">
                  <c:v>0</c:v>
                </c:pt>
                <c:pt idx="17">
                  <c:v>10</c:v>
                </c:pt>
                <c:pt idx="18">
                  <c:v>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56403712"/>
        <c:axId val="256405504"/>
      </c:barChart>
      <c:catAx>
        <c:axId val="25640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405504"/>
        <c:crosses val="autoZero"/>
        <c:auto val="1"/>
        <c:lblAlgn val="ctr"/>
        <c:lblOffset val="100"/>
        <c:noMultiLvlLbl val="0"/>
      </c:catAx>
      <c:valAx>
        <c:axId val="256405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640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Доля ШНОР</a:t>
            </a:r>
            <a:r>
              <a:rPr lang="ru-RU" sz="1400" b="1" baseline="0" dirty="0" smtClean="0">
                <a:solidFill>
                  <a:schemeClr val="accent6">
                    <a:lumMod val="75000"/>
                  </a:schemeClr>
                </a:solidFill>
              </a:rPr>
              <a:t> и ШНСУ, в которых п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едагоги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, которые прошли обучение по ППК (с модулем "функциональная грамотность")</a:t>
            </a:r>
          </a:p>
        </c:rich>
      </c:tx>
      <c:layout>
        <c:manualLayout>
          <c:xMode val="edge"/>
          <c:yMode val="edge"/>
          <c:x val="0.14200247727186271"/>
          <c:y val="4.59127300417096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Лист1!$K$18:$S$18</c:f>
              <c:strCache>
                <c:ptCount val="9"/>
                <c:pt idx="0">
                  <c:v>обучен 1 педагог</c:v>
                </c:pt>
                <c:pt idx="1">
                  <c:v>обучены 2 педагога</c:v>
                </c:pt>
                <c:pt idx="2">
                  <c:v>обучены 3 педагога</c:v>
                </c:pt>
                <c:pt idx="3">
                  <c:v>обучены 4 педагога</c:v>
                </c:pt>
                <c:pt idx="4">
                  <c:v>обучено 5 педагогов</c:v>
                </c:pt>
                <c:pt idx="5">
                  <c:v>обучено 8 педагогов</c:v>
                </c:pt>
                <c:pt idx="6">
                  <c:v>обучено 9 педагогов</c:v>
                </c:pt>
                <c:pt idx="7">
                  <c:v>обучено 12 педагогов</c:v>
                </c:pt>
                <c:pt idx="8">
                  <c:v>педагоги не обучались</c:v>
                </c:pt>
              </c:strCache>
            </c:strRef>
          </c:cat>
          <c:val>
            <c:numRef>
              <c:f>Лист1!$K$19:$S$19</c:f>
              <c:numCache>
                <c:formatCode>0%</c:formatCode>
                <c:ptCount val="9"/>
                <c:pt idx="0">
                  <c:v>0.18</c:v>
                </c:pt>
                <c:pt idx="1">
                  <c:v>0.153</c:v>
                </c:pt>
                <c:pt idx="2">
                  <c:v>0.03</c:v>
                </c:pt>
                <c:pt idx="3">
                  <c:v>0.04</c:v>
                </c:pt>
                <c:pt idx="4">
                  <c:v>2.4E-2</c:v>
                </c:pt>
                <c:pt idx="5">
                  <c:v>0.02</c:v>
                </c:pt>
                <c:pt idx="6" formatCode="0.00%">
                  <c:v>7.0000000000000001E-3</c:v>
                </c:pt>
                <c:pt idx="7" formatCode="0.00%">
                  <c:v>7.0000000000000001E-3</c:v>
                </c:pt>
                <c:pt idx="8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06E38-288E-4694-A03B-5E1F06045A39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8E4B4B-36CE-4A21-AF7A-B6EFF5C1747A}">
      <dgm:prSet phldrT="[Текст]" custT="1"/>
      <dgm:spPr/>
      <dgm:t>
        <a:bodyPr/>
        <a:lstStyle/>
        <a:p>
          <a:r>
            <a:rPr lang="ru-RU" sz="6000" dirty="0" smtClean="0"/>
            <a:t>ШНОР</a:t>
          </a:r>
          <a:endParaRPr lang="ru-RU" sz="6000" dirty="0"/>
        </a:p>
      </dgm:t>
    </dgm:pt>
    <dgm:pt modelId="{EFADCA1C-5306-476A-BA4E-E5664D242CCF}" type="parTrans" cxnId="{51AF6175-2266-448E-BF10-B2C382C17E2E}">
      <dgm:prSet/>
      <dgm:spPr/>
      <dgm:t>
        <a:bodyPr/>
        <a:lstStyle/>
        <a:p>
          <a:endParaRPr lang="ru-RU"/>
        </a:p>
      </dgm:t>
    </dgm:pt>
    <dgm:pt modelId="{A20EF8B2-6E28-4563-AE5F-AD9992FF8621}" type="sibTrans" cxnId="{51AF6175-2266-448E-BF10-B2C382C17E2E}">
      <dgm:prSet/>
      <dgm:spPr/>
      <dgm:t>
        <a:bodyPr/>
        <a:lstStyle/>
        <a:p>
          <a:endParaRPr lang="ru-RU"/>
        </a:p>
      </dgm:t>
    </dgm:pt>
    <dgm:pt modelId="{039A77D2-16E0-415F-8BFC-CB102619954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/>
            <a:t>Нет в списке РОН 2021</a:t>
          </a:r>
        </a:p>
        <a:p>
          <a:pPr>
            <a:lnSpc>
              <a:spcPct val="100000"/>
            </a:lnSpc>
          </a:pPr>
          <a:r>
            <a:rPr lang="ru-RU" sz="1600" dirty="0" smtClean="0"/>
            <a:t>Положительный прирост более 30</a:t>
          </a:r>
        </a:p>
        <a:p>
          <a:pPr>
            <a:lnSpc>
              <a:spcPct val="100000"/>
            </a:lnSpc>
          </a:pPr>
          <a:r>
            <a:rPr lang="ru-RU" sz="1600" b="1" dirty="0" smtClean="0"/>
            <a:t>И (ИЛИ)</a:t>
          </a:r>
        </a:p>
        <a:p>
          <a:pPr>
            <a:lnSpc>
              <a:spcPct val="100000"/>
            </a:lnSpc>
          </a:pPr>
          <a:r>
            <a:rPr lang="ru-RU" sz="1600" dirty="0" smtClean="0"/>
            <a:t>ОИП более 36 ед.  </a:t>
          </a:r>
          <a:endParaRPr lang="ru-RU" sz="1600" dirty="0"/>
        </a:p>
      </dgm:t>
    </dgm:pt>
    <dgm:pt modelId="{FF1ECBCE-2F76-4BE0-80E2-D9B184B08BBE}" type="parTrans" cxnId="{78BF631E-7C66-4275-ADC8-0C6654E5EEA4}">
      <dgm:prSet/>
      <dgm:spPr/>
      <dgm:t>
        <a:bodyPr/>
        <a:lstStyle/>
        <a:p>
          <a:endParaRPr lang="ru-RU"/>
        </a:p>
      </dgm:t>
    </dgm:pt>
    <dgm:pt modelId="{D6E7EB2E-356F-4D68-BED9-DABDE06A7A3D}" type="sibTrans" cxnId="{78BF631E-7C66-4275-ADC8-0C6654E5EEA4}">
      <dgm:prSet/>
      <dgm:spPr/>
      <dgm:t>
        <a:bodyPr/>
        <a:lstStyle/>
        <a:p>
          <a:endParaRPr lang="ru-RU"/>
        </a:p>
      </dgm:t>
    </dgm:pt>
    <dgm:pt modelId="{024FE0ED-8DB0-4ED8-8345-77E4B13DDEE2}">
      <dgm:prSet phldrT="[Текст]"/>
      <dgm:spPr/>
      <dgm:t>
        <a:bodyPr/>
        <a:lstStyle/>
        <a:p>
          <a:r>
            <a:rPr lang="ru-RU" b="1" dirty="0" smtClean="0"/>
            <a:t>Исключить из перечня ШНОР 2020 и 2021</a:t>
          </a:r>
        </a:p>
        <a:p>
          <a:r>
            <a:rPr lang="ru-RU" dirty="0" smtClean="0"/>
            <a:t>(рекомендовать оставить в муниципальных программах, если прирост менее 30)</a:t>
          </a:r>
          <a:endParaRPr lang="ru-RU" dirty="0"/>
        </a:p>
      </dgm:t>
    </dgm:pt>
    <dgm:pt modelId="{89F29534-6B05-4B8E-AF37-3F8EA20D2B71}" type="parTrans" cxnId="{E5E5A67F-E249-45A1-9373-42E4F3DE25E0}">
      <dgm:prSet/>
      <dgm:spPr/>
      <dgm:t>
        <a:bodyPr/>
        <a:lstStyle/>
        <a:p>
          <a:endParaRPr lang="ru-RU"/>
        </a:p>
      </dgm:t>
    </dgm:pt>
    <dgm:pt modelId="{D6B36F3D-0531-49C4-B589-421EF6E915E4}" type="sibTrans" cxnId="{E5E5A67F-E249-45A1-9373-42E4F3DE25E0}">
      <dgm:prSet/>
      <dgm:spPr/>
      <dgm:t>
        <a:bodyPr/>
        <a:lstStyle/>
        <a:p>
          <a:endParaRPr lang="ru-RU"/>
        </a:p>
      </dgm:t>
    </dgm:pt>
    <dgm:pt modelId="{5986C7EB-DE7B-414D-BE00-D05A16D15921}">
      <dgm:prSet phldrT="[Текст]"/>
      <dgm:spPr/>
      <dgm:t>
        <a:bodyPr/>
        <a:lstStyle/>
        <a:p>
          <a:r>
            <a:rPr lang="ru-RU" dirty="0" smtClean="0"/>
            <a:t>ШНСУ</a:t>
          </a:r>
          <a:endParaRPr lang="ru-RU" dirty="0"/>
        </a:p>
      </dgm:t>
    </dgm:pt>
    <dgm:pt modelId="{3FCE9867-2D2C-422E-9D10-B38F0BBC19E1}" type="parTrans" cxnId="{F449A03A-ECD5-4CDA-BFFF-6BAADE81732B}">
      <dgm:prSet/>
      <dgm:spPr/>
      <dgm:t>
        <a:bodyPr/>
        <a:lstStyle/>
        <a:p>
          <a:endParaRPr lang="ru-RU"/>
        </a:p>
      </dgm:t>
    </dgm:pt>
    <dgm:pt modelId="{470EE9C6-BCE2-465A-87D7-C3F541D874DB}" type="sibTrans" cxnId="{F449A03A-ECD5-4CDA-BFFF-6BAADE81732B}">
      <dgm:prSet/>
      <dgm:spPr/>
      <dgm:t>
        <a:bodyPr/>
        <a:lstStyle/>
        <a:p>
          <a:endParaRPr lang="ru-RU"/>
        </a:p>
      </dgm:t>
    </dgm:pt>
    <dgm:pt modelId="{80C01391-03F8-4D32-B7FF-2858CC5B8B0C}">
      <dgm:prSet phldrT="[Текст]" custT="1"/>
      <dgm:spPr/>
      <dgm:t>
        <a:bodyPr/>
        <a:lstStyle/>
        <a:p>
          <a:r>
            <a:rPr lang="ru-RU" sz="1600" dirty="0" smtClean="0"/>
            <a:t>Нет в списке РОН 2021</a:t>
          </a:r>
        </a:p>
        <a:p>
          <a:r>
            <a:rPr lang="ru-RU" sz="1600" dirty="0" smtClean="0"/>
            <a:t>Положительный прирост более 30</a:t>
          </a:r>
        </a:p>
        <a:p>
          <a:r>
            <a:rPr lang="ru-RU" sz="1600" b="1" dirty="0" smtClean="0"/>
            <a:t>ИЛИ</a:t>
          </a:r>
        </a:p>
        <a:p>
          <a:r>
            <a:rPr lang="ru-RU" sz="1600" dirty="0" smtClean="0"/>
            <a:t>ОИП более 30 ед.</a:t>
          </a:r>
          <a:endParaRPr lang="ru-RU" sz="1600" dirty="0"/>
        </a:p>
      </dgm:t>
    </dgm:pt>
    <dgm:pt modelId="{C00684D7-860A-4E15-9A10-CB33FC4AD1DF}" type="parTrans" cxnId="{D53DE551-9B66-43F7-ACB8-DDE4AD397B57}">
      <dgm:prSet/>
      <dgm:spPr/>
      <dgm:t>
        <a:bodyPr/>
        <a:lstStyle/>
        <a:p>
          <a:endParaRPr lang="ru-RU"/>
        </a:p>
      </dgm:t>
    </dgm:pt>
    <dgm:pt modelId="{6E2ACD16-837A-48DC-9DBE-4F4554F1B852}" type="sibTrans" cxnId="{D53DE551-9B66-43F7-ACB8-DDE4AD397B57}">
      <dgm:prSet/>
      <dgm:spPr/>
      <dgm:t>
        <a:bodyPr/>
        <a:lstStyle/>
        <a:p>
          <a:endParaRPr lang="ru-RU"/>
        </a:p>
      </dgm:t>
    </dgm:pt>
    <dgm:pt modelId="{D4547C34-E832-41ED-B73F-46885888A113}">
      <dgm:prSet phldrT="[Текст]"/>
      <dgm:spPr/>
      <dgm:t>
        <a:bodyPr/>
        <a:lstStyle/>
        <a:p>
          <a:r>
            <a:rPr lang="ru-RU" b="1" dirty="0" smtClean="0"/>
            <a:t>Исключить из перечня ШНСУ 2020 и 2021 </a:t>
          </a:r>
          <a:r>
            <a:rPr lang="ru-RU" dirty="0" smtClean="0"/>
            <a:t>(рекомендовать оставить в муниципальных программах, если прирост менее 30)</a:t>
          </a:r>
          <a:endParaRPr lang="ru-RU" dirty="0"/>
        </a:p>
      </dgm:t>
    </dgm:pt>
    <dgm:pt modelId="{38B81899-61AA-4B6D-9B7C-28074FAA818C}" type="parTrans" cxnId="{6858181B-BADB-47E3-8503-04268CD64AFD}">
      <dgm:prSet/>
      <dgm:spPr/>
      <dgm:t>
        <a:bodyPr/>
        <a:lstStyle/>
        <a:p>
          <a:endParaRPr lang="ru-RU"/>
        </a:p>
      </dgm:t>
    </dgm:pt>
    <dgm:pt modelId="{25501890-2EB8-4ABD-9AC1-72A66D1E4565}" type="sibTrans" cxnId="{6858181B-BADB-47E3-8503-04268CD64AFD}">
      <dgm:prSet/>
      <dgm:spPr/>
      <dgm:t>
        <a:bodyPr/>
        <a:lstStyle/>
        <a:p>
          <a:endParaRPr lang="ru-RU"/>
        </a:p>
      </dgm:t>
    </dgm:pt>
    <dgm:pt modelId="{A8CD70D3-E795-4B9B-B5EA-A6B27361D53F}">
      <dgm:prSet phldrT="[Текст]"/>
      <dgm:spPr/>
      <dgm:t>
        <a:bodyPr/>
        <a:lstStyle/>
        <a:p>
          <a:r>
            <a:rPr lang="ru-RU" dirty="0" smtClean="0"/>
            <a:t>ШНСУ</a:t>
          </a:r>
          <a:endParaRPr lang="ru-RU" dirty="0"/>
        </a:p>
      </dgm:t>
    </dgm:pt>
    <dgm:pt modelId="{7A6D643D-4388-44F3-AA4A-A3BBAED72D9F}" type="parTrans" cxnId="{50E47325-A1A7-4581-B998-006979A339B7}">
      <dgm:prSet/>
      <dgm:spPr/>
      <dgm:t>
        <a:bodyPr/>
        <a:lstStyle/>
        <a:p>
          <a:endParaRPr lang="ru-RU"/>
        </a:p>
      </dgm:t>
    </dgm:pt>
    <dgm:pt modelId="{26E76C92-AA12-4F08-A0DF-955D70307AB8}" type="sibTrans" cxnId="{50E47325-A1A7-4581-B998-006979A339B7}">
      <dgm:prSet/>
      <dgm:spPr/>
      <dgm:t>
        <a:bodyPr/>
        <a:lstStyle/>
        <a:p>
          <a:endParaRPr lang="ru-RU"/>
        </a:p>
      </dgm:t>
    </dgm:pt>
    <dgm:pt modelId="{89746504-5E42-4E44-829F-50C1573FC475}">
      <dgm:prSet phldrT="[Текст]" custT="1"/>
      <dgm:spPr/>
      <dgm:t>
        <a:bodyPr/>
        <a:lstStyle/>
        <a:p>
          <a:r>
            <a:rPr lang="ru-RU" sz="1600" dirty="0" smtClean="0"/>
            <a:t>Нет в списке РОН 2021 </a:t>
          </a:r>
        </a:p>
        <a:p>
          <a:r>
            <a:rPr lang="ru-RU" sz="1600" dirty="0" smtClean="0"/>
            <a:t>Положительный прирост </a:t>
          </a:r>
          <a:r>
            <a:rPr lang="ru-RU" sz="1600" b="1" dirty="0" smtClean="0"/>
            <a:t>И</a:t>
          </a:r>
          <a:r>
            <a:rPr lang="ru-RU" sz="1600" dirty="0" smtClean="0"/>
            <a:t> </a:t>
          </a:r>
        </a:p>
        <a:p>
          <a:r>
            <a:rPr lang="ru-RU" sz="1600" dirty="0" smtClean="0"/>
            <a:t>ИОП более 30 ед.</a:t>
          </a:r>
          <a:endParaRPr lang="ru-RU" sz="1600" dirty="0"/>
        </a:p>
      </dgm:t>
    </dgm:pt>
    <dgm:pt modelId="{4A34DDDD-3329-433D-9ED0-05D45C913EB9}" type="parTrans" cxnId="{22A53329-3DAB-4755-8CDC-01D84E7383FC}">
      <dgm:prSet/>
      <dgm:spPr/>
      <dgm:t>
        <a:bodyPr/>
        <a:lstStyle/>
        <a:p>
          <a:endParaRPr lang="ru-RU"/>
        </a:p>
      </dgm:t>
    </dgm:pt>
    <dgm:pt modelId="{D24E8D2E-B899-4716-AEE6-09CD0A8AECC8}" type="sibTrans" cxnId="{22A53329-3DAB-4755-8CDC-01D84E7383FC}">
      <dgm:prSet/>
      <dgm:spPr/>
      <dgm:t>
        <a:bodyPr/>
        <a:lstStyle/>
        <a:p>
          <a:endParaRPr lang="ru-RU"/>
        </a:p>
      </dgm:t>
    </dgm:pt>
    <dgm:pt modelId="{0A5752D0-BA92-414F-82A3-750A8016C0BE}">
      <dgm:prSet phldrT="[Текст]"/>
      <dgm:spPr/>
      <dgm:t>
        <a:bodyPr/>
        <a:lstStyle/>
        <a:p>
          <a:r>
            <a:rPr lang="ru-RU" b="1" dirty="0" smtClean="0"/>
            <a:t>Считать ШНСУ «</a:t>
          </a:r>
          <a:r>
            <a:rPr lang="ru-RU" b="1" dirty="0" err="1" smtClean="0"/>
            <a:t>резильентной</a:t>
          </a:r>
          <a:r>
            <a:rPr lang="ru-RU" b="1" dirty="0" smtClean="0"/>
            <a:t>» </a:t>
          </a:r>
          <a:r>
            <a:rPr lang="ru-RU" dirty="0" smtClean="0"/>
            <a:t>(рекомендовать как эффективные практики в МР)</a:t>
          </a:r>
          <a:endParaRPr lang="ru-RU" dirty="0"/>
        </a:p>
      </dgm:t>
    </dgm:pt>
    <dgm:pt modelId="{1BAD97F1-CAD7-46A9-9438-28D06423101A}" type="parTrans" cxnId="{AB30F18C-2F36-43CB-AB13-108AC3965D11}">
      <dgm:prSet/>
      <dgm:spPr/>
      <dgm:t>
        <a:bodyPr/>
        <a:lstStyle/>
        <a:p>
          <a:endParaRPr lang="ru-RU"/>
        </a:p>
      </dgm:t>
    </dgm:pt>
    <dgm:pt modelId="{1EF2D064-065A-4916-AE2E-E1032722E92F}" type="sibTrans" cxnId="{AB30F18C-2F36-43CB-AB13-108AC3965D11}">
      <dgm:prSet/>
      <dgm:spPr/>
      <dgm:t>
        <a:bodyPr/>
        <a:lstStyle/>
        <a:p>
          <a:endParaRPr lang="ru-RU"/>
        </a:p>
      </dgm:t>
    </dgm:pt>
    <dgm:pt modelId="{8840906F-1004-4015-8031-91B24292FEC6}" type="pres">
      <dgm:prSet presAssocID="{04406E38-288E-4694-A03B-5E1F06045A3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FD0ECB-DA28-4E4A-86A7-5BE706C3232A}" type="pres">
      <dgm:prSet presAssocID="{038E4B4B-36CE-4A21-AF7A-B6EFF5C1747A}" presName="horFlow" presStyleCnt="0"/>
      <dgm:spPr/>
    </dgm:pt>
    <dgm:pt modelId="{A25BAE56-6E7C-4FEF-9E3A-95E66412D975}" type="pres">
      <dgm:prSet presAssocID="{038E4B4B-36CE-4A21-AF7A-B6EFF5C1747A}" presName="bigChev" presStyleLbl="node1" presStyleIdx="0" presStyleCnt="3"/>
      <dgm:spPr/>
      <dgm:t>
        <a:bodyPr/>
        <a:lstStyle/>
        <a:p>
          <a:endParaRPr lang="ru-RU"/>
        </a:p>
      </dgm:t>
    </dgm:pt>
    <dgm:pt modelId="{363BB9C5-6D2B-4658-803E-8812CF3953C0}" type="pres">
      <dgm:prSet presAssocID="{FF1ECBCE-2F76-4BE0-80E2-D9B184B08BBE}" presName="parTrans" presStyleCnt="0"/>
      <dgm:spPr/>
    </dgm:pt>
    <dgm:pt modelId="{3C296BA6-2B8E-4E06-8EAB-D303A6F43FFC}" type="pres">
      <dgm:prSet presAssocID="{039A77D2-16E0-415F-8BFC-CB1026199546}" presName="node" presStyleLbl="alignAccFollowNode1" presStyleIdx="0" presStyleCnt="6" custScaleX="149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CCDA3-2C4E-46A2-930E-86AD6D1F56B8}" type="pres">
      <dgm:prSet presAssocID="{D6E7EB2E-356F-4D68-BED9-DABDE06A7A3D}" presName="sibTrans" presStyleCnt="0"/>
      <dgm:spPr/>
    </dgm:pt>
    <dgm:pt modelId="{D0FEE141-B008-460B-83FF-075827CF1DB8}" type="pres">
      <dgm:prSet presAssocID="{024FE0ED-8DB0-4ED8-8345-77E4B13DDEE2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2F537-6A94-43CB-9106-90B26CA92854}" type="pres">
      <dgm:prSet presAssocID="{038E4B4B-36CE-4A21-AF7A-B6EFF5C1747A}" presName="vSp" presStyleCnt="0"/>
      <dgm:spPr/>
    </dgm:pt>
    <dgm:pt modelId="{6E513A53-AA02-4B35-966D-1A234F54C827}" type="pres">
      <dgm:prSet presAssocID="{5986C7EB-DE7B-414D-BE00-D05A16D15921}" presName="horFlow" presStyleCnt="0"/>
      <dgm:spPr/>
    </dgm:pt>
    <dgm:pt modelId="{CFD5E5DF-E604-4910-8358-930964F8518A}" type="pres">
      <dgm:prSet presAssocID="{5986C7EB-DE7B-414D-BE00-D05A16D15921}" presName="bigChev" presStyleLbl="node1" presStyleIdx="1" presStyleCnt="3"/>
      <dgm:spPr/>
      <dgm:t>
        <a:bodyPr/>
        <a:lstStyle/>
        <a:p>
          <a:endParaRPr lang="ru-RU"/>
        </a:p>
      </dgm:t>
    </dgm:pt>
    <dgm:pt modelId="{DEFC791B-E1F5-4E31-A5E6-5953D458240B}" type="pres">
      <dgm:prSet presAssocID="{C00684D7-860A-4E15-9A10-CB33FC4AD1DF}" presName="parTrans" presStyleCnt="0"/>
      <dgm:spPr/>
    </dgm:pt>
    <dgm:pt modelId="{0519FEFE-6417-4739-9372-19E11E6A4EE0}" type="pres">
      <dgm:prSet presAssocID="{80C01391-03F8-4D32-B7FF-2858CC5B8B0C}" presName="node" presStyleLbl="alignAccFollowNode1" presStyleIdx="2" presStyleCnt="6" custScaleX="148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8329B-D835-44EF-9C0D-9D12E16221A1}" type="pres">
      <dgm:prSet presAssocID="{6E2ACD16-837A-48DC-9DBE-4F4554F1B852}" presName="sibTrans" presStyleCnt="0"/>
      <dgm:spPr/>
    </dgm:pt>
    <dgm:pt modelId="{A7DE6B7A-6D6A-4940-A074-7A358E090AFA}" type="pres">
      <dgm:prSet presAssocID="{D4547C34-E832-41ED-B73F-46885888A113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343FF-181F-49C2-8028-77D1DCE23263}" type="pres">
      <dgm:prSet presAssocID="{5986C7EB-DE7B-414D-BE00-D05A16D15921}" presName="vSp" presStyleCnt="0"/>
      <dgm:spPr/>
    </dgm:pt>
    <dgm:pt modelId="{E9D40C25-D470-478D-B5A1-FB23DF725A64}" type="pres">
      <dgm:prSet presAssocID="{A8CD70D3-E795-4B9B-B5EA-A6B27361D53F}" presName="horFlow" presStyleCnt="0"/>
      <dgm:spPr/>
    </dgm:pt>
    <dgm:pt modelId="{5E9352DF-8C88-4126-86BB-0EF79FF8EF90}" type="pres">
      <dgm:prSet presAssocID="{A8CD70D3-E795-4B9B-B5EA-A6B27361D53F}" presName="bigChev" presStyleLbl="node1" presStyleIdx="2" presStyleCnt="3"/>
      <dgm:spPr/>
      <dgm:t>
        <a:bodyPr/>
        <a:lstStyle/>
        <a:p>
          <a:endParaRPr lang="ru-RU"/>
        </a:p>
      </dgm:t>
    </dgm:pt>
    <dgm:pt modelId="{7099B483-468A-494D-B96B-DFA44DEEABC3}" type="pres">
      <dgm:prSet presAssocID="{4A34DDDD-3329-433D-9ED0-05D45C913EB9}" presName="parTrans" presStyleCnt="0"/>
      <dgm:spPr/>
    </dgm:pt>
    <dgm:pt modelId="{7C12EB84-6C0A-4EF5-A74F-DD69DA038344}" type="pres">
      <dgm:prSet presAssocID="{89746504-5E42-4E44-829F-50C1573FC475}" presName="node" presStyleLbl="alignAccFollowNode1" presStyleIdx="4" presStyleCnt="6" custScaleX="151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96CB4-C934-491A-8288-24F0C1ACB689}" type="pres">
      <dgm:prSet presAssocID="{D24E8D2E-B899-4716-AEE6-09CD0A8AECC8}" presName="sibTrans" presStyleCnt="0"/>
      <dgm:spPr/>
    </dgm:pt>
    <dgm:pt modelId="{21BE5287-4AD6-451E-B734-3F9600D68B3E}" type="pres">
      <dgm:prSet presAssocID="{0A5752D0-BA92-414F-82A3-750A8016C0BE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30F18C-2F36-43CB-AB13-108AC3965D11}" srcId="{A8CD70D3-E795-4B9B-B5EA-A6B27361D53F}" destId="{0A5752D0-BA92-414F-82A3-750A8016C0BE}" srcOrd="1" destOrd="0" parTransId="{1BAD97F1-CAD7-46A9-9438-28D06423101A}" sibTransId="{1EF2D064-065A-4916-AE2E-E1032722E92F}"/>
    <dgm:cxn modelId="{51AF6175-2266-448E-BF10-B2C382C17E2E}" srcId="{04406E38-288E-4694-A03B-5E1F06045A39}" destId="{038E4B4B-36CE-4A21-AF7A-B6EFF5C1747A}" srcOrd="0" destOrd="0" parTransId="{EFADCA1C-5306-476A-BA4E-E5664D242CCF}" sibTransId="{A20EF8B2-6E28-4563-AE5F-AD9992FF8621}"/>
    <dgm:cxn modelId="{7BC37E44-4A30-478E-9642-C34BEFE0C6D9}" type="presOf" srcId="{89746504-5E42-4E44-829F-50C1573FC475}" destId="{7C12EB84-6C0A-4EF5-A74F-DD69DA038344}" srcOrd="0" destOrd="0" presId="urn:microsoft.com/office/officeart/2005/8/layout/lProcess3"/>
    <dgm:cxn modelId="{78BF631E-7C66-4275-ADC8-0C6654E5EEA4}" srcId="{038E4B4B-36CE-4A21-AF7A-B6EFF5C1747A}" destId="{039A77D2-16E0-415F-8BFC-CB1026199546}" srcOrd="0" destOrd="0" parTransId="{FF1ECBCE-2F76-4BE0-80E2-D9B184B08BBE}" sibTransId="{D6E7EB2E-356F-4D68-BED9-DABDE06A7A3D}"/>
    <dgm:cxn modelId="{D53DE551-9B66-43F7-ACB8-DDE4AD397B57}" srcId="{5986C7EB-DE7B-414D-BE00-D05A16D15921}" destId="{80C01391-03F8-4D32-B7FF-2858CC5B8B0C}" srcOrd="0" destOrd="0" parTransId="{C00684D7-860A-4E15-9A10-CB33FC4AD1DF}" sibTransId="{6E2ACD16-837A-48DC-9DBE-4F4554F1B852}"/>
    <dgm:cxn modelId="{50E47325-A1A7-4581-B998-006979A339B7}" srcId="{04406E38-288E-4694-A03B-5E1F06045A39}" destId="{A8CD70D3-E795-4B9B-B5EA-A6B27361D53F}" srcOrd="2" destOrd="0" parTransId="{7A6D643D-4388-44F3-AA4A-A3BBAED72D9F}" sibTransId="{26E76C92-AA12-4F08-A0DF-955D70307AB8}"/>
    <dgm:cxn modelId="{F449A03A-ECD5-4CDA-BFFF-6BAADE81732B}" srcId="{04406E38-288E-4694-A03B-5E1F06045A39}" destId="{5986C7EB-DE7B-414D-BE00-D05A16D15921}" srcOrd="1" destOrd="0" parTransId="{3FCE9867-2D2C-422E-9D10-B38F0BBC19E1}" sibTransId="{470EE9C6-BCE2-465A-87D7-C3F541D874DB}"/>
    <dgm:cxn modelId="{E5E5A67F-E249-45A1-9373-42E4F3DE25E0}" srcId="{038E4B4B-36CE-4A21-AF7A-B6EFF5C1747A}" destId="{024FE0ED-8DB0-4ED8-8345-77E4B13DDEE2}" srcOrd="1" destOrd="0" parTransId="{89F29534-6B05-4B8E-AF37-3F8EA20D2B71}" sibTransId="{D6B36F3D-0531-49C4-B589-421EF6E915E4}"/>
    <dgm:cxn modelId="{A71E5CDF-74E1-4EAA-84B3-4D499EA7269D}" type="presOf" srcId="{038E4B4B-36CE-4A21-AF7A-B6EFF5C1747A}" destId="{A25BAE56-6E7C-4FEF-9E3A-95E66412D975}" srcOrd="0" destOrd="0" presId="urn:microsoft.com/office/officeart/2005/8/layout/lProcess3"/>
    <dgm:cxn modelId="{6858181B-BADB-47E3-8503-04268CD64AFD}" srcId="{5986C7EB-DE7B-414D-BE00-D05A16D15921}" destId="{D4547C34-E832-41ED-B73F-46885888A113}" srcOrd="1" destOrd="0" parTransId="{38B81899-61AA-4B6D-9B7C-28074FAA818C}" sibTransId="{25501890-2EB8-4ABD-9AC1-72A66D1E4565}"/>
    <dgm:cxn modelId="{0051ECFB-BD56-4FEB-982A-2D65DC91C2C4}" type="presOf" srcId="{80C01391-03F8-4D32-B7FF-2858CC5B8B0C}" destId="{0519FEFE-6417-4739-9372-19E11E6A4EE0}" srcOrd="0" destOrd="0" presId="urn:microsoft.com/office/officeart/2005/8/layout/lProcess3"/>
    <dgm:cxn modelId="{B8B137DD-0AF7-4333-BAEA-17D2FDC0E123}" type="presOf" srcId="{024FE0ED-8DB0-4ED8-8345-77E4B13DDEE2}" destId="{D0FEE141-B008-460B-83FF-075827CF1DB8}" srcOrd="0" destOrd="0" presId="urn:microsoft.com/office/officeart/2005/8/layout/lProcess3"/>
    <dgm:cxn modelId="{A6E36D18-1091-4A54-9FE0-6E84E6D3202E}" type="presOf" srcId="{A8CD70D3-E795-4B9B-B5EA-A6B27361D53F}" destId="{5E9352DF-8C88-4126-86BB-0EF79FF8EF90}" srcOrd="0" destOrd="0" presId="urn:microsoft.com/office/officeart/2005/8/layout/lProcess3"/>
    <dgm:cxn modelId="{4A8201D1-05AC-431C-B04A-6EEFA4992A4C}" type="presOf" srcId="{039A77D2-16E0-415F-8BFC-CB1026199546}" destId="{3C296BA6-2B8E-4E06-8EAB-D303A6F43FFC}" srcOrd="0" destOrd="0" presId="urn:microsoft.com/office/officeart/2005/8/layout/lProcess3"/>
    <dgm:cxn modelId="{22A53329-3DAB-4755-8CDC-01D84E7383FC}" srcId="{A8CD70D3-E795-4B9B-B5EA-A6B27361D53F}" destId="{89746504-5E42-4E44-829F-50C1573FC475}" srcOrd="0" destOrd="0" parTransId="{4A34DDDD-3329-433D-9ED0-05D45C913EB9}" sibTransId="{D24E8D2E-B899-4716-AEE6-09CD0A8AECC8}"/>
    <dgm:cxn modelId="{6FE1DE42-C07E-4C96-9A21-A8B0AB67F177}" type="presOf" srcId="{04406E38-288E-4694-A03B-5E1F06045A39}" destId="{8840906F-1004-4015-8031-91B24292FEC6}" srcOrd="0" destOrd="0" presId="urn:microsoft.com/office/officeart/2005/8/layout/lProcess3"/>
    <dgm:cxn modelId="{9F52B180-C1EB-4937-83BD-0F51675EBE1D}" type="presOf" srcId="{D4547C34-E832-41ED-B73F-46885888A113}" destId="{A7DE6B7A-6D6A-4940-A074-7A358E090AFA}" srcOrd="0" destOrd="0" presId="urn:microsoft.com/office/officeart/2005/8/layout/lProcess3"/>
    <dgm:cxn modelId="{2FEF3B32-8E12-4566-8EB5-A85959BADC30}" type="presOf" srcId="{5986C7EB-DE7B-414D-BE00-D05A16D15921}" destId="{CFD5E5DF-E604-4910-8358-930964F8518A}" srcOrd="0" destOrd="0" presId="urn:microsoft.com/office/officeart/2005/8/layout/lProcess3"/>
    <dgm:cxn modelId="{C7659D10-B680-46FC-85E5-0C2B70E425C8}" type="presOf" srcId="{0A5752D0-BA92-414F-82A3-750A8016C0BE}" destId="{21BE5287-4AD6-451E-B734-3F9600D68B3E}" srcOrd="0" destOrd="0" presId="urn:microsoft.com/office/officeart/2005/8/layout/lProcess3"/>
    <dgm:cxn modelId="{47F956ED-FC36-43B0-9654-858EC9D911DD}" type="presParOf" srcId="{8840906F-1004-4015-8031-91B24292FEC6}" destId="{E6FD0ECB-DA28-4E4A-86A7-5BE706C3232A}" srcOrd="0" destOrd="0" presId="urn:microsoft.com/office/officeart/2005/8/layout/lProcess3"/>
    <dgm:cxn modelId="{5E857368-7D62-4FE5-AC1D-89996C094C4E}" type="presParOf" srcId="{E6FD0ECB-DA28-4E4A-86A7-5BE706C3232A}" destId="{A25BAE56-6E7C-4FEF-9E3A-95E66412D975}" srcOrd="0" destOrd="0" presId="urn:microsoft.com/office/officeart/2005/8/layout/lProcess3"/>
    <dgm:cxn modelId="{90B4AD04-6C4F-4564-B848-7E0BC7B9FBD6}" type="presParOf" srcId="{E6FD0ECB-DA28-4E4A-86A7-5BE706C3232A}" destId="{363BB9C5-6D2B-4658-803E-8812CF3953C0}" srcOrd="1" destOrd="0" presId="urn:microsoft.com/office/officeart/2005/8/layout/lProcess3"/>
    <dgm:cxn modelId="{2D6F83EE-646B-4C81-B0B5-63D045A6CAB9}" type="presParOf" srcId="{E6FD0ECB-DA28-4E4A-86A7-5BE706C3232A}" destId="{3C296BA6-2B8E-4E06-8EAB-D303A6F43FFC}" srcOrd="2" destOrd="0" presId="urn:microsoft.com/office/officeart/2005/8/layout/lProcess3"/>
    <dgm:cxn modelId="{70DA34DC-F26D-472C-A14A-605ACBC3F398}" type="presParOf" srcId="{E6FD0ECB-DA28-4E4A-86A7-5BE706C3232A}" destId="{C92CCDA3-2C4E-46A2-930E-86AD6D1F56B8}" srcOrd="3" destOrd="0" presId="urn:microsoft.com/office/officeart/2005/8/layout/lProcess3"/>
    <dgm:cxn modelId="{DAB29582-42F6-4206-950D-3B88AD54CEC3}" type="presParOf" srcId="{E6FD0ECB-DA28-4E4A-86A7-5BE706C3232A}" destId="{D0FEE141-B008-460B-83FF-075827CF1DB8}" srcOrd="4" destOrd="0" presId="urn:microsoft.com/office/officeart/2005/8/layout/lProcess3"/>
    <dgm:cxn modelId="{890EDD67-851A-4326-9F0D-6719D1F9D42E}" type="presParOf" srcId="{8840906F-1004-4015-8031-91B24292FEC6}" destId="{33F2F537-6A94-43CB-9106-90B26CA92854}" srcOrd="1" destOrd="0" presId="urn:microsoft.com/office/officeart/2005/8/layout/lProcess3"/>
    <dgm:cxn modelId="{E18BEC55-7D07-403E-9E2B-E127D194AFBE}" type="presParOf" srcId="{8840906F-1004-4015-8031-91B24292FEC6}" destId="{6E513A53-AA02-4B35-966D-1A234F54C827}" srcOrd="2" destOrd="0" presId="urn:microsoft.com/office/officeart/2005/8/layout/lProcess3"/>
    <dgm:cxn modelId="{4178F0EF-1D1A-4E75-99E2-B32734640A02}" type="presParOf" srcId="{6E513A53-AA02-4B35-966D-1A234F54C827}" destId="{CFD5E5DF-E604-4910-8358-930964F8518A}" srcOrd="0" destOrd="0" presId="urn:microsoft.com/office/officeart/2005/8/layout/lProcess3"/>
    <dgm:cxn modelId="{7E945430-10E9-4C90-B5EC-5310116635F3}" type="presParOf" srcId="{6E513A53-AA02-4B35-966D-1A234F54C827}" destId="{DEFC791B-E1F5-4E31-A5E6-5953D458240B}" srcOrd="1" destOrd="0" presId="urn:microsoft.com/office/officeart/2005/8/layout/lProcess3"/>
    <dgm:cxn modelId="{86553C8E-E8CA-4917-8602-5A1BE513A0FA}" type="presParOf" srcId="{6E513A53-AA02-4B35-966D-1A234F54C827}" destId="{0519FEFE-6417-4739-9372-19E11E6A4EE0}" srcOrd="2" destOrd="0" presId="urn:microsoft.com/office/officeart/2005/8/layout/lProcess3"/>
    <dgm:cxn modelId="{EF0F3B1C-F2CA-47C8-BC58-900469D8E14C}" type="presParOf" srcId="{6E513A53-AA02-4B35-966D-1A234F54C827}" destId="{33C8329B-D835-44EF-9C0D-9D12E16221A1}" srcOrd="3" destOrd="0" presId="urn:microsoft.com/office/officeart/2005/8/layout/lProcess3"/>
    <dgm:cxn modelId="{544AB3A9-618B-41C0-868B-7DFD7E9F461A}" type="presParOf" srcId="{6E513A53-AA02-4B35-966D-1A234F54C827}" destId="{A7DE6B7A-6D6A-4940-A074-7A358E090AFA}" srcOrd="4" destOrd="0" presId="urn:microsoft.com/office/officeart/2005/8/layout/lProcess3"/>
    <dgm:cxn modelId="{B76CC5CD-5287-4BC2-BC8E-C3AB8051F501}" type="presParOf" srcId="{8840906F-1004-4015-8031-91B24292FEC6}" destId="{D23343FF-181F-49C2-8028-77D1DCE23263}" srcOrd="3" destOrd="0" presId="urn:microsoft.com/office/officeart/2005/8/layout/lProcess3"/>
    <dgm:cxn modelId="{3BC17DB8-B62E-4E67-9A81-0306FDA53481}" type="presParOf" srcId="{8840906F-1004-4015-8031-91B24292FEC6}" destId="{E9D40C25-D470-478D-B5A1-FB23DF725A64}" srcOrd="4" destOrd="0" presId="urn:microsoft.com/office/officeart/2005/8/layout/lProcess3"/>
    <dgm:cxn modelId="{795904E8-8E86-4A3F-A9A6-E4C0F9684DE7}" type="presParOf" srcId="{E9D40C25-D470-478D-B5A1-FB23DF725A64}" destId="{5E9352DF-8C88-4126-86BB-0EF79FF8EF90}" srcOrd="0" destOrd="0" presId="urn:microsoft.com/office/officeart/2005/8/layout/lProcess3"/>
    <dgm:cxn modelId="{028FC232-1EBD-4BDF-96D0-E42DBB27F1EF}" type="presParOf" srcId="{E9D40C25-D470-478D-B5A1-FB23DF725A64}" destId="{7099B483-468A-494D-B96B-DFA44DEEABC3}" srcOrd="1" destOrd="0" presId="urn:microsoft.com/office/officeart/2005/8/layout/lProcess3"/>
    <dgm:cxn modelId="{C3E17510-9BAE-4310-B69D-5CCA5D604A69}" type="presParOf" srcId="{E9D40C25-D470-478D-B5A1-FB23DF725A64}" destId="{7C12EB84-6C0A-4EF5-A74F-DD69DA038344}" srcOrd="2" destOrd="0" presId="urn:microsoft.com/office/officeart/2005/8/layout/lProcess3"/>
    <dgm:cxn modelId="{B8D7D108-71A9-423C-9A42-630F842A2133}" type="presParOf" srcId="{E9D40C25-D470-478D-B5A1-FB23DF725A64}" destId="{59396CB4-C934-491A-8288-24F0C1ACB689}" srcOrd="3" destOrd="0" presId="urn:microsoft.com/office/officeart/2005/8/layout/lProcess3"/>
    <dgm:cxn modelId="{AEED4E2B-2DCA-401C-ABE5-DD8103FED5A4}" type="presParOf" srcId="{E9D40C25-D470-478D-B5A1-FB23DF725A64}" destId="{21BE5287-4AD6-451E-B734-3F9600D68B3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BAE56-6E7C-4FEF-9E3A-95E66412D975}">
      <dsp:nvSpPr>
        <dsp:cNvPr id="0" name=""/>
        <dsp:cNvSpPr/>
      </dsp:nvSpPr>
      <dsp:spPr>
        <a:xfrm>
          <a:off x="530264" y="2629"/>
          <a:ext cx="3853142" cy="154125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ШНОР</a:t>
          </a:r>
          <a:endParaRPr lang="ru-RU" sz="6000" kern="1200" dirty="0"/>
        </a:p>
      </dsp:txBody>
      <dsp:txXfrm>
        <a:off x="1300893" y="2629"/>
        <a:ext cx="2311885" cy="1541257"/>
      </dsp:txXfrm>
    </dsp:sp>
    <dsp:sp modelId="{3C296BA6-2B8E-4E06-8EAB-D303A6F43FFC}">
      <dsp:nvSpPr>
        <dsp:cNvPr id="0" name=""/>
        <dsp:cNvSpPr/>
      </dsp:nvSpPr>
      <dsp:spPr>
        <a:xfrm>
          <a:off x="3882499" y="133636"/>
          <a:ext cx="4792845" cy="127924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Нет в списке РОН 2021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Положительный прирост более 30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 (ИЛИ)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ОИП более 36 ед.  </a:t>
          </a:r>
          <a:endParaRPr lang="ru-RU" sz="1600" kern="1200" dirty="0"/>
        </a:p>
      </dsp:txBody>
      <dsp:txXfrm>
        <a:off x="4522121" y="133636"/>
        <a:ext cx="3513602" cy="1279243"/>
      </dsp:txXfrm>
    </dsp:sp>
    <dsp:sp modelId="{D0FEE141-B008-460B-83FF-075827CF1DB8}">
      <dsp:nvSpPr>
        <dsp:cNvPr id="0" name=""/>
        <dsp:cNvSpPr/>
      </dsp:nvSpPr>
      <dsp:spPr>
        <a:xfrm>
          <a:off x="8227609" y="133636"/>
          <a:ext cx="3198108" cy="1279243"/>
        </a:xfrm>
        <a:prstGeom prst="chevron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478351"/>
              <a:satOff val="-2563"/>
              <a:lumOff val="-2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Исключить из перечня ШНОР 2020 и 2021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(рекомендовать оставить в муниципальных программах, если прирост менее 30)</a:t>
          </a:r>
          <a:endParaRPr lang="ru-RU" sz="1300" kern="1200" dirty="0"/>
        </a:p>
      </dsp:txBody>
      <dsp:txXfrm>
        <a:off x="8867231" y="133636"/>
        <a:ext cx="1918865" cy="1279243"/>
      </dsp:txXfrm>
    </dsp:sp>
    <dsp:sp modelId="{CFD5E5DF-E604-4910-8358-930964F8518A}">
      <dsp:nvSpPr>
        <dsp:cNvPr id="0" name=""/>
        <dsp:cNvSpPr/>
      </dsp:nvSpPr>
      <dsp:spPr>
        <a:xfrm>
          <a:off x="530264" y="1759662"/>
          <a:ext cx="3853142" cy="1541257"/>
        </a:xfrm>
        <a:prstGeom prst="chevron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ШНСУ</a:t>
          </a:r>
          <a:endParaRPr lang="ru-RU" sz="6500" kern="1200" dirty="0"/>
        </a:p>
      </dsp:txBody>
      <dsp:txXfrm>
        <a:off x="1300893" y="1759662"/>
        <a:ext cx="2311885" cy="1541257"/>
      </dsp:txXfrm>
    </dsp:sp>
    <dsp:sp modelId="{0519FEFE-6417-4739-9372-19E11E6A4EE0}">
      <dsp:nvSpPr>
        <dsp:cNvPr id="0" name=""/>
        <dsp:cNvSpPr/>
      </dsp:nvSpPr>
      <dsp:spPr>
        <a:xfrm>
          <a:off x="3882499" y="1890669"/>
          <a:ext cx="4758721" cy="1279243"/>
        </a:xfrm>
        <a:prstGeom prst="chevron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956702"/>
              <a:satOff val="-5126"/>
              <a:lumOff val="-51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Нет в списке РОН 2021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Положительный прирост более 30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ИЛИ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ОИП более 30 ед.</a:t>
          </a:r>
          <a:endParaRPr lang="ru-RU" sz="1600" kern="1200" dirty="0"/>
        </a:p>
      </dsp:txBody>
      <dsp:txXfrm>
        <a:off x="4522121" y="1890669"/>
        <a:ext cx="3479478" cy="1279243"/>
      </dsp:txXfrm>
    </dsp:sp>
    <dsp:sp modelId="{A7DE6B7A-6D6A-4940-A074-7A358E090AFA}">
      <dsp:nvSpPr>
        <dsp:cNvPr id="0" name=""/>
        <dsp:cNvSpPr/>
      </dsp:nvSpPr>
      <dsp:spPr>
        <a:xfrm>
          <a:off x="8193485" y="1890669"/>
          <a:ext cx="3198108" cy="1279243"/>
        </a:xfrm>
        <a:prstGeom prst="chevron">
          <a:avLst/>
        </a:prstGeom>
        <a:solidFill>
          <a:schemeClr val="accent5">
            <a:tint val="40000"/>
            <a:alpha val="90000"/>
            <a:hueOff val="-4435052"/>
            <a:satOff val="-7690"/>
            <a:lumOff val="-77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435052"/>
              <a:satOff val="-7690"/>
              <a:lumOff val="-77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Исключить из перечня ШНСУ 2020 и 2021 </a:t>
          </a:r>
          <a:r>
            <a:rPr lang="ru-RU" sz="1300" kern="1200" dirty="0" smtClean="0"/>
            <a:t>(рекомендовать оставить в муниципальных программах, если прирост менее 30)</a:t>
          </a:r>
          <a:endParaRPr lang="ru-RU" sz="1300" kern="1200" dirty="0"/>
        </a:p>
      </dsp:txBody>
      <dsp:txXfrm>
        <a:off x="8833107" y="1890669"/>
        <a:ext cx="1918865" cy="1279243"/>
      </dsp:txXfrm>
    </dsp:sp>
    <dsp:sp modelId="{5E9352DF-8C88-4126-86BB-0EF79FF8EF90}">
      <dsp:nvSpPr>
        <dsp:cNvPr id="0" name=""/>
        <dsp:cNvSpPr/>
      </dsp:nvSpPr>
      <dsp:spPr>
        <a:xfrm>
          <a:off x="530264" y="3516696"/>
          <a:ext cx="3853142" cy="1541257"/>
        </a:xfrm>
        <a:prstGeom prst="chevron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ШНСУ</a:t>
          </a:r>
          <a:endParaRPr lang="ru-RU" sz="6500" kern="1200" dirty="0"/>
        </a:p>
      </dsp:txBody>
      <dsp:txXfrm>
        <a:off x="1300893" y="3516696"/>
        <a:ext cx="2311885" cy="1541257"/>
      </dsp:txXfrm>
    </dsp:sp>
    <dsp:sp modelId="{7C12EB84-6C0A-4EF5-A74F-DD69DA038344}">
      <dsp:nvSpPr>
        <dsp:cNvPr id="0" name=""/>
        <dsp:cNvSpPr/>
      </dsp:nvSpPr>
      <dsp:spPr>
        <a:xfrm>
          <a:off x="3882499" y="3647702"/>
          <a:ext cx="4829623" cy="1279243"/>
        </a:xfrm>
        <a:prstGeom prst="chevron">
          <a:avLst/>
        </a:prstGeom>
        <a:solidFill>
          <a:schemeClr val="accent5">
            <a:tint val="40000"/>
            <a:alpha val="90000"/>
            <a:hueOff val="-5913403"/>
            <a:satOff val="-10253"/>
            <a:lumOff val="-1031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913403"/>
              <a:satOff val="-10253"/>
              <a:lumOff val="-103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Нет в списке РОН 2021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Положительный прирост </a:t>
          </a:r>
          <a:r>
            <a:rPr lang="ru-RU" sz="1600" b="1" kern="1200" dirty="0" smtClean="0"/>
            <a:t>И</a:t>
          </a:r>
          <a:r>
            <a:rPr lang="ru-RU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ИОП более 30 ед.</a:t>
          </a:r>
          <a:endParaRPr lang="ru-RU" sz="1600" kern="1200" dirty="0"/>
        </a:p>
      </dsp:txBody>
      <dsp:txXfrm>
        <a:off x="4522121" y="3647702"/>
        <a:ext cx="3550380" cy="1279243"/>
      </dsp:txXfrm>
    </dsp:sp>
    <dsp:sp modelId="{21BE5287-4AD6-451E-B734-3F9600D68B3E}">
      <dsp:nvSpPr>
        <dsp:cNvPr id="0" name=""/>
        <dsp:cNvSpPr/>
      </dsp:nvSpPr>
      <dsp:spPr>
        <a:xfrm>
          <a:off x="8264387" y="3647702"/>
          <a:ext cx="3198108" cy="1279243"/>
        </a:xfrm>
        <a:prstGeom prst="chevron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Считать ШНСУ «</a:t>
          </a:r>
          <a:r>
            <a:rPr lang="ru-RU" sz="1300" b="1" kern="1200" dirty="0" err="1" smtClean="0"/>
            <a:t>резильентной</a:t>
          </a:r>
          <a:r>
            <a:rPr lang="ru-RU" sz="1300" b="1" kern="1200" dirty="0" smtClean="0"/>
            <a:t>» </a:t>
          </a:r>
          <a:r>
            <a:rPr lang="ru-RU" sz="1300" kern="1200" dirty="0" smtClean="0"/>
            <a:t>(рекомендовать как эффективные практики в МР)</a:t>
          </a:r>
          <a:endParaRPr lang="ru-RU" sz="1300" kern="1200" dirty="0"/>
        </a:p>
      </dsp:txBody>
      <dsp:txXfrm>
        <a:off x="8904009" y="3647702"/>
        <a:ext cx="1918865" cy="1279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E9853F35-481F-4E56-AFB1-58F0D48C6E0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2F882132-216A-4B3F-9FF4-AC9717D8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71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88BE4381-81D9-4DB1-885D-52FB1DFBB15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C95899FD-15C9-46A4-92F5-9E1122414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2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Было 112, стало 140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99FD-15C9-46A4-92F5-9E1122414B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99FD-15C9-46A4-92F5-9E1122414BE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7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99FD-15C9-46A4-92F5-9E1122414BE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5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99FD-15C9-46A4-92F5-9E1122414BE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8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3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0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8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8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27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4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12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92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41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2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8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74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12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02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7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8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6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8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9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7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10.01.2022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E354-792B-4998-BA59-5BCC061CE41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66191" y="1"/>
            <a:ext cx="11025809" cy="169068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Ромб 16"/>
          <p:cNvSpPr/>
          <p:nvPr/>
        </p:nvSpPr>
        <p:spPr>
          <a:xfrm>
            <a:off x="93135" y="132969"/>
            <a:ext cx="2146111" cy="151326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4" t="23650" r="31304" b="31014"/>
          <a:stretch/>
        </p:blipFill>
        <p:spPr>
          <a:xfrm>
            <a:off x="1" y="1"/>
            <a:ext cx="2332383" cy="17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02492" y="5563403"/>
            <a:ext cx="4645794" cy="1058778"/>
          </a:xfrm>
        </p:spPr>
        <p:txBody>
          <a:bodyPr/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Ю.С.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87629" y="467845"/>
            <a:ext cx="9144000" cy="2387600"/>
          </a:xfrm>
          <a:prstGeom prst="rect">
            <a:avLst/>
          </a:prstGeom>
          <a:solidFill>
            <a:srgbClr val="E7E6E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совет</a:t>
            </a:r>
            <a:endParaRPr lang="ru-RU" sz="48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77440" y="3130400"/>
            <a:ext cx="7578290" cy="1499352"/>
          </a:xfrm>
          <a:prstGeom prst="rect">
            <a:avLst/>
          </a:prstGeom>
          <a:solidFill>
            <a:srgbClr val="E7E6E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анализа данных мониторинга образовательной результативности и отнесения школ к категории ШНСУ И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ШНОР»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638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Состояние ШНОР и ШНСУ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b="1" dirty="0" smtClean="0"/>
              <a:t>г. Рыбинск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98383"/>
              </p:ext>
            </p:extLst>
          </p:nvPr>
        </p:nvGraphicFramePr>
        <p:xfrm>
          <a:off x="284743" y="1702151"/>
          <a:ext cx="11490037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9154"/>
                <a:gridCol w="4467497"/>
                <a:gridCol w="2100876"/>
                <a:gridCol w="2872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попали в список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МОУ ООШ </a:t>
                      </a: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№15 им. Н.И.</a:t>
                      </a:r>
                      <a:r>
                        <a:rPr lang="ru-RU" sz="1800" baseline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Дементьева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МОУ СОШ №43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МОУ СОШ №3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Рекомендуется</a:t>
                      </a: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реализация муниципальной программы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направленной на повышение образовательных результатов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1 школу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ООШ №15 и МОУ СОШ №43 рекомендуется оставить в муниципальной программе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Организовать сопровождение школ группы риска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(новые 4 школы попали в список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Рособнадзор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2021)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093095"/>
              </p:ext>
            </p:extLst>
          </p:nvPr>
        </p:nvGraphicFramePr>
        <p:xfrm>
          <a:off x="2784910" y="4425346"/>
          <a:ext cx="6690016" cy="800100"/>
        </p:xfrm>
        <a:graphic>
          <a:graphicData uri="http://schemas.openxmlformats.org/drawingml/2006/table">
            <a:tbl>
              <a:tblPr/>
              <a:tblGrid>
                <a:gridCol w="964728"/>
                <a:gridCol w="3493966"/>
                <a:gridCol w="507752"/>
                <a:gridCol w="507752"/>
                <a:gridCol w="507752"/>
                <a:gridCol w="708066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Рыбинск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СОШ № 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C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Рыбинск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ООШ № 15 им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Н.И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Дементьева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Рыбинск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СОШ №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1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8865"/>
              </p:ext>
            </p:extLst>
          </p:nvPr>
        </p:nvGraphicFramePr>
        <p:xfrm>
          <a:off x="313509" y="1625600"/>
          <a:ext cx="11490037" cy="523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5691"/>
                <a:gridCol w="5582194"/>
                <a:gridCol w="2438400"/>
                <a:gridCol w="25637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ШНСУ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ШНОР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500+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Фокус поддержки муниципальных команд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МОУ СШ №99 (500+)</a:t>
                      </a:r>
                      <a:endParaRPr lang="ru-RU" sz="1400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МОУ СШ №8 (500+)</a:t>
                      </a:r>
                      <a:endParaRPr lang="ru-RU" sz="1400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МОУ СШ №7 (500+)</a:t>
                      </a:r>
                      <a:endParaRPr lang="ru-RU" sz="1400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МОУ СШ №60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МОУ ОШ №46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МОУ ОШ №41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МОУ ОШ №50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СШ №32 (500+)</a:t>
                      </a:r>
                      <a:endParaRPr lang="ru-RU" sz="1400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МОУ СШ №16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МОУ ОШ №35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СШ №44: увеличение рейтинга на 39 пунктов, ОИП 35,74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попали в список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«Санаторная школа-интернат</a:t>
                      </a:r>
                      <a:r>
                        <a:rPr lang="ru-RU" sz="140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№6»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40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СШ №66 (500+)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	МОУ СШ №6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	МОУ СШ №12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	МОУ СШ №13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	МОУ СШ №27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	МОУ СШ №39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	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ОШ №41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	МОУ ОШ №46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МОУ ОШ №50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	МОУ СШ №52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	МОУ СШ №71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	МОУ СШ №72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	МОУ ОШ №73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	МОУ СШ №75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	МОУ СШ №77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15.	МОУ СШ №78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Интеграция муниципальной программы и проекта 500+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направленных на повышение образовательных результатов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927" y="646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 в </a:t>
            </a:r>
            <a:r>
              <a:rPr lang="ru-RU" sz="4000" b="1" dirty="0" smtClean="0"/>
              <a:t>г. Ярославль</a:t>
            </a:r>
            <a:endParaRPr lang="ru-RU" sz="4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243207"/>
            <a:ext cx="10515600" cy="132556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> в </a:t>
            </a:r>
            <a:r>
              <a:rPr lang="ru-RU" sz="4000" b="1" dirty="0">
                <a:solidFill>
                  <a:prstClr val="black"/>
                </a:solidFill>
              </a:rPr>
              <a:t>г. Ярославль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18903" y="4623525"/>
            <a:ext cx="89771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Региональной программе оставить 22 школы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СШ №66  рекомендуется оставить в муниципальной программе</a:t>
            </a:r>
          </a:p>
          <a:p>
            <a:pPr lvl="0"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№44» как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эффективную практику в МР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включить новые школы проекта 500+ в муниципальную программу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Спланировать адресное сопровождение 4 школ (500+ 2021)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сопровождение школ группы риска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(более 10 новых школ попали в список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Рособнадзора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293131"/>
              </p:ext>
            </p:extLst>
          </p:nvPr>
        </p:nvGraphicFramePr>
        <p:xfrm>
          <a:off x="438875" y="1712685"/>
          <a:ext cx="6885034" cy="2910840"/>
        </p:xfrm>
        <a:graphic>
          <a:graphicData uri="http://schemas.openxmlformats.org/drawingml/2006/table">
            <a:tbl>
              <a:tblPr/>
              <a:tblGrid>
                <a:gridCol w="964728"/>
                <a:gridCol w="3493966"/>
                <a:gridCol w="507752"/>
                <a:gridCol w="507752"/>
                <a:gridCol w="507752"/>
                <a:gridCol w="903084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Ярославль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Средняя школа № 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0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Ярославль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Санаторная школа-интернат №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Ярославль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ОУ Средняя школа № 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Ярославль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МОУ Средняя школа № 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Ярославль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МОУ Средняя школа №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Ярославль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МОУ Средняя школа № 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A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Ярославль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Основная школа № 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Ярославль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МОУ Средняя школа № 32 </a:t>
                      </a:r>
                      <a:r>
                        <a:rPr lang="ru-RU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им.В.В.Терешковой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E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Ярославль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Основная школа № 50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им.Валерия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Харитонова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2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Ярославль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Средняя школа №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A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D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Ярославль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Основная школа № 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9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Ярославль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Основная школа № 35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им.Героя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Советского Союза Н.А. Кривова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E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Ярославль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Средняя школа № 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7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E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164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в </a:t>
            </a:r>
            <a:r>
              <a:rPr lang="ru-RU" sz="3600" b="1" dirty="0" smtClean="0"/>
              <a:t>ГО г. Переславль-Залесский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88404"/>
              </p:ext>
            </p:extLst>
          </p:nvPr>
        </p:nvGraphicFramePr>
        <p:xfrm>
          <a:off x="302623" y="1190487"/>
          <a:ext cx="11674764" cy="564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6183"/>
                <a:gridCol w="1542473"/>
                <a:gridCol w="2087416"/>
                <a:gridCol w="2918692"/>
              </a:tblGrid>
              <a:tr h="4467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ШНСУ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ШНОР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500+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Фокус поддержки муниципальных команд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1.МОУ ОШ №3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Бектышевская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4.МОУ Ивановская СОШ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Горкинская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СОШ №6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7.МОУ Смоленская ООШ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8.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МОУ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Глебовская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ООШ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МОУ </a:t>
                      </a:r>
                      <a:r>
                        <a:rPr lang="ru-RU" sz="14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Берендеевская</a:t>
                      </a: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СОШ:</a:t>
                      </a:r>
                      <a:r>
                        <a:rPr lang="ru-RU" sz="14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ОИП 50,56, повышение рейтинга на 132, нет в списках РОН 2019 и 2021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Кубринская</a:t>
                      </a: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СОШ,</a:t>
                      </a:r>
                      <a:r>
                        <a:rPr lang="ru-RU" sz="1400" i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МОУ </a:t>
                      </a:r>
                      <a:r>
                        <a:rPr lang="ru-RU" sz="1400" i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Купанская</a:t>
                      </a:r>
                      <a:r>
                        <a:rPr lang="ru-RU" sz="1400" i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СОШ, МОУ СШ №9, МОУ Дмитриевская ООШ: ОИП более 40, но рейтинг снизился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СШ №6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2.МОУ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Глебовская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Рязанцевская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СШ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Интеграция муниципальной программы и проекта 500+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направленных на повышение образовательных результатов и оказание ресурсной поддержки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9 школ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Рекомендуется включить новые школы проекта 500+ в муниципальную программу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84418"/>
              </p:ext>
            </p:extLst>
          </p:nvPr>
        </p:nvGraphicFramePr>
        <p:xfrm>
          <a:off x="3317235" y="5271449"/>
          <a:ext cx="5645539" cy="1062990"/>
        </p:xfrm>
        <a:graphic>
          <a:graphicData uri="http://schemas.openxmlformats.org/drawingml/2006/table">
            <a:tbl>
              <a:tblPr/>
              <a:tblGrid>
                <a:gridCol w="3277998"/>
                <a:gridCol w="507752"/>
                <a:gridCol w="507752"/>
                <a:gridCol w="507752"/>
                <a:gridCol w="844285"/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Берендеевская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СОШ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Переславского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</a:tr>
              <a:tr h="161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Средняя школа 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г. Переславль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Кубринская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СОШ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Переславского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Купанская СОШ Переславского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6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Дмитриевская ООШ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Переславского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7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0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887" y="638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в </a:t>
            </a:r>
            <a:r>
              <a:rPr lang="ru-RU" b="1" dirty="0" smtClean="0"/>
              <a:t>Даниловском МР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65080"/>
              </p:ext>
            </p:extLst>
          </p:nvPr>
        </p:nvGraphicFramePr>
        <p:xfrm>
          <a:off x="284743" y="1584960"/>
          <a:ext cx="11490037" cy="52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14255"/>
                <a:gridCol w="2401454"/>
                <a:gridCol w="3001818"/>
                <a:gridCol w="2872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МБОУ Тороповская ОШ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2.МБОУ Покровская ОШ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Макаровская СШ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4.МБОУ Спасская СШ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5.МБОУ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Трофимовская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ОШ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1.МБОУ СШ №12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Спасская СШ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3.МБОУ Макаровская СШ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4.МБОУ Скоковская СШ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Интеграция муниципальной программы и проекта 500+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направленных на повышение образовательных результатов и оказание ресурсной поддержки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7 школ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Рекомендуется включить новые школы проекта 500+ в муниципальную программу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Организовать сопровождение школ группы риска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 новая школа попала в список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2021)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01863"/>
              </p:ext>
            </p:extLst>
          </p:nvPr>
        </p:nvGraphicFramePr>
        <p:xfrm>
          <a:off x="2750885" y="4580981"/>
          <a:ext cx="6880796" cy="1184910"/>
        </p:xfrm>
        <a:graphic>
          <a:graphicData uri="http://schemas.openxmlformats.org/drawingml/2006/table">
            <a:tbl>
              <a:tblPr/>
              <a:tblGrid>
                <a:gridCol w="964728"/>
                <a:gridCol w="3493966"/>
                <a:gridCol w="507752"/>
                <a:gridCol w="507752"/>
                <a:gridCol w="507752"/>
                <a:gridCol w="898846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Даниловский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Покровская основная школа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5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Даниловский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Трофимовская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основная школа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Даниловский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Тороповская основная школа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3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Даниловский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Макаровская средняя школа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5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Даниловский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Спасская средняя школа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248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в </a:t>
            </a:r>
            <a:r>
              <a:rPr lang="ru-RU" b="1" dirty="0" err="1" smtClean="0">
                <a:solidFill>
                  <a:srgbClr val="C00000"/>
                </a:solidFill>
              </a:rPr>
              <a:t>Любимском</a:t>
            </a:r>
            <a:r>
              <a:rPr lang="ru-RU" b="1" dirty="0" smtClean="0">
                <a:solidFill>
                  <a:srgbClr val="C00000"/>
                </a:solidFill>
              </a:rPr>
              <a:t> МР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07733"/>
              </p:ext>
            </p:extLst>
          </p:nvPr>
        </p:nvGraphicFramePr>
        <p:xfrm>
          <a:off x="411429" y="1450386"/>
          <a:ext cx="11490037" cy="52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86068"/>
                <a:gridCol w="3796937"/>
                <a:gridCol w="1334522"/>
                <a:gridCol w="2872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МОУ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Бармановская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2.МОУ Филипповская ООШ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Воскресенская ООШ:ОИП 36,94, повышение рейтинга на 50, нет в списках РОН 2019 и 2021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Закобякинская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попали в список </a:t>
                      </a: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ru-RU" sz="14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Любимская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</a:t>
                      </a:r>
                      <a:r>
                        <a:rPr lang="ru-RU" sz="16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Ермаковская СОШ: ОИП 46,5 и прирост более 30</a:t>
                      </a:r>
                      <a:endParaRPr lang="ru-RU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Рекомендуется</a:t>
                      </a: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разработка муниципальной программы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направленной на повышение образовательных результатов и оказание ресурсной поддержки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3 школы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Закобякинская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 рекомендуется включить в муниципальную программу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(как школу группы риска)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919718"/>
              </p:ext>
            </p:extLst>
          </p:nvPr>
        </p:nvGraphicFramePr>
        <p:xfrm>
          <a:off x="2911861" y="4151213"/>
          <a:ext cx="6636956" cy="1613535"/>
        </p:xfrm>
        <a:graphic>
          <a:graphicData uri="http://schemas.openxmlformats.org/drawingml/2006/table">
            <a:tbl>
              <a:tblPr/>
              <a:tblGrid>
                <a:gridCol w="964728"/>
                <a:gridCol w="3493966"/>
                <a:gridCol w="507752"/>
                <a:gridCol w="507752"/>
                <a:gridCol w="507752"/>
                <a:gridCol w="655006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Любимский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Закобякинская СОШ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ED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Любимский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Ермаковская СОШ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6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Любимский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Воскресенская ООШ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Любимский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Филипповская ООШ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2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Любимский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Любимская ООШ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9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Любимский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Бармановская ООШ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95846" y="1474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в </a:t>
            </a:r>
            <a:r>
              <a:rPr lang="ru-RU" b="1" dirty="0" err="1" smtClean="0"/>
              <a:t>Мышкинском</a:t>
            </a:r>
            <a:r>
              <a:rPr lang="ru-RU" b="1" dirty="0" smtClean="0"/>
              <a:t> МР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12014"/>
              </p:ext>
            </p:extLst>
          </p:nvPr>
        </p:nvGraphicFramePr>
        <p:xfrm>
          <a:off x="249910" y="1702151"/>
          <a:ext cx="11490037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29016"/>
                <a:gridCol w="2464526"/>
                <a:gridCol w="2699657"/>
                <a:gridCol w="31968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1.МОУ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Коптевская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2.МОУ Крюковская ООШ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3.МОУ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Шипиловская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МОУ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Коптевская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2.МОУ Крюковская ООШ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Интеграция муниципальной программы и проекта 500+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направленных на повышение образовательных результатов и оказание ресурсной поддержки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3 школы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Организовать сопровождение школ группы риска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( 1 новая школа попала в список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2021)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26048"/>
              </p:ext>
            </p:extLst>
          </p:nvPr>
        </p:nvGraphicFramePr>
        <p:xfrm>
          <a:off x="2672096" y="4182492"/>
          <a:ext cx="6645664" cy="800100"/>
        </p:xfrm>
        <a:graphic>
          <a:graphicData uri="http://schemas.openxmlformats.org/drawingml/2006/table">
            <a:tbl>
              <a:tblPr/>
              <a:tblGrid>
                <a:gridCol w="964728"/>
                <a:gridCol w="3493966"/>
                <a:gridCol w="507752"/>
                <a:gridCol w="507752"/>
                <a:gridCol w="507752"/>
                <a:gridCol w="663714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Мышкинский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Крюковская ООШ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C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Мышкинский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Коптевская ООШ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8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Мышкинский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Шипиловская ООШ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2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A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76400" y="1299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в </a:t>
            </a:r>
            <a:r>
              <a:rPr lang="ru-RU" b="1" dirty="0" err="1" smtClean="0"/>
              <a:t>Некоузском</a:t>
            </a:r>
            <a:r>
              <a:rPr lang="ru-RU" b="1" dirty="0" smtClean="0"/>
              <a:t> МР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01289"/>
              </p:ext>
            </p:extLst>
          </p:nvPr>
        </p:nvGraphicFramePr>
        <p:xfrm>
          <a:off x="223784" y="1455557"/>
          <a:ext cx="11490037" cy="5344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64445"/>
                <a:gridCol w="3866606"/>
                <a:gridCol w="1186476"/>
                <a:gridCol w="2872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Спас-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Ильдинская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Марьинская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8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Мокеевская</a:t>
                      </a: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СОШ: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ОИП 36,27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Шестихинская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попали в список </a:t>
                      </a: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Некоузская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ВОШ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Парфеньевская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Воскресенская СШ: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ОИП 55,16 и прирост более 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Борковская СШ: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ОИП 44,63</a:t>
                      </a:r>
                      <a:endParaRPr lang="ru-RU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Реализация</a:t>
                      </a: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муниципальной программы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направленной на повышение образовательных результатов и оказание ресурсной поддержки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3 школы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Мокеевская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 и МОУ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Шестихинская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 рекомендуется оставить в муниципальной программе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(как школы группы риска) 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19819"/>
              </p:ext>
            </p:extLst>
          </p:nvPr>
        </p:nvGraphicFramePr>
        <p:xfrm>
          <a:off x="2716051" y="4317478"/>
          <a:ext cx="6785001" cy="1569720"/>
        </p:xfrm>
        <a:graphic>
          <a:graphicData uri="http://schemas.openxmlformats.org/drawingml/2006/table">
            <a:tbl>
              <a:tblPr/>
              <a:tblGrid>
                <a:gridCol w="964728"/>
                <a:gridCol w="3493966"/>
                <a:gridCol w="507752"/>
                <a:gridCol w="507752"/>
                <a:gridCol w="507752"/>
                <a:gridCol w="803051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Некоузский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Воскресенская СОШ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0C3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Некоузский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Шестихинская СОШ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9B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Некоузский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Борковская СОШ им.И.Д. Папанина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8F5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Некоузский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Мокеевская СОШ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Некоузский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Парфеньевская ООШ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Некоузский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Марьинская ООШ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A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Некоузский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Спас-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Ильдинская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2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2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1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76400" y="1125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в </a:t>
            </a:r>
            <a:r>
              <a:rPr lang="ru-RU" b="1" dirty="0" smtClean="0"/>
              <a:t>Некрасовском МР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95306"/>
              </p:ext>
            </p:extLst>
          </p:nvPr>
        </p:nvGraphicFramePr>
        <p:xfrm>
          <a:off x="333564" y="1693442"/>
          <a:ext cx="11490037" cy="496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3153"/>
                <a:gridCol w="1541418"/>
                <a:gridCol w="3502956"/>
                <a:gridCol w="2872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МОБУ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Бурмакинская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 №2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МОБУ Вятская СОШ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МОБУ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Диево-Городищенская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МОБУ СОШ им. Н.А. Некрасова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МОБУ Некрасовская СОШ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МОБУ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Бурмакинская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СОШ №2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Интеграция муниципальной программы и проекта 500+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направленных на повышение образовательных результатов и оказание ресурсной поддержки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5 школ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Рекомендуется включить новые школы проекта 500+ в муниципальную программу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Организовать сопровождение школ группы риска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 новые школы попали в список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2021)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23310"/>
              </p:ext>
            </p:extLst>
          </p:nvPr>
        </p:nvGraphicFramePr>
        <p:xfrm>
          <a:off x="3179435" y="4675980"/>
          <a:ext cx="6913799" cy="800100"/>
        </p:xfrm>
        <a:graphic>
          <a:graphicData uri="http://schemas.openxmlformats.org/drawingml/2006/table">
            <a:tbl>
              <a:tblPr/>
              <a:tblGrid>
                <a:gridCol w="1072677"/>
                <a:gridCol w="3493966"/>
                <a:gridCol w="507752"/>
                <a:gridCol w="507752"/>
                <a:gridCol w="507752"/>
                <a:gridCol w="82390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Некрасовский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Вятская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Некрасовский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Бурмакинская СОШ №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0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Некрасовский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Диево-Городищенская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3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76400" y="777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 в </a:t>
            </a:r>
            <a:r>
              <a:rPr lang="ru-RU" b="1" dirty="0" smtClean="0"/>
              <a:t>Первомайском МР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198262"/>
              </p:ext>
            </p:extLst>
          </p:nvPr>
        </p:nvGraphicFramePr>
        <p:xfrm>
          <a:off x="267327" y="1693443"/>
          <a:ext cx="11490037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98388"/>
                <a:gridCol w="2821577"/>
                <a:gridCol w="2797562"/>
                <a:gridCol w="2872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МОУ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Шильпуховская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ОШ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1.МОУ Пречистенская СШ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2.МОУ Семеновская СШ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600" i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попали в список </a:t>
                      </a: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Скалинская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ОШ</a:t>
                      </a:r>
                      <a:endParaRPr lang="ru-RU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1.МОУ Пречистенская СШ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Интеграция муниципальной программы и проекта 500+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направленных на повышение образовательных результатов и оказание ресурсной поддержки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3 школы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Семеновская СШ рекомендуется оставить в муниципальной программе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(как школу группы риска)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86500"/>
              </p:ext>
            </p:extLst>
          </p:nvPr>
        </p:nvGraphicFramePr>
        <p:xfrm>
          <a:off x="2682239" y="4639693"/>
          <a:ext cx="6853646" cy="1085850"/>
        </p:xfrm>
        <a:graphic>
          <a:graphicData uri="http://schemas.openxmlformats.org/drawingml/2006/table">
            <a:tbl>
              <a:tblPr/>
              <a:tblGrid>
                <a:gridCol w="1181419"/>
                <a:gridCol w="3493966"/>
                <a:gridCol w="507752"/>
                <a:gridCol w="507752"/>
                <a:gridCol w="507752"/>
                <a:gridCol w="655005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Первомайский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Семёновская средняя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Первомайский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Пречистенская средняя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Первомайский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Скалинская основная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Первомайский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Шильпуховская основная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727" t="20068" r="18940" b="31583"/>
          <a:stretch/>
        </p:blipFill>
        <p:spPr>
          <a:xfrm>
            <a:off x="1597032" y="4544206"/>
            <a:ext cx="5163985" cy="2217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168" y="1743174"/>
            <a:ext cx="3883489" cy="452972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021" y="48422"/>
            <a:ext cx="10997984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Как школы региона относить к ШНОР и ШНСУ?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855" y="2365910"/>
            <a:ext cx="7675418" cy="215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школ, определенных по результатам проведенного анализа образовательных результатов и внешних социальных условий работы школ ЯО как школы с низкими образовательными результатами (утв. Директором ДО ЯО от 20.03.2020 г. и 27.01.2021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школ, определенных по результатам проведенного анализа образовательных результатов и внешних социальных условий работы школ ЯО как школы, функционирующие в неблагоприятных социальных условиях (утв. Директором ДО ЯО от 20.03.2020 г. и 27.01.2021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организаций, участвующих в проекте адресной методической помощи «500+» в 2022 году (утв. Директором ДО ЯО 17.12.2021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34103" y="5283928"/>
            <a:ext cx="2329971" cy="69886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выйти из перечня?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83030" y="1820688"/>
            <a:ext cx="4085063" cy="52251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Почему отнесены к ШНОР и ШНСУ?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в </a:t>
            </a:r>
            <a:r>
              <a:rPr lang="ru-RU" b="1" dirty="0" smtClean="0"/>
              <a:t>Пошехонском МР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750594"/>
              </p:ext>
            </p:extLst>
          </p:nvPr>
        </p:nvGraphicFramePr>
        <p:xfrm>
          <a:off x="455485" y="1176796"/>
          <a:ext cx="11490037" cy="55112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87373"/>
                <a:gridCol w="2046514"/>
                <a:gridCol w="1583640"/>
                <a:gridCol w="2872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1.МБОУ Покров-Рогульская ОШ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2.МБОУ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Колодинская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Белосельская СШ: ОИП 48,94, повышение рейтинга на 15, нет в списках РОН 2019 и 2021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Гаютинская СШ: ОИП 50,48, повышение рейтинга на 1, нет в списках РОН 2019 и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Пятницкая ОШ: ОИП 40,85, нет в списках РОН 2019 и 2021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МБОУ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Вощиковская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№1 г. Пошехонье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Интеграция муниципальной программы и проекта 500+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направленных на повышение образовательных результатов и оказание ресурсной поддержки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4 школы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Рекомендовать МБОУ Гаютинская СШ и МБОУ Белосельская СШ как эффективные практики в МР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Рекомендуется включить новые школы проекта 500+ в муниципальную программу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196593"/>
              </p:ext>
            </p:extLst>
          </p:nvPr>
        </p:nvGraphicFramePr>
        <p:xfrm>
          <a:off x="2544222" y="4414429"/>
          <a:ext cx="7453218" cy="1390923"/>
        </p:xfrm>
        <a:graphic>
          <a:graphicData uri="http://schemas.openxmlformats.org/drawingml/2006/table">
            <a:tbl>
              <a:tblPr/>
              <a:tblGrid>
                <a:gridCol w="1123406"/>
                <a:gridCol w="4175565"/>
                <a:gridCol w="507752"/>
                <a:gridCol w="507752"/>
                <a:gridCol w="507752"/>
                <a:gridCol w="630991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Пошехонский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Гаютинская средняя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Пошехонский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Белосельская средняя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</a:tr>
              <a:tr h="282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Пошехонский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Пятницкая основная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F2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Пошехонский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Вощиковская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основная школа им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А.И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Королева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8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Пошехонский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Покров-Рогульская средняя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6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Пошехонский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Колодинская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средняя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5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5D3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25418" y="28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в </a:t>
            </a:r>
            <a:r>
              <a:rPr lang="ru-RU" b="1" dirty="0" smtClean="0"/>
              <a:t>Ростовском МР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234421"/>
              </p:ext>
            </p:extLst>
          </p:nvPr>
        </p:nvGraphicFramePr>
        <p:xfrm>
          <a:off x="350981" y="1228690"/>
          <a:ext cx="11490037" cy="5618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9305"/>
                <a:gridCol w="3567083"/>
                <a:gridCol w="2224117"/>
                <a:gridCol w="32195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Карьерская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Угодичская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3.МОУ Марковская ООШ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Скнятиновская ООШ:</a:t>
                      </a:r>
                      <a:r>
                        <a:rPr lang="ru-RU" sz="14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ОИП 43,4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МОУ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Татищевская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попали в список </a:t>
                      </a:r>
                      <a:r>
                        <a:rPr lang="ru-RU" sz="14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Школа им. Е. Родионова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4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Кладовицкая</a:t>
                      </a:r>
                      <a:r>
                        <a:rPr lang="ru-RU" sz="14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МОУ </a:t>
                      </a:r>
                      <a:r>
                        <a:rPr lang="ru-RU" sz="14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Чепоровская</a:t>
                      </a:r>
                      <a:r>
                        <a:rPr lang="ru-RU" sz="14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СОШ №2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Васильковская ООШ (500+)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МОУ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Татищевская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2.МОУ СОШ №3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Белогостицкая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Интеграция муниципальной программы и проекта 500+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направленных на повышение образовательных результатов и оказание ресурсной поддержки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10 школ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Васильковская ООШ рекомендуется оставить в муниципальной программе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Рекомендовать МОУ Скнятиновская ООШ и МОУ Школа им. Е. Родионова как эффективные практики в МР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Рекомендуется включить новые школы проекта 500+ в муниципальную программу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Организовать сопровождение школ группы риска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 новые школы попали в список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2021)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0629"/>
              </p:ext>
            </p:extLst>
          </p:nvPr>
        </p:nvGraphicFramePr>
        <p:xfrm>
          <a:off x="2740971" y="3680098"/>
          <a:ext cx="6710056" cy="1868805"/>
        </p:xfrm>
        <a:graphic>
          <a:graphicData uri="http://schemas.openxmlformats.org/drawingml/2006/table">
            <a:tbl>
              <a:tblPr/>
              <a:tblGrid>
                <a:gridCol w="964728"/>
                <a:gridCol w="3493966"/>
                <a:gridCol w="507752"/>
                <a:gridCol w="507752"/>
                <a:gridCol w="507752"/>
                <a:gridCol w="728106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Скнятиновская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8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Марковская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Угодичская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Татищевская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C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Чепоровская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5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Кладовицкая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F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Карьерская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Школа им.Евгения Родионова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3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Васильковская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СОШ N 2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г.Ростова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2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A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76400" y="864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в </a:t>
            </a:r>
            <a:r>
              <a:rPr lang="ru-RU" b="1" dirty="0" smtClean="0"/>
              <a:t>Рыбинском МР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41262"/>
              </p:ext>
            </p:extLst>
          </p:nvPr>
        </p:nvGraphicFramePr>
        <p:xfrm>
          <a:off x="237770" y="1412015"/>
          <a:ext cx="11490037" cy="54378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54024"/>
                <a:gridCol w="1402080"/>
                <a:gridCol w="1261423"/>
                <a:gridCol w="2872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Милюшинская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2.МОУ Сретенская СОШ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Шашковская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Середневская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4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Глебовская</a:t>
                      </a: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СОШ:</a:t>
                      </a:r>
                      <a:r>
                        <a:rPr lang="ru-RU" sz="14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ОИП 38,47, повышение рейтинга на 4 </a:t>
                      </a:r>
                      <a:endParaRPr lang="ru-RU" sz="14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4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Арефинская</a:t>
                      </a: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СОШ: ОИП 44,6, повышение рейтинга на 40, нет в списках РОН 2019 и 2021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Песоченская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СОШ:ОИП 39,97, повышение рейтинга на 32, нет в списках РОН 2019 и 2021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Реализация </a:t>
                      </a: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муниципальной программы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направленной на оказание ресурсной поддержки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4 школы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Глебовская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 рекомендуется оставить в муниципальной программе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(как школу группы риска)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06144"/>
              </p:ext>
            </p:extLst>
          </p:nvPr>
        </p:nvGraphicFramePr>
        <p:xfrm>
          <a:off x="2782287" y="4940752"/>
          <a:ext cx="6675221" cy="1330506"/>
        </p:xfrm>
        <a:graphic>
          <a:graphicData uri="http://schemas.openxmlformats.org/drawingml/2006/table">
            <a:tbl>
              <a:tblPr/>
              <a:tblGrid>
                <a:gridCol w="964728"/>
                <a:gridCol w="3493966"/>
                <a:gridCol w="507752"/>
                <a:gridCol w="507752"/>
                <a:gridCol w="507752"/>
                <a:gridCol w="693271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Арефинская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D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Песоченская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6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Глебовская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181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Милюшинская СОШ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5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Шашковская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F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9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Сретенская СОШ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им.генерала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армии П.И.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Батова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Середневская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2E2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1" y="175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в </a:t>
            </a:r>
            <a:r>
              <a:rPr lang="ru-RU" b="1" dirty="0" err="1" smtClean="0"/>
              <a:t>Тутаевском</a:t>
            </a:r>
            <a:r>
              <a:rPr lang="ru-RU" b="1" dirty="0" smtClean="0"/>
              <a:t> МР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2113"/>
              </p:ext>
            </p:extLst>
          </p:nvPr>
        </p:nvGraphicFramePr>
        <p:xfrm>
          <a:off x="258618" y="1475728"/>
          <a:ext cx="11490037" cy="53063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87553"/>
                <a:gridCol w="1158240"/>
                <a:gridCol w="2971734"/>
                <a:gridCol w="2872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ШНСУ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ШНОР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500+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Фокус поддержки муниципальных команд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МОУ Столбищенская ООШ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2.МОУ Савинская ООШ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3.МОУ Першинская ООШ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4.МОУ Никольская ООШ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Ченцевская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СШ №4 «Центр образования»: повышение рейтинга на 55, нет в списках РОН 2021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1.МОУ лицей №1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2.МОУ Константиновская СОШ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3.МОУ Савинская ООШ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Интеграция муниципальной программы и проекта 500+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направленных на повышение образовательных результатов и оказание ресурсной поддержки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7 школ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Рекомендовать МОУ СШ №4 «Центр образования» как эффективную практику в МР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Рекомендуется включить новые школы проекта 500+ в муниципальную программу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Организовать сопровождение школ группы риска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 новые школы попали в список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2021)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98510"/>
              </p:ext>
            </p:extLst>
          </p:nvPr>
        </p:nvGraphicFramePr>
        <p:xfrm>
          <a:off x="2723153" y="4271361"/>
          <a:ext cx="6745696" cy="1194435"/>
        </p:xfrm>
        <a:graphic>
          <a:graphicData uri="http://schemas.openxmlformats.org/drawingml/2006/table">
            <a:tbl>
              <a:tblPr/>
              <a:tblGrid>
                <a:gridCol w="964728"/>
                <a:gridCol w="3493966"/>
                <a:gridCol w="507752"/>
                <a:gridCol w="507752"/>
                <a:gridCol w="507752"/>
                <a:gridCol w="763746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Тутаевский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Никольская основная школа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Тутаевский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средняя школа № 4 Центр образования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6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D2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Тутаевский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Першинская основная школа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8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Тутаевский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Савинская основная школа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Тутаевский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Ченцевская средняя школа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4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Тутаевский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Столбищенская основная школа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в </a:t>
            </a:r>
            <a:r>
              <a:rPr lang="ru-RU" b="1" dirty="0" err="1" smtClean="0"/>
              <a:t>Угличском</a:t>
            </a:r>
            <a:r>
              <a:rPr lang="ru-RU" b="1" dirty="0" smtClean="0"/>
              <a:t> МР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056712"/>
              </p:ext>
            </p:extLst>
          </p:nvPr>
        </p:nvGraphicFramePr>
        <p:xfrm>
          <a:off x="293453" y="1199334"/>
          <a:ext cx="11490037" cy="56518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1633"/>
                <a:gridCol w="2708366"/>
                <a:gridCol w="3067528"/>
                <a:gridCol w="2872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ШНСУ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ШНОР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500+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Фокус поддержки муниципальных команд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Климатинская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2.МОУ Василевская СШ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Воздвиженская СШ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Клементинская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Улейминская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Плоскинская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Маймерская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попали в список </a:t>
                      </a:r>
                      <a:r>
                        <a:rPr lang="ru-RU" sz="14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СОШ №2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Головинская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СОШ №6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МОУ Воздвиженская СОШ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МОУ Гимназия №1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МОУ СОШ №4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Интеграция муниципальной программы и проекта 500+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направленных на повышение образовательных результатов и оказание ресурсной поддержки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Рекомендуется к включению 11 школ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СШ №6 рекомендуется оставить в муниципальной программе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Рекомендуется включить новые школы проекта 500+ в муниципальную программу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Организовать сопровождение школ группы риска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 новые школы попали в список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2021)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238857"/>
              </p:ext>
            </p:extLst>
          </p:nvPr>
        </p:nvGraphicFramePr>
        <p:xfrm>
          <a:off x="2907640" y="4114233"/>
          <a:ext cx="6619538" cy="1605915"/>
        </p:xfrm>
        <a:graphic>
          <a:graphicData uri="http://schemas.openxmlformats.org/drawingml/2006/table">
            <a:tbl>
              <a:tblPr/>
              <a:tblGrid>
                <a:gridCol w="964728"/>
                <a:gridCol w="3493966"/>
                <a:gridCol w="507752"/>
                <a:gridCol w="507752"/>
                <a:gridCol w="507752"/>
                <a:gridCol w="637588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Угличский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Маймерская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Угличский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Плоскинская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Угличский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Василёвская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Угличский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Воздвиженская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Угличский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Климатинская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A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B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Угличский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Головинская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6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Угличский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Клементьевская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5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Угличский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Улейминская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1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Угличский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СОШ №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1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Угличский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СОШ №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A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77835" y="1980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Состояние ШНОР и ШНСУ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в </a:t>
            </a:r>
            <a:r>
              <a:rPr lang="ru-RU" b="1" dirty="0" smtClean="0"/>
              <a:t>Ярославском МР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16821"/>
              </p:ext>
            </p:extLst>
          </p:nvPr>
        </p:nvGraphicFramePr>
        <p:xfrm>
          <a:off x="333564" y="1719568"/>
          <a:ext cx="11490037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1633"/>
                <a:gridCol w="2708366"/>
                <a:gridCol w="3067528"/>
                <a:gridCol w="2872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попали в список </a:t>
                      </a: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Рособрнадзора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</a:t>
                      </a:r>
                      <a:r>
                        <a:rPr lang="ru-RU" sz="160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«Лучинская СОШ»</a:t>
                      </a:r>
                      <a:endParaRPr lang="ru-RU" sz="1600" i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1.МОУ Спасская СШ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2.МОУ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Дубковская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3.МОУ СШ им. Ф.И.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Толбухина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4.МОУ Григорьевская СШ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Интеграция муниципальной программы и проекта 500+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направленных на повышение образовательных результатов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4 школы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Рекомендовать МОУ «Лучинская средняя школа» как эффективную практику в МР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Рекомендуется включить новые школы проекта 500+ в муниципальную программу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Организовать сопровождение школ группы риска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(7 новых школ попали в список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2021)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02628"/>
              </p:ext>
            </p:extLst>
          </p:nvPr>
        </p:nvGraphicFramePr>
        <p:xfrm>
          <a:off x="2932865" y="4454003"/>
          <a:ext cx="6803318" cy="384810"/>
        </p:xfrm>
        <a:graphic>
          <a:graphicData uri="http://schemas.openxmlformats.org/drawingml/2006/table">
            <a:tbl>
              <a:tblPr/>
              <a:tblGrid>
                <a:gridCol w="4482288"/>
                <a:gridCol w="507752"/>
                <a:gridCol w="507752"/>
                <a:gridCol w="507752"/>
                <a:gridCol w="797774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Лучинская средняя школа Ярославского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C"/>
                    </a:solidFill>
                  </a:tcPr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583" y="54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ШНОР и ШНСУ, которые можно рекомендовать исключить из перечней</a:t>
            </a:r>
            <a:endParaRPr lang="ru-RU" sz="3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2277804"/>
              </p:ext>
            </p:extLst>
          </p:nvPr>
        </p:nvGraphicFramePr>
        <p:xfrm>
          <a:off x="219992" y="2548436"/>
          <a:ext cx="4700351" cy="31177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3704"/>
                <a:gridCol w="1599538"/>
                <a:gridCol w="24471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ОО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Борисоглебский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МОУ </a:t>
                      </a:r>
                      <a:r>
                        <a:rPr lang="ru-RU" sz="1600" dirty="0" err="1">
                          <a:effectLst/>
                        </a:rPr>
                        <a:t>Высоковская</a:t>
                      </a:r>
                      <a:r>
                        <a:rPr lang="ru-RU" sz="1600" dirty="0">
                          <a:effectLst/>
                        </a:rPr>
                        <a:t> СОШ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Брейтовский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МОУ Брейтовская СОШ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Брейтовский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МОУ Прозоровская СОШ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Любимский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МОУ Ермаковская СОШ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Некоузский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МОУ Борковская СОШ им. И.Д. Папанина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Некоузский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МОУ Воскресенская  СОШ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Ярославль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МОУ Средняя школа №44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8553961"/>
              </p:ext>
            </p:extLst>
          </p:nvPr>
        </p:nvGraphicFramePr>
        <p:xfrm>
          <a:off x="5902233" y="1914130"/>
          <a:ext cx="5906590" cy="4942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1778"/>
                <a:gridCol w="2557431"/>
                <a:gridCol w="273738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Наименование ОО</a:t>
                      </a:r>
                      <a:endParaRPr lang="ru-RU" dirty="0"/>
                    </a:p>
                  </a:txBody>
                  <a:tcPr/>
                </a:tc>
              </a:tr>
              <a:tr h="293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Большесельский</a:t>
                      </a:r>
                      <a:r>
                        <a:rPr lang="ru-RU" sz="1400" dirty="0">
                          <a:effectLst/>
                        </a:rPr>
                        <a:t>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 </a:t>
                      </a:r>
                      <a:r>
                        <a:rPr lang="ru-RU" sz="1400" dirty="0" err="1">
                          <a:effectLst/>
                        </a:rPr>
                        <a:t>Миглинская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ООШ</a:t>
                      </a:r>
                      <a:r>
                        <a:rPr lang="ru-RU" sz="1400" dirty="0">
                          <a:effectLst/>
                        </a:rPr>
                        <a:t>	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2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Г.о</a:t>
                      </a:r>
                      <a:r>
                        <a:rPr lang="ru-RU" sz="1400" dirty="0">
                          <a:effectLst/>
                        </a:rPr>
                        <a:t>. Переславль-Залесский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 Дмитриевская  </a:t>
                      </a:r>
                      <a:r>
                        <a:rPr lang="ru-RU" sz="1400" dirty="0" smtClean="0">
                          <a:effectLst/>
                        </a:rPr>
                        <a:t>ООШ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2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Г.о</a:t>
                      </a:r>
                      <a:r>
                        <a:rPr lang="ru-RU" sz="1400" dirty="0">
                          <a:effectLst/>
                        </a:rPr>
                        <a:t>. Переславль-Залесский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МОУ СШ№9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5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Г.о</a:t>
                      </a:r>
                      <a:r>
                        <a:rPr lang="ru-RU" sz="1400" dirty="0">
                          <a:effectLst/>
                        </a:rPr>
                        <a:t>. Переславль-Залесский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 </a:t>
                      </a:r>
                      <a:r>
                        <a:rPr lang="ru-RU" sz="1400" dirty="0" err="1">
                          <a:effectLst/>
                        </a:rPr>
                        <a:t>Берендеевская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Г.о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переславль</a:t>
                      </a:r>
                      <a:r>
                        <a:rPr lang="ru-RU" sz="1400" dirty="0">
                          <a:effectLst/>
                        </a:rPr>
                        <a:t>-Залесский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 </a:t>
                      </a:r>
                      <a:r>
                        <a:rPr lang="ru-RU" sz="1400" dirty="0" err="1">
                          <a:effectLst/>
                        </a:rPr>
                        <a:t>Купанская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Г.о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переславль</a:t>
                      </a:r>
                      <a:r>
                        <a:rPr lang="ru-RU" sz="1400" dirty="0">
                          <a:effectLst/>
                        </a:rPr>
                        <a:t>-Залесский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 </a:t>
                      </a:r>
                      <a:r>
                        <a:rPr lang="ru-RU" sz="1400" dirty="0" err="1">
                          <a:effectLst/>
                        </a:rPr>
                        <a:t>Кубринская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5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7.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Любимский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 Воскресенская ООШ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8.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Пошехонский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МБОУ Гаютинская СШ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9.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Пошехонский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МБОУ Пятницкая 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10.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Пошехонский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МБОУ Белосельская СШ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11.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Ростовский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МОУ Скнятиновская  ООШ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12.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Рыбинский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 </a:t>
                      </a:r>
                      <a:r>
                        <a:rPr lang="ru-RU" sz="1400" dirty="0" err="1">
                          <a:effectLst/>
                        </a:rPr>
                        <a:t>Арефинская</a:t>
                      </a:r>
                      <a:r>
                        <a:rPr lang="ru-RU" sz="1400" dirty="0">
                          <a:effectLst/>
                        </a:rPr>
                        <a:t> СОШ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13.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Рыбинский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 </a:t>
                      </a:r>
                      <a:r>
                        <a:rPr lang="ru-RU" sz="1400" dirty="0" err="1">
                          <a:effectLst/>
                        </a:rPr>
                        <a:t>Песочинская</a:t>
                      </a:r>
                      <a:r>
                        <a:rPr lang="ru-RU" sz="1400" dirty="0">
                          <a:effectLst/>
                        </a:rPr>
                        <a:t> СОШ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2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14.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Тутаевский МР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 СШ №4 </a:t>
                      </a:r>
                      <a:r>
                        <a:rPr lang="ru-RU" sz="1400" dirty="0" smtClean="0">
                          <a:effectLst/>
                        </a:rPr>
                        <a:t>«ЦО»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6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15.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Ярославский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 Лучинская средняя школа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2645" y="1923565"/>
            <a:ext cx="446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из перечня ШНОР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0383" y="1461900"/>
            <a:ext cx="448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из перечня ШНСУ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583" y="54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ШНОР и ШНСУ, которые можно </a:t>
            </a:r>
            <a:r>
              <a:rPr lang="ru-RU" sz="3600" b="1" smtClean="0"/>
              <a:t>рекомендовать оставить в муниципальных программах</a:t>
            </a:r>
            <a:endParaRPr lang="ru-RU" sz="36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4244628"/>
              </p:ext>
            </p:extLst>
          </p:nvPr>
        </p:nvGraphicFramePr>
        <p:xfrm>
          <a:off x="2264230" y="1896713"/>
          <a:ext cx="7576456" cy="3723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0890"/>
                <a:gridCol w="2656734"/>
                <a:gridCol w="431883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Наименование ОО</a:t>
                      </a:r>
                      <a:endParaRPr lang="ru-RU" dirty="0"/>
                    </a:p>
                  </a:txBody>
                  <a:tcPr/>
                </a:tc>
              </a:tr>
              <a:tr h="293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Рыбинск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МОУ ООШ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№15 им. Н.И. Дементьева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2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Рыбинск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СОШ №43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2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Ярославль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СШ №66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5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Гаврилов-Ямский МР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Митинская ОШ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Любимский МР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Закобякинская СОШ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Некоузский МР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Мокеевская СОШ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5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7.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Некоузский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МОУ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Шестихинская СОШ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8.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Первомайский МР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Семеновская СШ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9.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Ростовский МР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Васильковская ООШ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10.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Рыбинский МР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Глебовская СОШ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11.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Угличский МР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СОШ №6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21" y="291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Школы, демонстрирующие лучшие практики </a:t>
            </a:r>
            <a:br>
              <a:rPr lang="ru-RU" sz="3200" b="1" dirty="0" smtClean="0"/>
            </a:br>
            <a:r>
              <a:rPr lang="ru-RU" sz="3200" b="1" dirty="0" smtClean="0"/>
              <a:t>перехода в эффективный режим работы в МР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867" y="731404"/>
            <a:ext cx="1192133" cy="896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256" y="29150"/>
            <a:ext cx="1621677" cy="1097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-53232"/>
            <a:ext cx="2029427" cy="1962259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588470"/>
              </p:ext>
            </p:extLst>
          </p:nvPr>
        </p:nvGraphicFramePr>
        <p:xfrm>
          <a:off x="415289" y="2219597"/>
          <a:ext cx="5753101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104647"/>
              </p:ext>
            </p:extLst>
          </p:nvPr>
        </p:nvGraphicFramePr>
        <p:xfrm>
          <a:off x="6290311" y="2219597"/>
          <a:ext cx="5757998" cy="341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341" y="720041"/>
            <a:ext cx="1188823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15" y="572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Школы, демонстрирующие лучшие практики </a:t>
            </a:r>
            <a:br>
              <a:rPr lang="ru-RU" sz="3200" b="1" dirty="0" smtClean="0"/>
            </a:br>
            <a:r>
              <a:rPr lang="ru-RU" sz="3200" b="1" dirty="0" smtClean="0"/>
              <a:t>перехода в эффективный режим работы в МР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" y="-104568"/>
            <a:ext cx="1820092" cy="175985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84789"/>
              </p:ext>
            </p:extLst>
          </p:nvPr>
        </p:nvGraphicFramePr>
        <p:xfrm>
          <a:off x="274318" y="1579660"/>
          <a:ext cx="11678195" cy="52879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7050"/>
                <a:gridCol w="1389021"/>
                <a:gridCol w="2569027"/>
                <a:gridCol w="801189"/>
                <a:gridCol w="870858"/>
                <a:gridCol w="1062446"/>
                <a:gridCol w="1219200"/>
                <a:gridCol w="2268809"/>
                <a:gridCol w="1140595"/>
              </a:tblGrid>
              <a:tr h="12087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ОО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факторы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Отсутствие в списках РОН 2021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Участие в конкурсах среди ОО (победитель/лауреат)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Высокие показатели по работе с электронным банком заданий на формирование ФГ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другое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</a:tr>
              <a:tr h="534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Конкурс </a:t>
                      </a:r>
                      <a:r>
                        <a:rPr lang="ru-RU" sz="1200" b="1" dirty="0" smtClean="0">
                          <a:effectLst/>
                        </a:rPr>
                        <a:t>ППЭРР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Конкурс методических кейсов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Чемпионат менеджеров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48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1.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Брейтовский</a:t>
                      </a:r>
                      <a:r>
                        <a:rPr lang="ru-RU" sz="1400" dirty="0">
                          <a:effectLst/>
                        </a:rPr>
                        <a:t> МР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МОУ Брейтовская СОШ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лауреат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лауреат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учителя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99% активность проверки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</a:tr>
              <a:tr h="39997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2.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Пошехонский МР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Гаютинская СОШ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победитель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победитель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учителя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50% активность проверки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Эксперт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</a:tr>
              <a:tr h="41288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Пошехонский МР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Белосельская СОШ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победитель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учителя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88% активность проверки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</a:tr>
              <a:tr h="48348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Большесельский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МОУ </a:t>
                      </a:r>
                      <a:r>
                        <a:rPr lang="ru-RU" sz="1400" dirty="0" err="1" smtClean="0">
                          <a:effectLst/>
                        </a:rPr>
                        <a:t>Миглинская</a:t>
                      </a:r>
                      <a:r>
                        <a:rPr lang="ru-RU" sz="1400" dirty="0" smtClean="0">
                          <a:effectLst/>
                        </a:rPr>
                        <a:t> ООШ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 учителей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84% </a:t>
                      </a:r>
                      <a:r>
                        <a:rPr lang="ru-RU" sz="1200" dirty="0">
                          <a:effectLst/>
                        </a:rPr>
                        <a:t>активность проверки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</a:tr>
              <a:tr h="44740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Тутаевский МР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 СШ №4 ЦО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учителей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72% активность проверки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Опыт на </a:t>
                      </a:r>
                      <a:r>
                        <a:rPr lang="ru-RU" sz="1200" dirty="0" smtClean="0">
                          <a:effectLst/>
                        </a:rPr>
                        <a:t>уровне РФ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</a:tr>
              <a:tr h="45284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6.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Ярославский МР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 Лучинская СОШ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лауреат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учителя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38% активность проверки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Базовая площадка ИРО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</a:tr>
              <a:tr h="44413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Ростовский МР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Скнятиноская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учителя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 активность проверки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</a:tr>
              <a:tr h="37240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Ростовский МР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Школа им. Е. Родионова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лауреат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учителя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85% активность проверки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</a:tr>
              <a:tr h="37240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Ярославль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«Средняя школа №44»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лауреат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 учителей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72% активность проверки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076" y="0"/>
            <a:ext cx="1621677" cy="1097375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865909" y="1886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Как выйти из перечня?</a:t>
            </a:r>
            <a:endParaRPr lang="ru-RU" sz="4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508" y="2553314"/>
            <a:ext cx="11242765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 ШНОР на основании первичного списка ШНОР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Рособнадзора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2021 году.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 ШНОР/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ШНСУ на основе прироста в рейтинге по ОИП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декабре 2021 г. по сравнению с ноябрем 2020 г.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(данные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 ЦО и ККО)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Целевой показатель региональной программы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ОИП не менее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ед.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(достигнут/ не достигнут)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81177" y="1824095"/>
            <a:ext cx="4085063" cy="52251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можно учесть?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28058" y="1388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Количество ШНОР и ШНСУ  в 2022 году</a:t>
            </a:r>
            <a:br>
              <a:rPr lang="ru-RU" sz="3600" b="1" dirty="0" smtClean="0"/>
            </a:br>
            <a:r>
              <a:rPr lang="ru-RU" sz="3600" b="1" dirty="0" smtClean="0"/>
              <a:t>по муниципальным образованиям</a:t>
            </a:r>
            <a:endParaRPr lang="ru-RU" sz="36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75773"/>
              </p:ext>
            </p:extLst>
          </p:nvPr>
        </p:nvGraphicFramePr>
        <p:xfrm>
          <a:off x="421970" y="1746230"/>
          <a:ext cx="7607332" cy="5022225"/>
        </p:xfrm>
        <a:graphic>
          <a:graphicData uri="http://schemas.openxmlformats.org/drawingml/2006/table">
            <a:tbl>
              <a:tblPr firstRow="1" firstCol="1" bandRow="1"/>
              <a:tblGrid>
                <a:gridCol w="996818"/>
                <a:gridCol w="2308480"/>
                <a:gridCol w="4302034"/>
              </a:tblGrid>
              <a:tr h="39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школ, рекомендованных к включению в региональную программу в 2022 году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Большесельский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Борисоглебский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Брейтовский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Гаврилов-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Ямский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Рыбинск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Ярославль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 г. Переславль-Залесский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Даниловский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Любимский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Мышкинский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Некоузский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Некрасовский МР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Первомайский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Пошехонский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Ростовский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Рыбинский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Тутаевский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Угличский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Ярославский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76357"/>
              </p:ext>
            </p:extLst>
          </p:nvPr>
        </p:nvGraphicFramePr>
        <p:xfrm>
          <a:off x="8647611" y="2732291"/>
          <a:ext cx="3196047" cy="1602377"/>
        </p:xfrm>
        <a:graphic>
          <a:graphicData uri="http://schemas.openxmlformats.org/drawingml/2006/table">
            <a:tbl>
              <a:tblPr/>
              <a:tblGrid>
                <a:gridCol w="799012"/>
                <a:gridCol w="2397035"/>
              </a:tblGrid>
              <a:tr h="400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 МР есть ШНОР и(или) ШНСУ, но нет проекта 500+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МР Есть ШНОР и(или) ШНСУ, реализуется проект 500+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МР есть ШНОР и (или) ШНСУ, реализуется проект 500+, но нет ММС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МР есть ШНОР и(или) ШНСУ, но нет муниципальной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033073"/>
              </p:ext>
            </p:extLst>
          </p:nvPr>
        </p:nvGraphicFramePr>
        <p:xfrm>
          <a:off x="313508" y="1690690"/>
          <a:ext cx="11564983" cy="506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55915" y="1735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ШНОР </a:t>
            </a:r>
            <a:r>
              <a:rPr lang="ru-RU" sz="4000" b="1" dirty="0">
                <a:solidFill>
                  <a:prstClr val="black"/>
                </a:solidFill>
              </a:rPr>
              <a:t>и ШНСУ </a:t>
            </a:r>
            <a:r>
              <a:rPr lang="ru-RU" sz="4000" b="1" dirty="0" smtClean="0">
                <a:solidFill>
                  <a:prstClr val="black"/>
                </a:solidFill>
              </a:rPr>
              <a:t> в 2022 году</a:t>
            </a:r>
            <a:r>
              <a:rPr lang="ru-RU" sz="4000" b="1" dirty="0">
                <a:solidFill>
                  <a:prstClr val="black"/>
                </a:solidFill>
              </a:rPr>
              <a:t/>
            </a:r>
            <a:br>
              <a:rPr lang="ru-RU" sz="4000" b="1" dirty="0">
                <a:solidFill>
                  <a:prstClr val="black"/>
                </a:solidFill>
              </a:rPr>
            </a:br>
            <a:r>
              <a:rPr lang="ru-RU" sz="4000" b="1" dirty="0">
                <a:solidFill>
                  <a:prstClr val="black"/>
                </a:solidFill>
              </a:rPr>
              <a:t>по муниципальным образованиям</a:t>
            </a:r>
            <a:endParaRPr lang="ru-RU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02492" y="5563403"/>
            <a:ext cx="4645794" cy="1058778"/>
          </a:xfrm>
        </p:spPr>
        <p:txBody>
          <a:bodyPr/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февраля 2022 г.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87629" y="467845"/>
            <a:ext cx="9144000" cy="2387600"/>
          </a:xfrm>
          <a:prstGeom prst="rect">
            <a:avLst/>
          </a:prstGeom>
          <a:solidFill>
            <a:srgbClr val="E7E6E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77440" y="3130400"/>
            <a:ext cx="7578290" cy="1499352"/>
          </a:xfrm>
          <a:prstGeom prst="rect">
            <a:avLst/>
          </a:prstGeom>
          <a:solidFill>
            <a:srgbClr val="E7E6E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800" dirty="0" smtClean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Ю.С., </a:t>
            </a:r>
          </a:p>
          <a:p>
            <a:pPr algn="r">
              <a:defRPr/>
            </a:pPr>
            <a:r>
              <a:rPr lang="ru-RU" sz="2800" dirty="0" smtClean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МЦ</a:t>
            </a:r>
            <a:endParaRPr lang="ru-RU" sz="2800" dirty="0">
              <a:solidFill>
                <a:srgbClr val="2D2D8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217" y="23449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Почему ШНОР снова попадают в список </a:t>
            </a:r>
            <a:r>
              <a:rPr lang="ru-RU" b="1" dirty="0" err="1" smtClean="0"/>
              <a:t>Рособнадзора</a:t>
            </a:r>
            <a:r>
              <a:rPr lang="ru-RU" b="1" dirty="0" smtClean="0"/>
              <a:t>?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521092"/>
              </p:ext>
            </p:extLst>
          </p:nvPr>
        </p:nvGraphicFramePr>
        <p:xfrm>
          <a:off x="200298" y="1717087"/>
          <a:ext cx="11693432" cy="514091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036319"/>
                <a:gridCol w="2473234"/>
                <a:gridCol w="574766"/>
                <a:gridCol w="583474"/>
                <a:gridCol w="600892"/>
                <a:gridCol w="661851"/>
                <a:gridCol w="788748"/>
                <a:gridCol w="888241"/>
                <a:gridCol w="856891"/>
                <a:gridCol w="909142"/>
                <a:gridCol w="846441"/>
                <a:gridCol w="773292"/>
                <a:gridCol w="700141"/>
              </a:tblGrid>
              <a:tr h="887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образовательной организации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ИОП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прирост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</a:rPr>
                        <a:t>Депривированные</a:t>
                      </a:r>
                      <a:r>
                        <a:rPr lang="ru-RU" sz="900" u="none" strike="noStrike" dirty="0">
                          <a:effectLst/>
                        </a:rPr>
                        <a:t> сельские школы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</a:rPr>
                        <a:t>Депривированные</a:t>
                      </a:r>
                      <a:r>
                        <a:rPr lang="ru-RU" sz="900" u="none" strike="noStrike" dirty="0">
                          <a:effectLst/>
                        </a:rPr>
                        <a:t> городские школы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Сельские малокомплектые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Школы с ограниченной транспортной доступностью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Школы с высоким уровнем </a:t>
                      </a:r>
                      <a:r>
                        <a:rPr lang="ru-RU" sz="900" u="none" strike="noStrike" dirty="0" err="1">
                          <a:effectLst/>
                        </a:rPr>
                        <a:t>девиантности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Школы со сложным поликультурным контекстом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Школы с низким уровнем кадрового потенциала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Пошехонский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муниципальное бюджетное общеобразовательное учреждение </a:t>
                      </a:r>
                      <a:r>
                        <a:rPr lang="ru-RU" sz="1100" u="none" strike="noStrike" dirty="0" err="1">
                          <a:effectLst/>
                        </a:rPr>
                        <a:t>Вощиковская</a:t>
                      </a:r>
                      <a:r>
                        <a:rPr lang="ru-RU" sz="1100" u="none" strike="noStrike" dirty="0">
                          <a:effectLst/>
                        </a:rPr>
                        <a:t> основная школа имени А.И. Королева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29,70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-11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г. Ярославль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муниципальное общеобразовательное учреждение "Средняя школа № 99"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25,99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265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288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г. Ярославль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Муниципальное общеобразовательное учреждение "Средняя школа № 8"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24,97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294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г. Ярославль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Муниципальное общеобразовательное учреждение "Средняя школа № 7"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20,98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285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г. Ярославль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Муниципальное общеобразовательное учреждение "Средняя школа № 32 имени </a:t>
                      </a:r>
                      <a:r>
                        <a:rPr lang="ru-RU" sz="1100" u="none" strike="noStrike" dirty="0" err="1">
                          <a:effectLst/>
                        </a:rPr>
                        <a:t>В.В.Терешковой</a:t>
                      </a:r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16,85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г. Ярославль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Муниципальное общеобразовательное учреждение "Средняя школа № 60"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14,50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-7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г. Ярославль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муниципальное общеобразовательное учреждение "Основная школа № 35 имени Героя Советского Союза Н.А. Кривова"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9,22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326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г. Ярославль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Муниципальное общеобразовательное учреждение "Средняя школа № 16"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5,21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-4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972" y="174004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6400" y="225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Формирование функциональной </a:t>
            </a:r>
            <a:r>
              <a:rPr lang="ru-RU" sz="4000" b="1" dirty="0" smtClean="0">
                <a:solidFill>
                  <a:prstClr val="black"/>
                </a:solidFill>
                <a:ea typeface="+mn-ea"/>
                <a:cs typeface="+mn-cs"/>
              </a:rPr>
              <a:t>грамотности (ШНОР и ШНСУ)</a:t>
            </a:r>
            <a:endParaRPr lang="ru-RU" sz="40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"/>
              </p:ext>
            </p:extLst>
          </p:nvPr>
        </p:nvGraphicFramePr>
        <p:xfrm>
          <a:off x="2621280" y="1846897"/>
          <a:ext cx="6566263" cy="425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87543" y="6400800"/>
            <a:ext cx="306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Выборка: 140 ШНОР и ШНСУ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177" y="21529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Формирование функциональной </a:t>
            </a:r>
            <a:r>
              <a:rPr lang="ru-RU" b="1" dirty="0" smtClean="0"/>
              <a:t>грамотности</a:t>
            </a:r>
            <a:br>
              <a:rPr lang="ru-RU" b="1" dirty="0" smtClean="0"/>
            </a:br>
            <a:r>
              <a:rPr lang="ru-RU" b="1" dirty="0" smtClean="0"/>
              <a:t>(ШНОР и ШНСУ)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973518"/>
              </p:ext>
            </p:extLst>
          </p:nvPr>
        </p:nvGraphicFramePr>
        <p:xfrm>
          <a:off x="304800" y="1664564"/>
          <a:ext cx="11425646" cy="490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90647" y="6488668"/>
            <a:ext cx="306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Выборка: 140 ШНОР и ШНСУ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569668"/>
              </p:ext>
            </p:extLst>
          </p:nvPr>
        </p:nvGraphicFramePr>
        <p:xfrm>
          <a:off x="261256" y="1690690"/>
          <a:ext cx="11530149" cy="516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29687" y="6488668"/>
            <a:ext cx="306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Выборка: 140 ШНОР и ШНСУ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04555" y="2675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/>
              <a:t>Формирование функциональной грамотности</a:t>
            </a:r>
            <a:br>
              <a:rPr lang="ru-RU" sz="4000" b="1" dirty="0" smtClean="0"/>
            </a:br>
            <a:r>
              <a:rPr lang="ru-RU" sz="4000" b="1" dirty="0" smtClean="0"/>
              <a:t>(ШНОР и ШНСУ)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854624"/>
              </p:ext>
            </p:extLst>
          </p:nvPr>
        </p:nvGraphicFramePr>
        <p:xfrm>
          <a:off x="121920" y="1602377"/>
          <a:ext cx="8412480" cy="525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67749" y="2799027"/>
            <a:ext cx="43815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педагогов ШНОР/ШНСУ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наращивать активность учителей в электронном банке заданий на формирование функциональной грамотности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4527" y="6488668"/>
            <a:ext cx="306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Выборка: 140 ШНОР и ШНСУ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76400" y="2181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Формирование функциональной </a:t>
            </a:r>
            <a:r>
              <a:rPr lang="ru-RU" b="1" dirty="0" smtClean="0"/>
              <a:t>грамотности</a:t>
            </a:r>
            <a:br>
              <a:rPr lang="ru-RU" b="1" dirty="0" smtClean="0"/>
            </a:br>
            <a:r>
              <a:rPr lang="ru-RU" b="1" dirty="0" smtClean="0"/>
              <a:t>(ШНОР и ШНСУ)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720" y="15612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Состояние ШНОР, которые не попали в список </a:t>
            </a:r>
            <a:r>
              <a:rPr lang="ru-RU" b="1" dirty="0" err="1" smtClean="0"/>
              <a:t>Рособнадзора</a:t>
            </a:r>
            <a:r>
              <a:rPr lang="ru-RU" b="1" dirty="0" smtClean="0"/>
              <a:t> в 2021 году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23959" y="5570692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9536" y="5954313"/>
            <a:ext cx="796879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учитывать ОИП и рейтинг школ относительно ОИП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ШНОР, которые в 2021 году не попали в список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Рособнадзора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093639"/>
              </p:ext>
            </p:extLst>
          </p:nvPr>
        </p:nvGraphicFramePr>
        <p:xfrm>
          <a:off x="0" y="2034172"/>
          <a:ext cx="5721531" cy="354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428" t="33668" r="13286" b="12635"/>
          <a:stretch/>
        </p:blipFill>
        <p:spPr>
          <a:xfrm>
            <a:off x="5677082" y="2191514"/>
            <a:ext cx="6483903" cy="3693833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997131" y="380283"/>
            <a:ext cx="10515600" cy="9869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Как выйти из перечня?</a:t>
            </a:r>
            <a:endParaRPr lang="ru-RU" sz="4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08968876"/>
              </p:ext>
            </p:extLst>
          </p:nvPr>
        </p:nvGraphicFramePr>
        <p:xfrm>
          <a:off x="116112" y="1719040"/>
          <a:ext cx="11992761" cy="506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237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Состояние ШНОР и ШНСУ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b="1" dirty="0" err="1" smtClean="0"/>
              <a:t>Большесельском</a:t>
            </a:r>
            <a:r>
              <a:rPr lang="ru-RU" b="1" dirty="0" smtClean="0"/>
              <a:t> МР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54006"/>
              </p:ext>
            </p:extLst>
          </p:nvPr>
        </p:nvGraphicFramePr>
        <p:xfrm>
          <a:off x="516183" y="1710860"/>
          <a:ext cx="11009744" cy="47299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59785"/>
                <a:gridCol w="1992138"/>
                <a:gridCol w="2005385"/>
                <a:gridCol w="27524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1463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Дуниловская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МОУ Благовещенская СОШ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Миглинская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ООШ: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более 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программы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направленной на оказание ресурсной поддержки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2 школы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Рекомендовать МОУ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Миглинская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ООШ как эффективную практику в МР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Организовать сопровождение школ группы риска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 новые школы попали в список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Рособнадзор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2021)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03520"/>
              </p:ext>
            </p:extLst>
          </p:nvPr>
        </p:nvGraphicFramePr>
        <p:xfrm>
          <a:off x="3011862" y="3952445"/>
          <a:ext cx="6302088" cy="1104900"/>
        </p:xfrm>
        <a:graphic>
          <a:graphicData uri="http://schemas.openxmlformats.org/drawingml/2006/table">
            <a:tbl>
              <a:tblPr/>
              <a:tblGrid>
                <a:gridCol w="1733736"/>
                <a:gridCol w="2161172"/>
                <a:gridCol w="601795"/>
                <a:gridCol w="601795"/>
                <a:gridCol w="601795"/>
                <a:gridCol w="601795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Большесельский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Миглинская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5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Большесельский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Дуниловская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4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A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Большесельский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Благовещенская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9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022" y="1330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Состояние ШНОР и ШНСУ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b="1" dirty="0" smtClean="0"/>
              <a:t>Борисоглебском МР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271823"/>
              </p:ext>
            </p:extLst>
          </p:nvPr>
        </p:nvGraphicFramePr>
        <p:xfrm>
          <a:off x="406399" y="1693443"/>
          <a:ext cx="11490037" cy="47285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92696"/>
                <a:gridCol w="3787271"/>
                <a:gridCol w="2308729"/>
                <a:gridCol w="33013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попали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список </a:t>
                      </a:r>
                      <a:r>
                        <a:rPr lang="ru-RU" sz="16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Рособнадзор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Березниковская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Краснооктябрьская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Юркинская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kumimoji="0" lang="ru-RU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Высоковская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 (500+):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более 30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Реализация</a:t>
                      </a:r>
                      <a:r>
                        <a:rPr lang="ru-RU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муниципальной программы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направленной на повышение образовательных результатов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Региональной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программе оставить 3 школы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Рекомендовать МОУ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Высоковская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 как эффективную практику в МР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Организовать сопровождение школ группы риска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(новые 3 школы попали в список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Рособнадзор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2021)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67198"/>
              </p:ext>
            </p:extLst>
          </p:nvPr>
        </p:nvGraphicFramePr>
        <p:xfrm>
          <a:off x="2041238" y="4178154"/>
          <a:ext cx="7881505" cy="992505"/>
        </p:xfrm>
        <a:graphic>
          <a:graphicData uri="http://schemas.openxmlformats.org/drawingml/2006/table">
            <a:tbl>
              <a:tblPr/>
              <a:tblGrid>
                <a:gridCol w="1171627"/>
                <a:gridCol w="4243294"/>
                <a:gridCol w="616646"/>
                <a:gridCol w="616646"/>
                <a:gridCol w="616646"/>
                <a:gridCol w="616646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Борисоглебский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Березниковская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0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Борисоглебский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Высоковская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Борисоглебский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Краснооктябрьская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2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Борисоглебский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Юркинская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2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Состояние ШНОР и ШНСУ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b="1" dirty="0" err="1" smtClean="0"/>
              <a:t>Брейтовском</a:t>
            </a:r>
            <a:r>
              <a:rPr lang="ru-RU" b="1" dirty="0" smtClean="0"/>
              <a:t> МР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30494"/>
              </p:ext>
            </p:extLst>
          </p:nvPr>
        </p:nvGraphicFramePr>
        <p:xfrm>
          <a:off x="416164" y="1684734"/>
          <a:ext cx="11490037" cy="41395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99000"/>
                <a:gridCol w="3180967"/>
                <a:gridCol w="2737560"/>
                <a:gridCol w="2872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Гореловская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попали в список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Прозоровская СОШ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Брейтовская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Реализация </a:t>
                      </a: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муниципальной программы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направленной на оказание ресурсной поддержки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1 школу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Рекомендовать МОУ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Брейтовская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 как эффективную практику в МР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21865"/>
              </p:ext>
            </p:extLst>
          </p:nvPr>
        </p:nvGraphicFramePr>
        <p:xfrm>
          <a:off x="2916331" y="4305801"/>
          <a:ext cx="6654389" cy="800100"/>
        </p:xfrm>
        <a:graphic>
          <a:graphicData uri="http://schemas.openxmlformats.org/drawingml/2006/table">
            <a:tbl>
              <a:tblPr/>
              <a:tblGrid>
                <a:gridCol w="964728"/>
                <a:gridCol w="3493966"/>
                <a:gridCol w="507752"/>
                <a:gridCol w="507752"/>
                <a:gridCol w="507752"/>
                <a:gridCol w="672439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Брейтовский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Брейтовская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Брейтовский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Гореловская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C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Брейтовский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Прозоровская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DC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55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Состояние ШНОР и </a:t>
            </a:r>
            <a:r>
              <a:rPr lang="ru-RU" dirty="0" smtClean="0">
                <a:solidFill>
                  <a:prstClr val="black"/>
                </a:solidFill>
              </a:rPr>
              <a:t>ШНСУ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b="1" dirty="0" smtClean="0"/>
              <a:t>Гаврилов-Ямском МР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54161"/>
              </p:ext>
            </p:extLst>
          </p:nvPr>
        </p:nvGraphicFramePr>
        <p:xfrm>
          <a:off x="293452" y="1667317"/>
          <a:ext cx="11490037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1405"/>
                <a:gridCol w="4545874"/>
                <a:gridCol w="1970248"/>
                <a:gridCol w="2872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Фокус поддержки муниципальных команд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попали в список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Рособнадзора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Вышеславская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ОШ (500+)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Митинская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ОШ (500+)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Ильинская ОШ (500+)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Реализация</a:t>
                      </a: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муниципальной программы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направленной на повышение образовательных результатов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Региональной программе оставить 2 школы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МОБУ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Митинская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ОШ рекомендуется оставить в муниципальной программе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752533"/>
              </p:ext>
            </p:extLst>
          </p:nvPr>
        </p:nvGraphicFramePr>
        <p:xfrm>
          <a:off x="2455818" y="4241145"/>
          <a:ext cx="7898673" cy="800100"/>
        </p:xfrm>
        <a:graphic>
          <a:graphicData uri="http://schemas.openxmlformats.org/drawingml/2006/table">
            <a:tbl>
              <a:tblPr/>
              <a:tblGrid>
                <a:gridCol w="2230652"/>
                <a:gridCol w="3493966"/>
                <a:gridCol w="507752"/>
                <a:gridCol w="507752"/>
                <a:gridCol w="507752"/>
                <a:gridCol w="650799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прирост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Гаврилов-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Ямский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МОБУ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Митинская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основная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Гаврилов-Ямский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МОБУ Ильинская основная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Гаврилов-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Ямский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Вышеславская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основная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C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10.01.2022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7" id="{2099DB4A-5B18-432A-BF5C-62C5C19EF2AD}" vid="{8E75A53B-2E93-4BCE-8B70-D85F49BB7E9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4459</Words>
  <Application>Microsoft Office PowerPoint</Application>
  <PresentationFormat>Произвольный</PresentationFormat>
  <Paragraphs>1692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Diseño predeterminado</vt:lpstr>
      <vt:lpstr>Тема7</vt:lpstr>
      <vt:lpstr>Презентация PowerPoint</vt:lpstr>
      <vt:lpstr>Как школы региона относить к ШНОР и ШНСУ?</vt:lpstr>
      <vt:lpstr>Как выйти из перечня?</vt:lpstr>
      <vt:lpstr>Состояние ШНОР, которые не попали в список Рособнадзора в 2021 году</vt:lpstr>
      <vt:lpstr>Как выйти из перечня?</vt:lpstr>
      <vt:lpstr>Состояние ШНОР и ШНСУ в Большесельском МР</vt:lpstr>
      <vt:lpstr>Состояние ШНОР и ШНСУ в Борисоглебском МР</vt:lpstr>
      <vt:lpstr>Состояние ШНОР и ШНСУ  в Брейтовском МР</vt:lpstr>
      <vt:lpstr>Состояние ШНОР и ШНСУ в Гаврилов-Ямском МР</vt:lpstr>
      <vt:lpstr>Состояние ШНОР и ШНСУ в г. Рыбинск</vt:lpstr>
      <vt:lpstr>Состояние ШНОР и ШНСУ  в г. Ярославль</vt:lpstr>
      <vt:lpstr>Состояние ШНОР и ШНСУ  в г. Ярославль</vt:lpstr>
      <vt:lpstr>Состояние ШНОР и ШНСУ в ГО г. Переславль-Залесский</vt:lpstr>
      <vt:lpstr>Состояние ШНОР и ШНСУ в Даниловском МР</vt:lpstr>
      <vt:lpstr>Состояние ШНОР и ШНСУ в Любимском МР</vt:lpstr>
      <vt:lpstr>Состояние ШНОР и ШНСУ в Мышкинском МР</vt:lpstr>
      <vt:lpstr>Состояние ШНОР и ШНСУ в Некоузском МР</vt:lpstr>
      <vt:lpstr>Состояние ШНОР и ШНСУ в Некрасовском МР</vt:lpstr>
      <vt:lpstr>Состояние ШНОР и ШНСУ  в Первомайском МР</vt:lpstr>
      <vt:lpstr>Состояние ШНОР и ШНСУ в Пошехонском МР</vt:lpstr>
      <vt:lpstr>Состояние ШНОР и ШНСУ в Ростовском МР</vt:lpstr>
      <vt:lpstr>Состояние ШНОР и ШНСУ в Рыбинском МР</vt:lpstr>
      <vt:lpstr>Состояние ШНОР и ШНСУ в Тутаевском МР</vt:lpstr>
      <vt:lpstr>Состояние ШНОР и ШНСУ в Угличском МР</vt:lpstr>
      <vt:lpstr>Состояние ШНОР и ШНСУ в Ярославском МР</vt:lpstr>
      <vt:lpstr>ШНОР и ШНСУ, которые можно рекомендовать исключить из перечней</vt:lpstr>
      <vt:lpstr>ШНОР и ШНСУ, которые можно рекомендовать оставить в муниципальных программах</vt:lpstr>
      <vt:lpstr>Школы, демонстрирующие лучшие практики  перехода в эффективный режим работы в МР</vt:lpstr>
      <vt:lpstr>Школы, демонстрирующие лучшие практики  перехода в эффективный режим работы в МР</vt:lpstr>
      <vt:lpstr>Количество ШНОР и ШНСУ  в 2022 году по муниципальным образованиям</vt:lpstr>
      <vt:lpstr>ШНОР и ШНСУ  в 2022 году по муниципальным образованиям</vt:lpstr>
      <vt:lpstr>Презентация PowerPoint</vt:lpstr>
      <vt:lpstr>Почему ШНОР снова попадают в список Рособнадзора?</vt:lpstr>
      <vt:lpstr>Формирование функциональной грамотности (ШНОР и ШНСУ)</vt:lpstr>
      <vt:lpstr>Формирование функциональной грамотности (ШНОР и ШНСУ) </vt:lpstr>
      <vt:lpstr>Презентация PowerPoint</vt:lpstr>
      <vt:lpstr>Формирование функциональной грамотности (ШНОР и ШНСУ)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Сергеевна Никитина</dc:creator>
  <cp:lastModifiedBy>Галина Валентиновна Куприянова</cp:lastModifiedBy>
  <cp:revision>119</cp:revision>
  <cp:lastPrinted>2022-03-14T06:57:32Z</cp:lastPrinted>
  <dcterms:created xsi:type="dcterms:W3CDTF">2022-02-03T09:49:36Z</dcterms:created>
  <dcterms:modified xsi:type="dcterms:W3CDTF">2022-03-14T07:03:07Z</dcterms:modified>
</cp:coreProperties>
</file>