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5"/>
  </p:notesMasterIdLst>
  <p:handoutMasterIdLst>
    <p:handoutMasterId r:id="rId16"/>
  </p:handoutMasterIdLst>
  <p:sldIdLst>
    <p:sldId id="256" r:id="rId2"/>
    <p:sldId id="299" r:id="rId3"/>
    <p:sldId id="298" r:id="rId4"/>
    <p:sldId id="258" r:id="rId5"/>
    <p:sldId id="286" r:id="rId6"/>
    <p:sldId id="287" r:id="rId7"/>
    <p:sldId id="302" r:id="rId8"/>
    <p:sldId id="289" r:id="rId9"/>
    <p:sldId id="291" r:id="rId10"/>
    <p:sldId id="301" r:id="rId11"/>
    <p:sldId id="290" r:id="rId12"/>
    <p:sldId id="300" r:id="rId13"/>
    <p:sldId id="293" r:id="rId14"/>
  </p:sldIdLst>
  <p:sldSz cx="9144000" cy="5143500" type="screen16x9"/>
  <p:notesSz cx="6797675" cy="9928225"/>
  <p:embeddedFontLst>
    <p:embeddedFont>
      <p:font typeface="Raleway" panose="020B0604020202020204" charset="-52"/>
      <p:regular r:id="rId17"/>
      <p:bold r:id="rId18"/>
      <p:italic r:id="rId19"/>
      <p:boldItalic r:id="rId20"/>
    </p:embeddedFont>
    <p:embeddedFont>
      <p:font typeface="Karla" panose="020B060402020202020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0000"/>
    <a:srgbClr val="3A86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1D2E71A4-69B2-4F33-A819-63BE6B86080E}">
  <a:tblStyle styleId="{1D2E71A4-69B2-4F33-A819-63BE6B86080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86" autoAdjust="0"/>
  </p:normalViewPr>
  <p:slideViewPr>
    <p:cSldViewPr snapToGrid="0">
      <p:cViewPr>
        <p:scale>
          <a:sx n="87" d="100"/>
          <a:sy n="87" d="100"/>
        </p:scale>
        <p:origin x="-1330" y="-4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A84B6-619D-4794-B990-C4B951E67725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E995F-F374-462E-BD88-DCD3E3A00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138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49172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5f391192_0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4090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2508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ed75ccf_04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222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4397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5ed75ccf_028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9859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5ed75ccf_028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5325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0594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7664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1279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4218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3455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0150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004C5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6025" y="301575"/>
            <a:ext cx="9150050" cy="4496748"/>
          </a:xfrm>
          <a:custGeom>
            <a:avLst/>
            <a:gdLst/>
            <a:ahLst/>
            <a:cxnLst/>
            <a:rect l="l" t="t" r="r" b="b"/>
            <a:pathLst>
              <a:path w="366002" h="149344" extrusionOk="0">
                <a:moveTo>
                  <a:pt x="0" y="55491"/>
                </a:moveTo>
                <a:lnTo>
                  <a:pt x="0" y="107122"/>
                </a:lnTo>
                <a:lnTo>
                  <a:pt x="96507" y="149344"/>
                </a:lnTo>
                <a:lnTo>
                  <a:pt x="366002" y="116290"/>
                </a:lnTo>
                <a:lnTo>
                  <a:pt x="366002" y="40050"/>
                </a:lnTo>
                <a:lnTo>
                  <a:pt x="274079" y="0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-5900" y="759982"/>
            <a:ext cx="9144150" cy="3769800"/>
          </a:xfrm>
          <a:custGeom>
            <a:avLst/>
            <a:gdLst/>
            <a:ahLst/>
            <a:cxnLst/>
            <a:rect l="l" t="t" r="r" b="b"/>
            <a:pathLst>
              <a:path w="365766" h="150792" extrusionOk="0">
                <a:moveTo>
                  <a:pt x="365766" y="12416"/>
                </a:moveTo>
                <a:lnTo>
                  <a:pt x="289997" y="0"/>
                </a:lnTo>
                <a:lnTo>
                  <a:pt x="0" y="55421"/>
                </a:lnTo>
                <a:lnTo>
                  <a:pt x="0" y="127486"/>
                </a:lnTo>
                <a:lnTo>
                  <a:pt x="70927" y="150792"/>
                </a:lnTo>
                <a:lnTo>
                  <a:pt x="365766" y="122256"/>
                </a:lnTo>
                <a:close/>
              </a:path>
            </a:pathLst>
          </a:custGeom>
          <a:solidFill>
            <a:srgbClr val="00AE9D">
              <a:alpha val="26540"/>
            </a:srgbClr>
          </a:solidFill>
          <a:ln>
            <a:noFill/>
          </a:ln>
        </p:spPr>
      </p:sp>
      <p:sp>
        <p:nvSpPr>
          <p:cNvPr id="12" name="Google Shape;12;p2"/>
          <p:cNvSpPr/>
          <p:nvPr/>
        </p:nvSpPr>
        <p:spPr>
          <a:xfrm>
            <a:off x="0" y="1351100"/>
            <a:ext cx="9156075" cy="2889063"/>
          </a:xfrm>
          <a:custGeom>
            <a:avLst/>
            <a:gdLst/>
            <a:ahLst/>
            <a:cxnLst/>
            <a:rect l="l" t="t" r="r" b="b"/>
            <a:pathLst>
              <a:path w="366243" h="106157" extrusionOk="0">
                <a:moveTo>
                  <a:pt x="241" y="0"/>
                </a:moveTo>
                <a:lnTo>
                  <a:pt x="0" y="77929"/>
                </a:lnTo>
                <a:lnTo>
                  <a:pt x="366243" y="106157"/>
                </a:lnTo>
                <a:lnTo>
                  <a:pt x="366243" y="4102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719025" y="1991825"/>
            <a:ext cx="5706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8"/>
          <p:cNvGrpSpPr/>
          <p:nvPr/>
        </p:nvGrpSpPr>
        <p:grpSpPr>
          <a:xfrm>
            <a:off x="-6025" y="0"/>
            <a:ext cx="9168125" cy="5163100"/>
            <a:chOff x="-6025" y="0"/>
            <a:chExt cx="9168125" cy="5163100"/>
          </a:xfrm>
        </p:grpSpPr>
        <p:sp>
          <p:nvSpPr>
            <p:cNvPr id="67" name="Google Shape;67;p8"/>
            <p:cNvSpPr/>
            <p:nvPr/>
          </p:nvSpPr>
          <p:spPr>
            <a:xfrm>
              <a:off x="0" y="0"/>
              <a:ext cx="8552900" cy="1333000"/>
            </a:xfrm>
            <a:custGeom>
              <a:avLst/>
              <a:gdLst/>
              <a:ahLst/>
              <a:cxnLst/>
              <a:rect l="l" t="t" r="r" b="b"/>
              <a:pathLst>
                <a:path w="342116" h="53320" extrusionOk="0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68" name="Google Shape;68;p8"/>
            <p:cNvSpPr/>
            <p:nvPr/>
          </p:nvSpPr>
          <p:spPr>
            <a:xfrm>
              <a:off x="2563450" y="0"/>
              <a:ext cx="6580550" cy="1272675"/>
            </a:xfrm>
            <a:custGeom>
              <a:avLst/>
              <a:gdLst/>
              <a:ahLst/>
              <a:cxnLst/>
              <a:rect l="l" t="t" r="r" b="b"/>
              <a:pathLst>
                <a:path w="263222" h="50907" extrusionOk="0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69" name="Google Shape;69;p8"/>
            <p:cNvSpPr/>
            <p:nvPr/>
          </p:nvSpPr>
          <p:spPr>
            <a:xfrm>
              <a:off x="-6025" y="2"/>
              <a:ext cx="7298300" cy="1471709"/>
            </a:xfrm>
            <a:custGeom>
              <a:avLst/>
              <a:gdLst/>
              <a:ahLst/>
              <a:cxnLst/>
              <a:rect l="l" t="t" r="r" b="b"/>
              <a:pathLst>
                <a:path w="291932" h="58628" extrusionOk="0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  <p:sp>
          <p:nvSpPr>
            <p:cNvPr id="70" name="Google Shape;70;p8"/>
            <p:cNvSpPr/>
            <p:nvPr/>
          </p:nvSpPr>
          <p:spPr>
            <a:xfrm>
              <a:off x="3596100" y="4667000"/>
              <a:ext cx="5090700" cy="476500"/>
            </a:xfrm>
            <a:custGeom>
              <a:avLst/>
              <a:gdLst/>
              <a:ahLst/>
              <a:cxnLst/>
              <a:rect l="l" t="t" r="r" b="b"/>
              <a:pathLst>
                <a:path w="203628" h="19060" extrusionOk="0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71" name="Google Shape;71;p8"/>
            <p:cNvSpPr/>
            <p:nvPr/>
          </p:nvSpPr>
          <p:spPr>
            <a:xfrm>
              <a:off x="5525000" y="4692625"/>
              <a:ext cx="3637100" cy="470475"/>
            </a:xfrm>
            <a:custGeom>
              <a:avLst/>
              <a:gdLst/>
              <a:ahLst/>
              <a:cxnLst/>
              <a:rect l="l" t="t" r="r" b="b"/>
              <a:pathLst>
                <a:path w="145484" h="18819" extrusionOk="0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72" name="Google Shape;72;p8"/>
            <p:cNvSpPr/>
            <p:nvPr/>
          </p:nvSpPr>
          <p:spPr>
            <a:xfrm>
              <a:off x="7521475" y="4023125"/>
              <a:ext cx="1634600" cy="1139975"/>
            </a:xfrm>
            <a:custGeom>
              <a:avLst/>
              <a:gdLst/>
              <a:ahLst/>
              <a:cxnLst/>
              <a:rect l="l" t="t" r="r" b="b"/>
              <a:pathLst>
                <a:path w="65384" h="45599" extrusionOk="0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</p:grpSp>
      <p:sp>
        <p:nvSpPr>
          <p:cNvPr id="73" name="Google Shape;73;p8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8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/>
          <p:nvPr/>
        </p:nvSpPr>
        <p:spPr>
          <a:xfrm>
            <a:off x="-2355" y="0"/>
            <a:ext cx="5209571" cy="983354"/>
          </a:xfrm>
          <a:custGeom>
            <a:avLst/>
            <a:gdLst/>
            <a:ahLst/>
            <a:cxnLst/>
            <a:rect l="l" t="t" r="r" b="b"/>
            <a:pathLst>
              <a:path w="342116" h="53320" extrusionOk="0">
                <a:moveTo>
                  <a:pt x="0" y="0"/>
                </a:moveTo>
                <a:lnTo>
                  <a:pt x="0" y="53320"/>
                </a:lnTo>
                <a:lnTo>
                  <a:pt x="342116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86" name="Google Shape;86;p10"/>
          <p:cNvSpPr/>
          <p:nvPr/>
        </p:nvSpPr>
        <p:spPr>
          <a:xfrm>
            <a:off x="-6025" y="2"/>
            <a:ext cx="4445394" cy="1085644"/>
          </a:xfrm>
          <a:custGeom>
            <a:avLst/>
            <a:gdLst/>
            <a:ahLst/>
            <a:cxnLst/>
            <a:rect l="l" t="t" r="r" b="b"/>
            <a:pathLst>
              <a:path w="291932" h="58628" extrusionOk="0">
                <a:moveTo>
                  <a:pt x="0" y="18578"/>
                </a:moveTo>
                <a:lnTo>
                  <a:pt x="241" y="34019"/>
                </a:lnTo>
                <a:lnTo>
                  <a:pt x="221482" y="58628"/>
                </a:lnTo>
                <a:lnTo>
                  <a:pt x="291932" y="0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87" name="Google Shape;87;p10"/>
          <p:cNvSpPr/>
          <p:nvPr/>
        </p:nvSpPr>
        <p:spPr>
          <a:xfrm>
            <a:off x="6375475" y="4745747"/>
            <a:ext cx="2548913" cy="400879"/>
          </a:xfrm>
          <a:custGeom>
            <a:avLst/>
            <a:gdLst/>
            <a:ahLst/>
            <a:cxnLst/>
            <a:rect l="l" t="t" r="r" b="b"/>
            <a:pathLst>
              <a:path w="203628" h="19060" extrusionOk="0">
                <a:moveTo>
                  <a:pt x="0" y="19060"/>
                </a:moveTo>
                <a:lnTo>
                  <a:pt x="203628" y="19060"/>
                </a:lnTo>
                <a:lnTo>
                  <a:pt x="157305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88" name="Google Shape;88;p10"/>
          <p:cNvSpPr/>
          <p:nvPr/>
        </p:nvSpPr>
        <p:spPr>
          <a:xfrm>
            <a:off x="7341180" y="4767304"/>
            <a:ext cx="1821096" cy="395811"/>
          </a:xfrm>
          <a:custGeom>
            <a:avLst/>
            <a:gdLst/>
            <a:ahLst/>
            <a:cxnLst/>
            <a:rect l="l" t="t" r="r" b="b"/>
            <a:pathLst>
              <a:path w="145484" h="18819" extrusionOk="0">
                <a:moveTo>
                  <a:pt x="145484" y="0"/>
                </a:moveTo>
                <a:lnTo>
                  <a:pt x="145484" y="18819"/>
                </a:lnTo>
                <a:lnTo>
                  <a:pt x="0" y="18819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89" name="Google Shape;89;p10"/>
          <p:cNvSpPr/>
          <p:nvPr/>
        </p:nvSpPr>
        <p:spPr>
          <a:xfrm>
            <a:off x="8340717" y="4204075"/>
            <a:ext cx="818444" cy="959061"/>
          </a:xfrm>
          <a:custGeom>
            <a:avLst/>
            <a:gdLst/>
            <a:ahLst/>
            <a:cxnLst/>
            <a:rect l="l" t="t" r="r" b="b"/>
            <a:pathLst>
              <a:path w="65384" h="45599" extrusionOk="0">
                <a:moveTo>
                  <a:pt x="65384" y="27022"/>
                </a:moveTo>
                <a:lnTo>
                  <a:pt x="65384" y="0"/>
                </a:lnTo>
                <a:lnTo>
                  <a:pt x="0" y="45599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90" name="Google Shape;90;p10"/>
          <p:cNvSpPr/>
          <p:nvPr/>
        </p:nvSpPr>
        <p:spPr>
          <a:xfrm>
            <a:off x="1559025" y="-6025"/>
            <a:ext cx="4116775" cy="944875"/>
          </a:xfrm>
          <a:custGeom>
            <a:avLst/>
            <a:gdLst/>
            <a:ahLst/>
            <a:cxnLst/>
            <a:rect l="l" t="t" r="r" b="b"/>
            <a:pathLst>
              <a:path w="164671" h="37795" extrusionOk="0">
                <a:moveTo>
                  <a:pt x="0" y="241"/>
                </a:moveTo>
                <a:lnTo>
                  <a:pt x="132407" y="37795"/>
                </a:lnTo>
                <a:lnTo>
                  <a:pt x="164671" y="0"/>
                </a:lnTo>
                <a:lnTo>
                  <a:pt x="160329" y="241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91" name="Google Shape;91;p10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◇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6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ioco.ru/antiris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6138" y="928652"/>
            <a:ext cx="7571066" cy="2677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Arial"/>
              </a:rPr>
              <a:t>О ВКЛЮЧЕНИИ ЯРОСЛАВСКОЙ ОБЛАСТИ В ПРОЕКТ 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Arial"/>
              </a:rPr>
              <a:t/>
            </a:r>
            <a:b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Arial"/>
              </a:rPr>
            </a:b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Arial"/>
              </a:rPr>
              <a:t>«ОРГАНИЗАЦИЯ МЕТОДИЧЕСКОЙ ПОДДЕРЖКИ </a:t>
            </a:r>
            <a:b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Arial"/>
              </a:rPr>
            </a:b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Arial"/>
              </a:rPr>
              <a:t>НЕ МЕНЕЕ 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Arial"/>
              </a:rPr>
              <a:t>250 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Arial"/>
              </a:rPr>
              <a:t>ВЫЯВЛЕННЫМ ОБЩЕОБРАЗОВАТЕЛЬНЫМ ОРГАНИЗАЦИЯМ, ИМЕЮЩИМ НИЗКИЕ  ОБРАЗОВАТЕЛЬНЫЕ РЕЗУЛЬТАТЫ ОБУЧАЮЩИХСЯ, НЕ МЕНЕЕ ЧЕМ ИЗ 20 СУБЪЕКТОВ РОССИЙСКОЙ ФЕДЕРАЦИИ»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63793" y="4045949"/>
            <a:ext cx="35802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Куприянова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Галина Валентиновна – 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советник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ректорате, доцент, к.п.н.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Пополитова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Ольга Витальевна – 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ЦОМ, к.п.н.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151004"/>
              </p:ext>
            </p:extLst>
          </p:nvPr>
        </p:nvGraphicFramePr>
        <p:xfrm>
          <a:off x="82583" y="96890"/>
          <a:ext cx="90487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Точечный рисунок" r:id="rId4" imgW="2676899" imgH="2495238" progId="Paint.Picture">
                  <p:embed/>
                </p:oleObj>
              </mc:Choice>
              <mc:Fallback>
                <p:oleObj name="Точечный рисунок" r:id="rId4" imgW="2676899" imgH="2495238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83" y="96890"/>
                        <a:ext cx="904875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3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211069"/>
              </p:ext>
            </p:extLst>
          </p:nvPr>
        </p:nvGraphicFramePr>
        <p:xfrm>
          <a:off x="222331" y="226031"/>
          <a:ext cx="8743307" cy="4658709"/>
        </p:xfrm>
        <a:graphic>
          <a:graphicData uri="http://schemas.openxmlformats.org/drawingml/2006/table">
            <a:tbl>
              <a:tblPr firstRow="1" firstCol="1" bandRow="1"/>
              <a:tblGrid>
                <a:gridCol w="771468"/>
                <a:gridCol w="3670490"/>
                <a:gridCol w="1010992"/>
                <a:gridCol w="3290357"/>
              </a:tblGrid>
              <a:tr h="34895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Федеральный проект «Организация методической поддержки не менее 250 общеобразовательным организациям, имеющим НОР, не менее чем из 20 субъектов РФ»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27" marR="37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Региональный проект  «Повышение качества образования в ШНОР и ШНСУ»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27" marR="37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895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Методика адресной поддержки ШНОР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27" marR="37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Региональная концепция поддержки ШНОР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Вариативные модели поддержки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Региональная программа поддержки ШНОР и ШНСУ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27" marR="37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2718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Сотрудничество (школьный куратор)</a:t>
                      </a:r>
                    </a:p>
                  </a:txBody>
                  <a:tcPr marL="37927" marR="37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Сотрудничество (школа-партнер  + тьютор профразвития кадров)</a:t>
                      </a:r>
                    </a:p>
                  </a:txBody>
                  <a:tcPr marL="37927" marR="37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631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Дорожная</a:t>
                      </a:r>
                      <a:r>
                        <a:rPr lang="ru-RU" sz="900" i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карта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27" marR="37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План-график ШНОР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27" marR="37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2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Плановая дата</a:t>
                      </a:r>
                    </a:p>
                  </a:txBody>
                  <a:tcPr marL="37927" marR="37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</a:t>
                      </a:r>
                    </a:p>
                  </a:txBody>
                  <a:tcPr marL="37927" marR="37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Плановая дата</a:t>
                      </a:r>
                    </a:p>
                  </a:txBody>
                  <a:tcPr marL="37927" marR="37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</a:t>
                      </a:r>
                    </a:p>
                  </a:txBody>
                  <a:tcPr marL="37927" marR="37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9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25.09.2020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27" marR="37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Проведена стартовая диагностика не менее чем в 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образовательных организациях; собраны контекстные данные для разработки дорожных карт адресной методической поддержки образовательных организаций</a:t>
                      </a:r>
                    </a:p>
                  </a:txBody>
                  <a:tcPr marL="37927" marR="37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Март - июнь</a:t>
                      </a:r>
                    </a:p>
                  </a:txBody>
                  <a:tcPr marL="37927" marR="37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Мониторинг идентификации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27" marR="37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9494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15.10.2020</a:t>
                      </a:r>
                    </a:p>
                  </a:txBody>
                  <a:tcPr marL="37927" marR="37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Разработаны не менее 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9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дорожных карт; утверждены показатели, характеризующие положительные изменения в образовательной организации в рамках оказания поддержки по всем общеобразовательным организациям, участвующим в проекте </a:t>
                      </a:r>
                    </a:p>
                  </a:txBody>
                  <a:tcPr marL="37927" marR="37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01.09-30.10. 2020</a:t>
                      </a:r>
                    </a:p>
                  </a:txBody>
                  <a:tcPr marL="37927" marR="37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Разработка программ перехода школ в эффективный режим работы.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27" marR="37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63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27" marR="37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мониторинг школьной мотивации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27" marR="37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174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октябрь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27" marR="37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 семинара для ШНОР и ШНСУ (100% участие школ) + 5 межмуниципальных семинаров по обмену опытом (150 чел.)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-участие ШНОР и ШНСУ в конференции ИРО (100%  школ)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-мониторинг метапредметных компетенций педагогов 68 школ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27" marR="37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2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27" marR="37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27" marR="37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01.09-30.09. 2020</a:t>
                      </a:r>
                    </a:p>
                  </a:txBody>
                  <a:tcPr marL="37927" marR="37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Введение новых штатных должностей во всех школах, вошедших в региональную программ у на данный год</a:t>
                      </a:r>
                    </a:p>
                  </a:txBody>
                  <a:tcPr marL="37927" marR="37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259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1.11.2020</a:t>
                      </a:r>
                    </a:p>
                  </a:txBody>
                  <a:tcPr marL="37927" marR="37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Проведена оценка начала внедрения мер в каждой образовательной организации, участвующей в проекте; выявлен перечень типичных трудностей</a:t>
                      </a:r>
                    </a:p>
                  </a:txBody>
                  <a:tcPr marL="37927" marR="37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03.08-30.11. 2020</a:t>
                      </a:r>
                    </a:p>
                  </a:txBody>
                  <a:tcPr marL="37927" marR="37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Проведение промежуточного мониторинга региональной и муниципальных программ поддержки школ и </a:t>
                      </a:r>
                      <a:r>
                        <a:rPr lang="ru-RU" sz="900" b="1" u="sng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промежуточного</a:t>
                      </a: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и итогового мониторинга в ШНОР и ШНСУ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27" marR="37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259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1.12.2020</a:t>
                      </a:r>
                    </a:p>
                  </a:txBody>
                  <a:tcPr marL="37927" marR="37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Проведена оценка хода реализации дорожных карт образовательных организаций, участвующих в проекте; установлена динамика реализации запланированных мероприятий</a:t>
                      </a:r>
                    </a:p>
                  </a:txBody>
                  <a:tcPr marL="37927" marR="37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27" marR="37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Проведение промежуточного мониторинга региональной и муниципальных программ поддержки школ и </a:t>
                      </a: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промежуточного   и </a:t>
                      </a:r>
                      <a:r>
                        <a:rPr lang="ru-RU" sz="900" b="1" u="sng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итогового мониторинга</a:t>
                      </a: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 ШНОР и ШНСУ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27" marR="37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788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15.12.2020</a:t>
                      </a:r>
                    </a:p>
                  </a:txBody>
                  <a:tcPr marL="37927" marR="37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Установлено соответствие утвержденным показателям по каждой образовательной организации, участвующей в проекте 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(не менее 7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); разработаны проекты показателей, характеризующих положительную динамику изменений в среднесрочной и долгосрочной перспективе</a:t>
                      </a:r>
                    </a:p>
                  </a:txBody>
                  <a:tcPr marL="37927" marR="37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Ноябрь-Декабрь </a:t>
                      </a:r>
                    </a:p>
                  </a:txBody>
                  <a:tcPr marL="37927" marR="37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идентификация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9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отчет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27" marR="37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1461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b="5920"/>
          <a:stretch/>
        </p:blipFill>
        <p:spPr>
          <a:xfrm>
            <a:off x="1006865" y="641050"/>
            <a:ext cx="6524090" cy="4408343"/>
          </a:xfrm>
          <a:prstGeom prst="rect">
            <a:avLst/>
          </a:prstGeom>
        </p:spPr>
      </p:pic>
      <p:sp>
        <p:nvSpPr>
          <p:cNvPr id="119" name="Google Shape;119;p13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431514" y="76783"/>
            <a:ext cx="77880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/>
                <a:ea typeface="Raleway"/>
                <a:cs typeface="Raleway"/>
              </a:rPr>
              <a:t>ШКОЛЫ-УЧАСТНИЦЫ ПРОЕКТА (основание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/>
                <a:ea typeface="Raleway"/>
                <a:cs typeface="Raleway"/>
              </a:rPr>
              <a:t>     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/>
                <a:ea typeface="Raleway"/>
                <a:cs typeface="Raleway"/>
              </a:rPr>
              <a:t>результат)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6288737" y="353782"/>
            <a:ext cx="272504" cy="10772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85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7"/>
          <p:cNvSpPr txBox="1">
            <a:spLocks noGrp="1"/>
          </p:cNvSpPr>
          <p:nvPr>
            <p:ph type="title"/>
          </p:nvPr>
        </p:nvSpPr>
        <p:spPr>
          <a:xfrm>
            <a:off x="970238" y="307965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СТРУДНИЧЕСТВО ШКОЛЫ В РАМКАХ ПРОЕКТОВ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" name="Google Shape;245;p27"/>
          <p:cNvSpPr/>
          <p:nvPr/>
        </p:nvSpPr>
        <p:spPr>
          <a:xfrm>
            <a:off x="5886501" y="1715781"/>
            <a:ext cx="2384554" cy="1420954"/>
          </a:xfrm>
          <a:prstGeom prst="homePlate">
            <a:avLst>
              <a:gd name="adj" fmla="val 211909"/>
            </a:avLst>
          </a:prstGeom>
          <a:solidFill>
            <a:srgbClr val="004C52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la"/>
                <a:ea typeface="Karla"/>
                <a:cs typeface="Karla"/>
                <a:sym typeface="Karla"/>
              </a:rPr>
              <a:t>Т</a:t>
            </a:r>
            <a:r>
              <a:rPr lang="ru-RU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la"/>
                <a:ea typeface="Karla"/>
                <a:cs typeface="Karla"/>
                <a:sym typeface="Karla"/>
              </a:rPr>
              <a:t>ьютор</a:t>
            </a:r>
            <a:endParaRPr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47" name="Google Shape;247;p27"/>
          <p:cNvSpPr/>
          <p:nvPr/>
        </p:nvSpPr>
        <p:spPr>
          <a:xfrm>
            <a:off x="551900" y="1715783"/>
            <a:ext cx="2843373" cy="1420951"/>
          </a:xfrm>
          <a:prstGeom prst="homePlate">
            <a:avLst>
              <a:gd name="adj" fmla="val 211909"/>
            </a:avLst>
          </a:prstGeom>
          <a:solidFill>
            <a:srgbClr val="ABE33F">
              <a:alpha val="81150"/>
            </a:srgbClr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1200" b="1" dirty="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Региональный координатор </a:t>
            </a:r>
          </a:p>
        </p:txBody>
      </p:sp>
      <p:sp>
        <p:nvSpPr>
          <p:cNvPr id="248" name="Google Shape;248;p27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9" name="Google Shape;245;p27"/>
          <p:cNvSpPr/>
          <p:nvPr/>
        </p:nvSpPr>
        <p:spPr>
          <a:xfrm>
            <a:off x="5886501" y="3345046"/>
            <a:ext cx="2411908" cy="1404806"/>
          </a:xfrm>
          <a:prstGeom prst="homePlate">
            <a:avLst>
              <a:gd name="adj" fmla="val 211909"/>
            </a:avLst>
          </a:prstGeom>
          <a:solidFill>
            <a:srgbClr val="004C52"/>
          </a:solidFill>
          <a:ln>
            <a:solidFill>
              <a:srgbClr val="FF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Школьный куратор</a:t>
            </a:r>
            <a:endParaRPr b="1" dirty="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31483" y="1490317"/>
            <a:ext cx="492443" cy="2773740"/>
          </a:xfrm>
          <a:prstGeom prst="rect">
            <a:avLst/>
          </a:prstGeom>
          <a:solidFill>
            <a:srgbClr val="FF0000"/>
          </a:solidFill>
        </p:spPr>
        <p:txBody>
          <a:bodyPr vert="vert"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ШКОЛА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122" y="1493930"/>
            <a:ext cx="430887" cy="165059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«ШНОР/ШНСУ»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22" y="3388595"/>
            <a:ext cx="492443" cy="132536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«500+»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8" name="Google Shape;246;p27"/>
          <p:cNvSpPr/>
          <p:nvPr/>
        </p:nvSpPr>
        <p:spPr>
          <a:xfrm>
            <a:off x="3270922" y="3378758"/>
            <a:ext cx="2902896" cy="1476453"/>
          </a:xfrm>
          <a:prstGeom prst="homePlate">
            <a:avLst>
              <a:gd name="adj" fmla="val 211909"/>
            </a:avLst>
          </a:prstGeom>
          <a:solidFill>
            <a:srgbClr val="00AE9D">
              <a:alpha val="83460"/>
            </a:srgbClr>
          </a:solidFill>
          <a:ln>
            <a:solidFill>
              <a:srgbClr val="FF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1200" b="1" dirty="0" smtClean="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Муниципальный координатор</a:t>
            </a:r>
            <a:endParaRPr lang="ru-RU" sz="1200" b="1" dirty="0"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" name="Google Shape;247;p27"/>
          <p:cNvSpPr/>
          <p:nvPr/>
        </p:nvSpPr>
        <p:spPr>
          <a:xfrm>
            <a:off x="525042" y="3370969"/>
            <a:ext cx="2947623" cy="1484244"/>
          </a:xfrm>
          <a:prstGeom prst="homePlate">
            <a:avLst>
              <a:gd name="adj" fmla="val 211909"/>
            </a:avLst>
          </a:prstGeom>
          <a:solidFill>
            <a:srgbClr val="ABE33F">
              <a:alpha val="81150"/>
            </a:srgbClr>
          </a:solidFill>
          <a:ln>
            <a:solidFill>
              <a:srgbClr val="FF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1200" b="1" dirty="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Региональный координатор </a:t>
            </a:r>
          </a:p>
        </p:txBody>
      </p:sp>
      <p:sp>
        <p:nvSpPr>
          <p:cNvPr id="246" name="Google Shape;246;p27"/>
          <p:cNvSpPr/>
          <p:nvPr/>
        </p:nvSpPr>
        <p:spPr>
          <a:xfrm>
            <a:off x="3270922" y="1719677"/>
            <a:ext cx="2769333" cy="1424847"/>
          </a:xfrm>
          <a:prstGeom prst="homePlate">
            <a:avLst>
              <a:gd name="adj" fmla="val 211909"/>
            </a:avLst>
          </a:prstGeom>
          <a:solidFill>
            <a:srgbClr val="00AE9D">
              <a:alpha val="83460"/>
            </a:srgbClr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1200" b="1" dirty="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Муниципальная команда</a:t>
            </a:r>
          </a:p>
        </p:txBody>
      </p:sp>
    </p:spTree>
    <p:extLst>
      <p:ext uri="{BB962C8B-B14F-4D97-AF65-F5344CB8AC3E}">
        <p14:creationId xmlns:p14="http://schemas.microsoft.com/office/powerpoint/2010/main" val="678750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3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428107" y="2219217"/>
            <a:ext cx="548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Б</a:t>
            </a:r>
            <a:r>
              <a:rPr lang="ru-RU" sz="1600" b="1" dirty="0" smtClean="0">
                <a:solidFill>
                  <a:srgbClr val="C00000"/>
                </a:solidFill>
              </a:rPr>
              <a:t>ЛАГОДАРИМ ЗА ВНИМАНИЕ!</a:t>
            </a:r>
            <a:endParaRPr lang="ru-RU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256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5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ABE33F"/>
                </a:solidFill>
              </a:rPr>
              <a:t>2</a:t>
            </a:fld>
            <a:endParaRPr>
              <a:solidFill>
                <a:srgbClr val="ABE33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3471" y="202312"/>
            <a:ext cx="3934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/>
                <a:ea typeface="Raleway"/>
                <a:cs typeface="Raleway"/>
                <a:sym typeface="Raleway"/>
              </a:rPr>
              <a:t>ЦЕЛЬ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/>
                <a:ea typeface="Raleway"/>
                <a:cs typeface="Raleway"/>
                <a:sym typeface="Raleway"/>
              </a:rPr>
              <a:t>ПРОЕКТА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/>
                <a:ea typeface="Raleway"/>
                <a:cs typeface="Raleway"/>
                <a:sym typeface="Raleway"/>
              </a:rPr>
              <a:t>«500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/>
                <a:ea typeface="Raleway"/>
                <a:cs typeface="Raleway"/>
                <a:sym typeface="Raleway"/>
              </a:rPr>
              <a:t>+» 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/>
              <a:ea typeface="Raleway"/>
              <a:cs typeface="Raleway"/>
              <a:sym typeface="Raleway"/>
            </a:endParaRPr>
          </a:p>
          <a:p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3471" y="964199"/>
            <a:ext cx="73448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	Целью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организации адресной методической помощи является </a:t>
            </a:r>
            <a:r>
              <a:rPr lang="ru-RU" sz="2000" u="sng" dirty="0">
                <a:latin typeface="Arial" pitchFamily="34" charset="0"/>
                <a:cs typeface="Arial" pitchFamily="34" charset="0"/>
              </a:rPr>
              <a:t>повышение </a:t>
            </a:r>
            <a:r>
              <a:rPr lang="ru-RU" sz="2000" u="sng" dirty="0" smtClean="0">
                <a:latin typeface="Arial" pitchFamily="34" charset="0"/>
                <a:cs typeface="Arial" pitchFamily="34" charset="0"/>
              </a:rPr>
              <a:t>качества образования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 образовательных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организациях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 низкими образовательными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результатами обучающихся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путем реализации для каждой такой образовательной организации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комплекса мер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поддержки, разработанного с учетом результатов предварительной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комплексной диагностики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по этой образовательной организации.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	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Диагностика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направлена на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выявление различных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факторов,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существенным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образом влияющих на результаты обучения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 конкретной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школе.</a:t>
            </a:r>
          </a:p>
        </p:txBody>
      </p:sp>
    </p:spTree>
    <p:extLst>
      <p:ext uri="{BB962C8B-B14F-4D97-AF65-F5344CB8AC3E}">
        <p14:creationId xmlns:p14="http://schemas.microsoft.com/office/powerpoint/2010/main" val="2154636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5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ABE33F"/>
                </a:solidFill>
              </a:rPr>
              <a:t>3</a:t>
            </a:fld>
            <a:endParaRPr>
              <a:solidFill>
                <a:srgbClr val="ABE33F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73302" y="261442"/>
            <a:ext cx="6734640" cy="580926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/>
                <a:ea typeface="Raleway"/>
                <a:cs typeface="Raleway"/>
                <a:sym typeface="Raleway"/>
              </a:rPr>
              <a:t>РЕГИОНЫ-УЧАСТНИКИ ПРОЕКТА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22" y="1212109"/>
            <a:ext cx="7856955" cy="353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740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3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01838" y="267129"/>
            <a:ext cx="5835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/>
                <a:ea typeface="Raleway"/>
                <a:cs typeface="Raleway"/>
                <a:sym typeface="Raleway"/>
              </a:rPr>
              <a:t>СОСТАВНЫЕ ЧАСТИ ПРОЕКТА «500+»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21" y="984386"/>
            <a:ext cx="6733859" cy="3765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229" y="4275973"/>
            <a:ext cx="2158502" cy="426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3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575822" y="246580"/>
            <a:ext cx="8126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/>
                <a:ea typeface="Raleway"/>
                <a:cs typeface="Raleway"/>
              </a:rPr>
              <a:t>ВЫБОР МЕР ПО ПОВЫШЕНИЮ КАЧЕСТВА ОБРАЗОВАНИЯ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75593" y="3391152"/>
            <a:ext cx="1459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 </a:t>
            </a:r>
            <a:r>
              <a:rPr lang="en-US" sz="1000" u="sng" dirty="0">
                <a:hlinkClick r:id="rId3"/>
              </a:rPr>
              <a:t>https://fioco.ru/antirisk</a:t>
            </a:r>
            <a:endParaRPr lang="ru-RU" sz="1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" t="10478" r="2004"/>
          <a:stretch/>
        </p:blipFill>
        <p:spPr bwMode="auto">
          <a:xfrm>
            <a:off x="1301184" y="962561"/>
            <a:ext cx="6274409" cy="3984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5053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3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465714" y="852295"/>
            <a:ext cx="867828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развитие </a:t>
            </a:r>
            <a:r>
              <a:rPr lang="ru-RU" sz="1200" b="1" dirty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региональных и муниципальных управленческих </a:t>
            </a:r>
            <a:r>
              <a:rPr lang="ru-RU" sz="1200" b="1" dirty="0" smtClean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механизмов управления </a:t>
            </a:r>
            <a:r>
              <a:rPr lang="ru-RU" sz="1200" b="1" dirty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качеством образования</a:t>
            </a:r>
            <a:r>
              <a:rPr lang="ru-RU" sz="1200" b="1" dirty="0" smtClean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1200" b="1" dirty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том числе</a:t>
            </a:r>
            <a:r>
              <a:rPr lang="ru-RU" sz="120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	-системы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методической поддержки учителей;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	-системы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мониторинга качества повышения квалификации учителей;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	-системы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помощи школам с низкими образовательными результатами;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	-системы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мониторинга эффективности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руководителей общеобразовательных организаций;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	-других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механизмов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200" b="1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200" b="1" dirty="0" smtClean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выявление </a:t>
            </a:r>
            <a:r>
              <a:rPr lang="ru-RU" sz="1200" b="1" dirty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общеобразовательных организаций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с низкими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образовательными результатами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для включения их в программы методической поддержки;</a:t>
            </a:r>
          </a:p>
          <a:p>
            <a:r>
              <a:rPr lang="ru-RU" sz="1200" b="1" dirty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ru-RU" sz="1200" dirty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комплексная диагностика факторов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, влияющих существенным образом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на качество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образования в образовательных организациях, включенных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в программу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поддержки;</a:t>
            </a:r>
          </a:p>
          <a:p>
            <a:r>
              <a:rPr lang="ru-RU" sz="1200" b="1" dirty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разработка для каждой общеобразовательной организации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, включенной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в программу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поддержки, плана и дорожной карты по реализации мер поддержки;</a:t>
            </a:r>
          </a:p>
          <a:p>
            <a:r>
              <a:rPr lang="ru-RU" sz="1200" b="1" dirty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формирование организационных и информационных ресурсов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реализации программ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поддержки;</a:t>
            </a:r>
          </a:p>
          <a:p>
            <a:r>
              <a:rPr lang="ru-RU" sz="1200" b="1" dirty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организация консультирования всех участников проекта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по вопросам,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связанным с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реализацией конкретных мероприятий проекта;</a:t>
            </a:r>
          </a:p>
          <a:p>
            <a:r>
              <a:rPr lang="ru-RU" sz="1200" b="1" dirty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реализация сформированных планов и дорожных карт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, включая мониторинг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хода проекта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и оценку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  результативности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принимаемых мер;</a:t>
            </a:r>
          </a:p>
          <a:p>
            <a:r>
              <a:rPr lang="ru-RU" sz="1200" b="1" dirty="0" smtClean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создание </a:t>
            </a:r>
            <a:r>
              <a:rPr lang="ru-RU" sz="1200" b="1" dirty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информационной системы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для реализации проекта, в которой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	-каждая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школа, участвующая в проекте, публикует рабочие материалы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и документы,</a:t>
            </a:r>
          </a:p>
          <a:p>
            <a:r>
              <a:rPr lang="ru-RU" sz="12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связанные с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реализацией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запланированных мер;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	-ведется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консультирование всех участников проекта.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208" y="292574"/>
            <a:ext cx="8782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/>
                <a:ea typeface="Raleway"/>
                <a:cs typeface="Raleway"/>
              </a:rPr>
              <a:t>КЛЮЧЕВЫЕ ЗАДАЧИ РЕАЛИЗАЦИИ АДРЕСНОЙ МЕТОДИЧЕСКОЙ ПОМОЩИ</a:t>
            </a:r>
          </a:p>
        </p:txBody>
      </p:sp>
    </p:spTree>
    <p:extLst>
      <p:ext uri="{BB962C8B-B14F-4D97-AF65-F5344CB8AC3E}">
        <p14:creationId xmlns:p14="http://schemas.microsoft.com/office/powerpoint/2010/main" val="2488955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311" y="892063"/>
            <a:ext cx="6466901" cy="36243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2708" y="263354"/>
            <a:ext cx="6202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/>
                <a:ea typeface="Raleway"/>
                <a:cs typeface="Raleway"/>
              </a:rPr>
              <a:t>ОРГАНИЗАЦИОННАЯ СХЕМА ПРОЕКТА «500+»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/>
              <a:ea typeface="Raleway"/>
              <a:cs typeface="Raleway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7677" y="4200924"/>
            <a:ext cx="1457070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732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3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938431" y="279137"/>
            <a:ext cx="4003439" cy="529568"/>
          </a:xfrm>
          <a:prstGeom prst="rect">
            <a:avLst/>
          </a:prstGeom>
        </p:spPr>
        <p:txBody>
          <a:bodyPr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/>
                <a:ea typeface="Raleway"/>
                <a:cs typeface="Raleway"/>
              </a:rPr>
              <a:t>ЧТО СДЕЛАНО В РЕГИОНЕ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04214" y="951564"/>
            <a:ext cx="7794564" cy="2777956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</a:rPr>
              <a:t>Определены школы – участницы проекта (отбор в 3 этапа)</a:t>
            </a:r>
          </a:p>
          <a:p>
            <a:pPr fontAlgn="t"/>
            <a:r>
              <a:rPr lang="ru-RU" sz="1600" b="1" dirty="0" smtClean="0"/>
              <a:t>	МОУ </a:t>
            </a:r>
            <a:r>
              <a:rPr lang="ru-RU" sz="1600" b="1" dirty="0"/>
              <a:t>СОШ № 2 г. Углича</a:t>
            </a:r>
            <a:endParaRPr lang="ru-RU" sz="1600" dirty="0"/>
          </a:p>
          <a:p>
            <a:pPr fontAlgn="t"/>
            <a:r>
              <a:rPr lang="ru-RU" sz="1600" b="1" dirty="0" smtClean="0"/>
              <a:t>	МОУ </a:t>
            </a:r>
            <a:r>
              <a:rPr lang="ru-RU" sz="1600" b="1" dirty="0"/>
              <a:t>Головинская СОШ Угличского МР</a:t>
            </a:r>
            <a:endParaRPr lang="ru-RU" sz="1600" dirty="0"/>
          </a:p>
          <a:p>
            <a:pPr fontAlgn="t"/>
            <a:r>
              <a:rPr lang="ru-RU" sz="1600" b="1" dirty="0" smtClean="0"/>
              <a:t>	МОУ </a:t>
            </a:r>
            <a:r>
              <a:rPr lang="ru-RU" sz="1600" b="1" dirty="0"/>
              <a:t>Юркинская СОШ Борисоглебского МР</a:t>
            </a:r>
            <a:endParaRPr lang="ru-RU" sz="1600" dirty="0"/>
          </a:p>
          <a:p>
            <a:pPr fontAlgn="t"/>
            <a:r>
              <a:rPr lang="ru-RU" sz="1600" b="1" dirty="0" smtClean="0"/>
              <a:t>	МОУ </a:t>
            </a:r>
            <a:r>
              <a:rPr lang="ru-RU" sz="1600" b="1" dirty="0"/>
              <a:t>Краснооктябрьская СОШ Борисоглебского МР</a:t>
            </a:r>
            <a:endParaRPr lang="ru-RU" sz="1600" dirty="0"/>
          </a:p>
          <a:p>
            <a:pPr fontAlgn="t"/>
            <a:r>
              <a:rPr lang="ru-RU" sz="1600" b="1" dirty="0" smtClean="0"/>
              <a:t>	МОУ </a:t>
            </a:r>
            <a:r>
              <a:rPr lang="ru-RU" sz="1600" b="1" dirty="0"/>
              <a:t>ООШ № 15 г. </a:t>
            </a:r>
            <a:r>
              <a:rPr lang="ru-RU" sz="1600" b="1" dirty="0" smtClean="0"/>
              <a:t>Рыбинска</a:t>
            </a:r>
          </a:p>
          <a:p>
            <a:pPr fontAlgn="t"/>
            <a:r>
              <a:rPr lang="ru-RU" sz="1600" b="1" dirty="0" smtClean="0"/>
              <a:t>	МОУ </a:t>
            </a:r>
            <a:r>
              <a:rPr lang="ru-RU" sz="1600" b="1" dirty="0"/>
              <a:t>СОШ № 60 г. Ярославля</a:t>
            </a:r>
            <a:endParaRPr lang="ru-RU" sz="1600" dirty="0"/>
          </a:p>
          <a:p>
            <a:pPr fontAlgn="t"/>
            <a:r>
              <a:rPr lang="ru-RU" sz="1600" b="1" dirty="0" smtClean="0"/>
              <a:t>	МОУ </a:t>
            </a:r>
            <a:r>
              <a:rPr lang="ru-RU" sz="1600" b="1" dirty="0"/>
              <a:t>СОШ № 44 г. Ярославля</a:t>
            </a:r>
            <a:endParaRPr lang="ru-RU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</a:rPr>
              <a:t>Назначены </a:t>
            </a:r>
            <a:r>
              <a:rPr lang="ru-RU" sz="1600" b="1" dirty="0">
                <a:solidFill>
                  <a:srgbClr val="002060"/>
                </a:solidFill>
              </a:rPr>
              <a:t>региональные и муниципальные координаторы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</a:rPr>
              <a:t>Определены школьные кураторы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</a:rPr>
              <a:t>Пройдена стартовая </a:t>
            </a:r>
            <a:r>
              <a:rPr lang="ru-RU" sz="1600" b="1" dirty="0" smtClean="0">
                <a:solidFill>
                  <a:srgbClr val="002060"/>
                </a:solidFill>
              </a:rPr>
              <a:t>диагностика школ-участниц</a:t>
            </a:r>
            <a:endParaRPr lang="ru-RU" sz="1600" b="1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</a:rPr>
              <a:t>Утвержден региональный план-график («дорожная карта») мероприятий программы на 2020 год</a:t>
            </a:r>
          </a:p>
          <a:p>
            <a:endParaRPr lang="en-US" sz="1600" dirty="0" smtClean="0">
              <a:solidFill>
                <a:srgbClr val="002060"/>
              </a:solidFill>
            </a:endParaRPr>
          </a:p>
          <a:p>
            <a:endParaRPr lang="ru-RU" sz="1600" dirty="0" smtClean="0">
              <a:solidFill>
                <a:srgbClr val="002060"/>
              </a:solidFill>
            </a:endParaRPr>
          </a:p>
          <a:p>
            <a:endParaRPr lang="ru-RU" sz="1600" dirty="0" smtClean="0">
              <a:solidFill>
                <a:srgbClr val="002060"/>
              </a:solidFill>
            </a:endParaRPr>
          </a:p>
          <a:p>
            <a:endParaRPr lang="ru-RU" sz="1600" dirty="0" smtClean="0">
              <a:solidFill>
                <a:srgbClr val="002060"/>
              </a:solidFill>
            </a:endParaRPr>
          </a:p>
          <a:p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281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3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667820" y="1643865"/>
            <a:ext cx="743849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/>
                <a:ea typeface="Raleway"/>
                <a:cs typeface="Raleway"/>
              </a:rPr>
              <a:t>СОГЛАСОВАНИЕ ПОДХОДОВ В РАБОТЕ СО ШНОР — УЧАСТНИКАМИ ДВУХ ПРОЕКТОВ ОДНОВРЕМЕННО</a:t>
            </a:r>
          </a:p>
        </p:txBody>
      </p:sp>
    </p:spTree>
    <p:extLst>
      <p:ext uri="{BB962C8B-B14F-4D97-AF65-F5344CB8AC3E}">
        <p14:creationId xmlns:p14="http://schemas.microsoft.com/office/powerpoint/2010/main" val="1130045208"/>
      </p:ext>
    </p:extLst>
  </p:cSld>
  <p:clrMapOvr>
    <a:masterClrMapping/>
  </p:clrMapOvr>
</p:sld>
</file>

<file path=ppt/theme/theme1.xml><?xml version="1.0" encoding="utf-8"?>
<a:theme xmlns:a="http://schemas.openxmlformats.org/drawingml/2006/main" name="Escalus template">
  <a:themeElements>
    <a:clrScheme name="Custom 347">
      <a:dk1>
        <a:srgbClr val="004C52"/>
      </a:dk1>
      <a:lt1>
        <a:srgbClr val="FFFFFF"/>
      </a:lt1>
      <a:dk2>
        <a:srgbClr val="788788"/>
      </a:dk2>
      <a:lt2>
        <a:srgbClr val="D7EEEC"/>
      </a:lt2>
      <a:accent1>
        <a:srgbClr val="004C52"/>
      </a:accent1>
      <a:accent2>
        <a:srgbClr val="00AE9D"/>
      </a:accent2>
      <a:accent3>
        <a:srgbClr val="4BD3B0"/>
      </a:accent3>
      <a:accent4>
        <a:srgbClr val="68DD6B"/>
      </a:accent4>
      <a:accent5>
        <a:srgbClr val="ABE33F"/>
      </a:accent5>
      <a:accent6>
        <a:srgbClr val="DBEEA6"/>
      </a:accent6>
      <a:hlink>
        <a:srgbClr val="004C52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459</Words>
  <Application>Microsoft Office PowerPoint</Application>
  <PresentationFormat>Экран (16:9)</PresentationFormat>
  <Paragraphs>120</Paragraphs>
  <Slides>13</Slides>
  <Notes>12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Times New Roman</vt:lpstr>
      <vt:lpstr>Raleway</vt:lpstr>
      <vt:lpstr>Karla</vt:lpstr>
      <vt:lpstr>Calibri</vt:lpstr>
      <vt:lpstr>Escalus template</vt:lpstr>
      <vt:lpstr>Точечный рисунок</vt:lpstr>
      <vt:lpstr>О ВКЛЮЧЕНИИ ЯРОСЛАВСКОЙ ОБЛАСТИ В ПРОЕКТ  «ОРГАНИЗАЦИЯ МЕТОДИЧЕСКОЙ ПОДДЕРЖКИ  НЕ МЕНЕЕ 250 ВЫЯВЛЕННЫМ ОБЩЕОБРАЗОВАТЕЛЬНЫМ ОРГАНИЗАЦИЯМ, ИМЕЮЩИМ НИЗКИЕ  ОБРАЗОВАТЕЛЬНЫЕ РЕЗУЛЬТАТЫ ОБУЧАЮЩИХСЯ, НЕ МЕНЕЕ ЧЕМ ИЗ 20 СУБЪЕКТОВ РОССИЙСКОЙ ФЕДЕРАЦИИ»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СТРУДНИЧЕСТВО ШКОЛЫ В РАМКАХ ПРОЕКТОВ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ВКЛЮЧЕНИИ ЯРОСЛАВСКОЙ ОБЛАСТИ В ПРОЕКТ  «ОРГАНИЗАЦИЯ МЕТОДИЧЕСКОЙ ПОДДЕРЖКИ  НЕ МЕНЕЕ 250 ВЫЯВЛЕННЫМ ОБЩЕОБРАЗОВАТЕЛЬНЫМ ОРГАНИЗАЦИЯМ, ИМЕЮЩИМ НИЗКИЕ  ОБРАЗОВАТЕЛЬНЫЕ РЕЗУЛЬТАТЫ ОБУЧАЮЩИХСЯ, НЕ МЕНЕЕ ЧЕМ ИЗ 20 СУБЪЕКТОВ РОССИЙСКОЙ ФЕДЕРАЦИИ»</dc:title>
  <dc:creator>user</dc:creator>
  <cp:lastModifiedBy>Галина Валентиновна Куприянова</cp:lastModifiedBy>
  <cp:revision>26</cp:revision>
  <cp:lastPrinted>2020-09-29T06:47:02Z</cp:lastPrinted>
  <dcterms:modified xsi:type="dcterms:W3CDTF">2020-09-30T06:10:17Z</dcterms:modified>
</cp:coreProperties>
</file>