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77" r:id="rId10"/>
    <p:sldId id="263" r:id="rId11"/>
    <p:sldId id="274" r:id="rId12"/>
    <p:sldId id="265" r:id="rId13"/>
    <p:sldId id="266" r:id="rId14"/>
    <p:sldId id="279" r:id="rId15"/>
    <p:sldId id="278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11C1"/>
    <a:srgbClr val="2747CF"/>
    <a:srgbClr val="2265EA"/>
    <a:srgbClr val="5F2AAC"/>
    <a:srgbClr val="CCFFFF"/>
    <a:srgbClr val="66CCFF"/>
    <a:srgbClr val="1F08CA"/>
    <a:srgbClr val="59A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0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2"/>
              <a:gd name="T34" fmla="*/ 0 h 166"/>
              <a:gd name="T35" fmla="*/ 372 w 372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4F9F-18E6-4CBB-B293-7860CCF0A585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B694-F7DD-47D3-9785-B2C219BE97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801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E140-4290-44CA-9904-469B79582735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EB8BE-5DAC-4A0F-A964-D85149B1A9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247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31A1-6291-42A0-B37E-FAB4A3DD0F35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FAAA-0BF7-4C91-A2A7-6930E3D3C17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653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92E2-E890-4F73-9712-838A514BD3D3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759D-4FB2-477A-AF65-08443BEFE6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155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3569-7D49-4B2E-9BC1-F9BAF4FA98DB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A7879-4E96-428D-88B2-8650646DDC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7471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CA4D-6C8B-48EE-ACAC-656C201472EC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0D04-2064-4DF8-ADFF-A61826DB41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132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D37C-0BAD-44EC-B92C-4DDE8A6ECC21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67F9-E1CB-4ED7-9A48-D51D3A7163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010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F20B-1321-4C70-8356-DD8A596EB4E7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2850-BDA4-423E-B55A-902BCED769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41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D72C-5DD2-413E-B8BA-38E6F0DC948C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9D0E-91C1-4374-835F-7D43EE3C4A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34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326F-EFA4-4B24-927B-84DAF69943EA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48094-39B3-47E2-BF1A-A784AF6BB0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00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1F5C-0178-4F4B-83B9-0FF5262E465D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556A-9102-4ED5-8799-AB7DCD9245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94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785D-2673-406C-B0A4-B85A3053D00B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B01C-5303-4495-B582-232390378CA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248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F14C-D28D-400A-A619-A1D82A9FD4F6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50AE-78B6-4C18-9AC6-CF825B2F00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67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70D3-90C1-49CB-B525-CED165053149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44CF-9631-48EF-BBAF-ACB225F275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999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1B1F-6DE5-4315-B289-7F557C71D3AC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BC7C-9075-4576-87F7-023FB3FF1C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955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440F-AD3A-49EF-8422-FA75D6293752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7FB0-E3BA-488B-A273-90DFCA9BAE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69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36"/>
                <a:gd name="T20" fmla="*/ 22 w 2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504"/>
                <a:gd name="T23" fmla="*/ 140 w 140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308"/>
                <a:gd name="T26" fmla="*/ 132 w 132"/>
                <a:gd name="T27" fmla="*/ 308 h 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9"/>
                <a:gd name="T14" fmla="*/ 37 w 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722"/>
                <a:gd name="T35" fmla="*/ 178 w 178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35"/>
                <a:gd name="T32" fmla="*/ 23 w 23"/>
                <a:gd name="T33" fmla="*/ 635 h 6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7"/>
                <a:gd name="T20" fmla="*/ 17 w 1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22"/>
                <a:gd name="T32" fmla="*/ 41 w 41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0"/>
                <a:gd name="T52" fmla="*/ 0 h 878"/>
                <a:gd name="T53" fmla="*/ 450 w 450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3"/>
                <a:gd name="T14" fmla="*/ 35 w 35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8"/>
                <a:gd name="T20" fmla="*/ 8 w 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35"/>
                <a:gd name="T26" fmla="*/ 52 w 52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920"/>
                <a:gd name="T47" fmla="*/ 103 w 103"/>
                <a:gd name="T48" fmla="*/ 920 h 9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330"/>
                <a:gd name="T26" fmla="*/ 88 w 88"/>
                <a:gd name="T27" fmla="*/ 330 h 3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207"/>
                <a:gd name="T26" fmla="*/ 90 w 90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67"/>
                <a:gd name="T35" fmla="*/ 115 w 115"/>
                <a:gd name="T36" fmla="*/ 467 h 4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633"/>
                <a:gd name="T41" fmla="*/ 36 w 36"/>
                <a:gd name="T42" fmla="*/ 633 h 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9"/>
                <a:gd name="T14" fmla="*/ 28 w 2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07"/>
                <a:gd name="T23" fmla="*/ 17 w 17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568"/>
                <a:gd name="T50" fmla="*/ 294 w 294"/>
                <a:gd name="T51" fmla="*/ 568 h 5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53"/>
                <a:gd name="T14" fmla="*/ 25 w 25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41"/>
                <a:gd name="T26" fmla="*/ 29 w 29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8"/>
                <a:gd name="T23" fmla="*/ 8 w 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1"/>
                <a:gd name="T26" fmla="*/ 44 w 4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477B5-2059-4D3A-98D7-F3910724415B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CEAEC7-4337-4F4D-9F14-79C3AA5A92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ofka2010.wix.com/cfsr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514139"/>
            <a:ext cx="8915399" cy="2262781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Организация </a:t>
            </a:r>
            <a: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исследовательской </a:t>
            </a:r>
            <a:r>
              <a:rPr lang="ru-RU" sz="4400" b="1" dirty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работы </a:t>
            </a:r>
            <a: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4400" b="1" dirty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обучающимися </a:t>
            </a:r>
            <a:r>
              <a:rPr lang="ru-RU" sz="4400" b="1" dirty="0" smtClean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4400" b="1" dirty="0">
                <a:ln>
                  <a:solidFill>
                    <a:srgbClr val="1F08CA"/>
                  </a:solidFill>
                </a:ln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изучению малых рек Рыбинского района</a:t>
            </a:r>
            <a:r>
              <a:rPr lang="ru-RU" dirty="0"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solidFill>
                  <a:srgbClr val="2265E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rgbClr val="2265E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7726" y="4256470"/>
            <a:ext cx="8911687" cy="128089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4"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Шарова Светлана Анатольевна, </a:t>
            </a:r>
          </a:p>
          <a:p>
            <a:pPr lvl="4"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директор СОШ №6 г.Рыбинска</a:t>
            </a:r>
          </a:p>
          <a:p>
            <a:pPr lvl="4"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Соболева Татьяна Владимировна,</a:t>
            </a:r>
          </a:p>
          <a:p>
            <a:pPr lvl="4"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учитель географии СОШ №6 г.Рыбинска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71831" y="291276"/>
            <a:ext cx="9654297" cy="83827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Внеклассная исследовательская деятельность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6238" y="1189038"/>
            <a:ext cx="4011612" cy="131286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Картографическое изучение исследуемой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территории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99250" y="1189038"/>
            <a:ext cx="4011613" cy="131286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Освоение методик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полевых исследований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6238" y="5330825"/>
            <a:ext cx="4011612" cy="13112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Написание исследовательской работы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9250" y="3324225"/>
            <a:ext cx="4011613" cy="131286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Экспедиционные исследования рек и прилегающей территории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6238" y="3171825"/>
            <a:ext cx="4011612" cy="131286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с фондами библиотек и архивов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5754688" y="1743075"/>
            <a:ext cx="839787" cy="206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315326" y="2835275"/>
            <a:ext cx="779462" cy="1984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792788" y="3876675"/>
            <a:ext cx="838200" cy="2079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242469" y="4822032"/>
            <a:ext cx="819150" cy="1952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9250" y="5329238"/>
            <a:ext cx="4011613" cy="131286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Практическое применение результатов исследований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754688" y="5907088"/>
            <a:ext cx="839787" cy="2079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школа 6 фото\дети на чтениях\SDC10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413" y="4465638"/>
            <a:ext cx="2728912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F:\фото с ухтом.2011\IMG_0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4446588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71831" y="291276"/>
            <a:ext cx="9654297" cy="8382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Представление исследовательской работы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5488" y="1316680"/>
            <a:ext cx="871905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Школьная научная конференция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Золотаревские чтения школьников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Научная конференция школьников памяти академика А.А.Ухтомского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Конкурс исследовательских краеведческих работ обучающихся «Отечество»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Российская научная конференция школьников «Открытие»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Эколого-биологическая олимпиада школьников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Конкурс юных исследователей окружающей среды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dirty="0"/>
          </a:p>
        </p:txBody>
      </p:sp>
      <p:pic>
        <p:nvPicPr>
          <p:cNvPr id="28678" name="Picture 2" descr="D:\фото школа\Захаров А.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775" y="4468813"/>
            <a:ext cx="26860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C:\Users\учитель\Documents\исследоват работы\акция мусор на Коровке\SDC129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343" y="1721224"/>
            <a:ext cx="5822720" cy="32857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8675" name="Рисунок 2" descr="C:\Users\учитель\Documents\исследоват работы\акция мусор на Коровке\SDC129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932" y="1721224"/>
            <a:ext cx="4187319" cy="32857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459163" y="330200"/>
            <a:ext cx="6189662" cy="862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000" b="1" kern="0" dirty="0">
                <a:solidFill>
                  <a:srgbClr val="2747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Акция «Оберегай»</a:t>
            </a:r>
            <a:endParaRPr lang="ru-RU" b="1" kern="0" dirty="0">
              <a:solidFill>
                <a:srgbClr val="2747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5"/>
          <p:cNvGrpSpPr>
            <a:grpSpLocks/>
          </p:cNvGrpSpPr>
          <p:nvPr/>
        </p:nvGrpSpPr>
        <p:grpSpPr bwMode="auto">
          <a:xfrm>
            <a:off x="2446338" y="276225"/>
            <a:ext cx="6089650" cy="6316663"/>
            <a:chOff x="2832830" y="441466"/>
            <a:chExt cx="6090243" cy="6316681"/>
          </a:xfrm>
        </p:grpSpPr>
        <p:pic>
          <p:nvPicPr>
            <p:cNvPr id="30724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830" y="441466"/>
              <a:ext cx="6090243" cy="631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Овал 2"/>
            <p:cNvSpPr/>
            <p:nvPr/>
          </p:nvSpPr>
          <p:spPr>
            <a:xfrm rot="2268055">
              <a:off x="3515521" y="811355"/>
              <a:ext cx="1287587" cy="4098937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785645" y="1276493"/>
              <a:ext cx="1957578" cy="5353065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19343062">
              <a:off x="6779739" y="963755"/>
              <a:ext cx="1289176" cy="4083062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575675" y="890588"/>
            <a:ext cx="3500438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Районы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комплексного исследования малых рек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у</a:t>
            </a:r>
            <a:r>
              <a:rPr lang="ru-RU" altLang="ru-RU" sz="4000" kern="0" dirty="0" err="1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чащимися</a:t>
            </a:r>
            <a:r>
              <a:rPr lang="ru-RU" altLang="ru-RU" sz="4000" kern="0" dirty="0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СОШ№6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kern="0" dirty="0">
                <a:solidFill>
                  <a:srgbClr val="4311C1"/>
                </a:solidFill>
                <a:latin typeface="Calibri"/>
                <a:ea typeface="+mj-ea"/>
                <a:cs typeface="+mj-cs"/>
              </a:rPr>
              <a:t>г.Рыбинска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-2603500"/>
            <a:ext cx="1841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defTabSz="91440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ru-RU" altLang="ru-RU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773238" y="866775"/>
            <a:ext cx="992505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5F2AAC"/>
                </a:solidFill>
              </a:rPr>
              <a:t>- </a:t>
            </a:r>
            <a:r>
              <a:rPr lang="ru-RU" altLang="ru-RU" sz="2000">
                <a:solidFill>
                  <a:srgbClr val="4311C1"/>
                </a:solidFill>
              </a:rPr>
              <a:t>История санатория им.Воровского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r>
              <a:rPr lang="ru-RU" altLang="ru-RU" sz="2000">
                <a:solidFill>
                  <a:srgbClr val="4311C1"/>
                </a:solidFill>
              </a:rPr>
              <a:t>- Дворянские усадьбы на берегах р.Черемухи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r>
              <a:rPr lang="ru-RU" altLang="ru-RU" sz="2000">
                <a:solidFill>
                  <a:srgbClr val="4311C1"/>
                </a:solidFill>
              </a:rPr>
              <a:t>- История образования в причеремушных волостях в конце </a:t>
            </a:r>
            <a:r>
              <a:rPr lang="en-US" altLang="ru-RU" sz="2000">
                <a:solidFill>
                  <a:srgbClr val="4311C1"/>
                </a:solidFill>
              </a:rPr>
              <a:t>XIX</a:t>
            </a:r>
            <a:r>
              <a:rPr lang="ru-RU" altLang="ru-RU" sz="2000">
                <a:solidFill>
                  <a:srgbClr val="4311C1"/>
                </a:solidFill>
              </a:rPr>
              <a:t> – начале </a:t>
            </a:r>
            <a:r>
              <a:rPr lang="en-US" altLang="ru-RU" sz="2000">
                <a:solidFill>
                  <a:srgbClr val="4311C1"/>
                </a:solidFill>
              </a:rPr>
              <a:t>XX</a:t>
            </a:r>
            <a:r>
              <a:rPr lang="ru-RU" altLang="ru-RU" sz="2000">
                <a:solidFill>
                  <a:srgbClr val="4311C1"/>
                </a:solidFill>
              </a:rPr>
              <a:t> века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r>
              <a:rPr lang="ru-RU" altLang="ru-RU" sz="2000">
                <a:solidFill>
                  <a:srgbClr val="4311C1"/>
                </a:solidFill>
              </a:rPr>
              <a:t>- Страницы истории Александровской Пустыни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r>
              <a:rPr lang="ru-RU" altLang="ru-RU" sz="2000">
                <a:solidFill>
                  <a:srgbClr val="4311C1"/>
                </a:solidFill>
              </a:rPr>
              <a:t>- Священники Александровской Пустыни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r>
              <a:rPr lang="ru-RU" altLang="ru-RU" sz="2000">
                <a:solidFill>
                  <a:srgbClr val="4311C1"/>
                </a:solidFill>
              </a:rPr>
              <a:t>- Промысел углежжения в Николо-Задубровской волости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pPr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История усадьбы Кладищевых в с.Благовещение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pPr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История Николо-Задубровского училища в с.Александровсая Пустынь</a:t>
            </a:r>
          </a:p>
          <a:p>
            <a:endParaRPr lang="ru-RU" altLang="ru-RU" sz="2000">
              <a:solidFill>
                <a:srgbClr val="4311C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Александр Ливанов – священник, общественный деятель, краевед</a:t>
            </a:r>
          </a:p>
          <a:p>
            <a:pPr eaLnBrk="1" hangingPunct="1">
              <a:buFontTx/>
              <a:buChar char="-"/>
            </a:pPr>
            <a:endParaRPr lang="ru-RU" altLang="ru-RU" sz="2000">
              <a:solidFill>
                <a:srgbClr val="4311C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Училища для свободных хлебопашцев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4175" y="157163"/>
            <a:ext cx="10248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srgbClr val="2747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Темы исследовательских работ учащихся</a:t>
            </a:r>
            <a:endParaRPr lang="ru-RU" sz="3600" b="1" kern="0" dirty="0">
              <a:solidFill>
                <a:srgbClr val="2747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-2603500"/>
            <a:ext cx="1841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defTabSz="91440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ru-RU" altLang="ru-RU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736725" y="869950"/>
            <a:ext cx="9925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История Елоховской волости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Усадьба Лытарево – родовое имение дворян Хомутовых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Парк в Михалево – памятник природы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Река Черемуха как памятник природы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События за рамками портрета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История детского дома «Красные Октябрята» в д.Якуники</a:t>
            </a:r>
          </a:p>
          <a:p>
            <a:pPr eaLnBrk="1" hangingPunct="1">
              <a:buFontTx/>
              <a:buChar char="-"/>
            </a:pPr>
            <a:endParaRPr lang="ru-RU" altLang="ru-RU" sz="2000">
              <a:solidFill>
                <a:srgbClr val="4311C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 Черная гора или Красная Горка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 - Сельская топонимика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5F2AAC"/>
                </a:solidFill>
              </a:rPr>
              <a:t>- </a:t>
            </a:r>
            <a:r>
              <a:rPr lang="ru-RU" altLang="ru-RU" sz="2000">
                <a:solidFill>
                  <a:srgbClr val="4311C1"/>
                </a:solidFill>
              </a:rPr>
              <a:t>Родники на реке Черемухе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Состояние водоохраной зоны реки Черемухи</a:t>
            </a:r>
          </a:p>
          <a:p>
            <a:pPr>
              <a:buFontTx/>
              <a:buChar char="-"/>
            </a:pPr>
            <a:endParaRPr lang="ru-RU" altLang="ru-RU" sz="2000">
              <a:solidFill>
                <a:srgbClr val="5F2AAC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160338"/>
            <a:ext cx="102504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srgbClr val="2747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Темы исследовательских работ учащихся</a:t>
            </a:r>
            <a:endParaRPr lang="ru-RU" sz="3600" b="1" kern="0" dirty="0">
              <a:solidFill>
                <a:srgbClr val="2747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-2603500"/>
            <a:ext cx="1841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1" hangingPunct="1"/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defTabSz="91440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ru-RU" altLang="ru-RU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857375" y="1116013"/>
            <a:ext cx="9925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5F2AAC"/>
                </a:solidFill>
              </a:rPr>
              <a:t> </a:t>
            </a:r>
            <a:r>
              <a:rPr lang="ru-RU" altLang="ru-RU" sz="2000">
                <a:solidFill>
                  <a:srgbClr val="4311C1"/>
                </a:solidFill>
              </a:rPr>
              <a:t>Исчезнувшие храмы на реке Черемухе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Некрополь Александровской пустыни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Исчезнувшие и исчезающие деревни на р.Черемухе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Комплексное исследование реки Коровки;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Мониторинговые наблюдения за рекой Коровкой;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Состояние водоохраной зоны реки Коровки;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Комплексное исследование реки Уткашь;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/>
            <a:r>
              <a:rPr lang="ru-RU" altLang="ru-RU" sz="2000">
                <a:solidFill>
                  <a:srgbClr val="4311C1"/>
                </a:solidFill>
              </a:rPr>
              <a:t>- История Аксеновского изразцового завода</a:t>
            </a:r>
          </a:p>
          <a:p>
            <a:pPr eaLnBrk="1" hangingPunct="1"/>
            <a:endParaRPr lang="ru-RU" altLang="ru-RU" sz="2000">
              <a:solidFill>
                <a:srgbClr val="4311C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2000">
                <a:solidFill>
                  <a:srgbClr val="4311C1"/>
                </a:solidFill>
              </a:rPr>
              <a:t> Геологические памятники природы на реке Черемухе.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9738" y="261938"/>
            <a:ext cx="102504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srgbClr val="2747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Темы исследовательских работ учащихся</a:t>
            </a:r>
            <a:endParaRPr lang="ru-RU" sz="3600" b="1" kern="0" dirty="0">
              <a:solidFill>
                <a:srgbClr val="2747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14441" y="291276"/>
            <a:ext cx="8911687" cy="12808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Экспедиционные исследования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4819" name="Группа 10"/>
          <p:cNvGrpSpPr>
            <a:grpSpLocks/>
          </p:cNvGrpSpPr>
          <p:nvPr/>
        </p:nvGrpSpPr>
        <p:grpSpPr bwMode="auto">
          <a:xfrm>
            <a:off x="1530350" y="1052513"/>
            <a:ext cx="10206038" cy="5680075"/>
            <a:chOff x="1897530" y="1052887"/>
            <a:chExt cx="10206920" cy="5679607"/>
          </a:xfrm>
        </p:grpSpPr>
        <p:pic>
          <p:nvPicPr>
            <p:cNvPr id="34820" name="Picture 3" descr="Untitled-Scanned-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225" y="1308847"/>
              <a:ext cx="5495164" cy="521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ntitled-Scanned-0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1801" y="4870715"/>
              <a:ext cx="2552649" cy="170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5" name="Picture 4" descr="IMG_184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6655" y="1194138"/>
              <a:ext cx="2520280" cy="188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6" name="Picture 3" descr="E:\пустыня\IMG_187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30" y="3482788"/>
              <a:ext cx="2306918" cy="1730189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8" name="Picture 4" descr="C:\Users\учитель\Desktop\коровка 2013-14\Коровка (лето 2013)\P102066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150" y="1052887"/>
              <a:ext cx="1840097" cy="245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63492" name="Picture 4" descr="Untitled-Scanned-1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4089" y="3193675"/>
              <a:ext cx="2527581" cy="163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0" name="Picture 7" descr="SAM_096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540" y="5230615"/>
              <a:ext cx="2668497" cy="150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itchFamily="34" charset="0"/>
            </a:endParaRPr>
          </a:p>
        </p:txBody>
      </p:sp>
      <p:grpSp>
        <p:nvGrpSpPr>
          <p:cNvPr id="35843" name="Группа 6"/>
          <p:cNvGrpSpPr>
            <a:grpSpLocks/>
          </p:cNvGrpSpPr>
          <p:nvPr/>
        </p:nvGrpSpPr>
        <p:grpSpPr bwMode="auto">
          <a:xfrm>
            <a:off x="1639888" y="125413"/>
            <a:ext cx="5200650" cy="6597650"/>
            <a:chOff x="2411506" y="0"/>
            <a:chExt cx="5199529" cy="6598024"/>
          </a:xfrm>
        </p:grpSpPr>
        <p:sp>
          <p:nvSpPr>
            <p:cNvPr id="35849" name="Rectangle 2"/>
            <p:cNvSpPr>
              <a:spLocks noChangeArrowheads="1"/>
            </p:cNvSpPr>
            <p:nvPr/>
          </p:nvSpPr>
          <p:spPr bwMode="auto">
            <a:xfrm>
              <a:off x="2635624" y="503221"/>
              <a:ext cx="493955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600" b="1" i="1">
                  <a:solidFill>
                    <a:srgbClr val="1F08CA"/>
                  </a:solidFill>
                  <a:latin typeface="Century Gothic" pitchFamily="34" charset="0"/>
                  <a:cs typeface="Times New Roman" pitchFamily="18" charset="0"/>
                </a:rPr>
                <a:t>По Черемушной</a:t>
              </a:r>
              <a:endParaRPr lang="ru-RU" altLang="ru-RU" sz="800">
                <a:solidFill>
                  <a:srgbClr val="1F08CA"/>
                </a:solidFill>
                <a:latin typeface="Century Gothic" pitchFamily="34" charset="0"/>
              </a:endParaRPr>
            </a:p>
            <a:p>
              <a:pPr algn="ctr"/>
              <a:r>
                <a:rPr lang="ru-RU" altLang="ru-RU" sz="3600" b="1" i="1">
                  <a:solidFill>
                    <a:srgbClr val="1F08CA"/>
                  </a:solidFill>
                  <a:latin typeface="Century Gothic" pitchFamily="34" charset="0"/>
                  <a:cs typeface="Times New Roman" pitchFamily="18" charset="0"/>
                </a:rPr>
                <a:t>Кругосветке</a:t>
              </a:r>
            </a:p>
            <a:p>
              <a:pPr algn="ctr"/>
              <a:endParaRPr lang="ru-RU" altLang="ru-RU" sz="800">
                <a:solidFill>
                  <a:srgbClr val="1F08CA"/>
                </a:solidFill>
                <a:latin typeface="Century Gothic" pitchFamily="34" charset="0"/>
              </a:endParaRPr>
            </a:p>
            <a:p>
              <a:pPr algn="ctr"/>
              <a:r>
                <a:rPr lang="ru-RU" altLang="ru-RU" sz="2200" b="1">
                  <a:solidFill>
                    <a:srgbClr val="1F08CA"/>
                  </a:solidFill>
                  <a:latin typeface="Century Gothic" pitchFamily="34" charset="0"/>
                  <a:cs typeface="Times New Roman" pitchFamily="18" charset="0"/>
                </a:rPr>
                <a:t>Путеводитель по реке Черемухе</a:t>
              </a:r>
              <a:endParaRPr lang="ru-RU" altLang="ru-RU" sz="800">
                <a:solidFill>
                  <a:srgbClr val="1F08CA"/>
                </a:solidFill>
                <a:latin typeface="Century Gothic" pitchFamily="34" charset="0"/>
              </a:endParaRPr>
            </a:p>
            <a:p>
              <a:endParaRPr lang="ru-RU" altLang="ru-RU">
                <a:solidFill>
                  <a:srgbClr val="1F08CA"/>
                </a:solidFill>
                <a:latin typeface="Century Gothic" pitchFamily="34" charset="0"/>
              </a:endParaRPr>
            </a:p>
          </p:txBody>
        </p:sp>
        <p:pic>
          <p:nvPicPr>
            <p:cNvPr id="64513" name="Picture 1" descr="Untitled-Scanned-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229" y="2558584"/>
              <a:ext cx="2468244" cy="33939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6" name="Рамка 5"/>
            <p:cNvSpPr/>
            <p:nvPr/>
          </p:nvSpPr>
          <p:spPr>
            <a:xfrm>
              <a:off x="2411506" y="0"/>
              <a:ext cx="5199529" cy="6598024"/>
            </a:xfrm>
            <a:prstGeom prst="frame">
              <a:avLst>
                <a:gd name="adj1" fmla="val 2580"/>
              </a:avLst>
            </a:prstGeom>
            <a:solidFill>
              <a:srgbClr val="59AAED"/>
            </a:solidFill>
            <a:ln>
              <a:solidFill>
                <a:srgbClr val="226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911975" y="107950"/>
            <a:ext cx="4921250" cy="6615113"/>
            <a:chOff x="6911788" y="107721"/>
            <a:chExt cx="4921625" cy="6615808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7100047" y="107721"/>
              <a:ext cx="4634753" cy="433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ru-RU" altLang="ru-RU" sz="1400">
                  <a:latin typeface="Century Gothic" pitchFamily="34" charset="0"/>
                  <a:cs typeface="Times New Roman" pitchFamily="18" charset="0"/>
                </a:rPr>
                <a:t>	             </a:t>
              </a:r>
              <a:r>
                <a:rPr lang="ru-RU" altLang="ru-RU" sz="2000" b="1" i="1">
                  <a:latin typeface="Century Gothic" pitchFamily="34" charset="0"/>
                  <a:cs typeface="Times New Roman" pitchFamily="18" charset="0"/>
                </a:rPr>
                <a:t>Природа</a:t>
              </a:r>
              <a:r>
                <a:rPr lang="ru-RU" altLang="ru-RU" sz="1400">
                  <a:latin typeface="Century Gothic" pitchFamily="34" charset="0"/>
                  <a:cs typeface="Times New Roman" pitchFamily="18" charset="0"/>
                </a:rPr>
                <a:t>									</a:t>
              </a: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Черемуха, Черемуха </a:t>
              </a:r>
            </a:p>
            <a:p>
              <a:pPr algn="r" eaLnBrk="1" hangingPunct="1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			течет издалека,</a:t>
              </a:r>
              <a:endParaRPr lang="ru-RU" altLang="ru-RU" sz="80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				Лесами окруженная </a:t>
              </a:r>
            </a:p>
            <a:p>
              <a:pPr algn="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				красавица река.</a:t>
              </a:r>
              <a:endParaRPr lang="ru-RU" altLang="ru-RU" sz="8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	Река Черемуха является притоком Волги первого порядка. Ее длина 72 км. Направление течения с юга на север. Исток Черемухи находится в Большесельском районе между деревнями Парушкино и Чижово. Природа отметила это место огромным валуном. Глубина реки на истоке 20-30 см, а ширина до 1 метра. В верхнем течении на протяжении 10 километров Черемуха протекает по хвойно-мелколиственному лесу, чередующемуся с участками болот. Деревни в непосредственной близости к реке встречаются здесь редко. Между д.Парушкино и д.Муравьи находится район бывших торфоразработок. В сухое лето осушенные участки болота имеют высокую пожароопасность.</a:t>
              </a:r>
              <a:endParaRPr lang="ru-RU" altLang="ru-RU" sz="800">
                <a:latin typeface="Times New Roman" pitchFamily="18" charset="0"/>
                <a:cs typeface="Times New Roman" pitchFamily="18" charset="0"/>
              </a:endParaRPr>
            </a:p>
            <a:p>
              <a:endParaRPr lang="ru-RU" altLang="ru-RU">
                <a:latin typeface="Century Gothic" pitchFamily="34" charset="0"/>
              </a:endParaRPr>
            </a:p>
          </p:txBody>
        </p:sp>
        <p:pic>
          <p:nvPicPr>
            <p:cNvPr id="35846" name="Picture 4" descr="Untitled-Scanned-0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988" y="4391960"/>
              <a:ext cx="2630021" cy="175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8220635" y="5873235"/>
              <a:ext cx="2294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ru-RU" altLang="ru-RU" sz="1400">
                  <a:latin typeface="Century Gothic" pitchFamily="34" charset="0"/>
                  <a:cs typeface="Times New Roman" pitchFamily="18" charset="0"/>
                </a:rPr>
                <a:t>							      	                                    </a:t>
              </a: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Исток реки Черемухи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Рамка 16"/>
            <p:cNvSpPr/>
            <p:nvPr/>
          </p:nvSpPr>
          <p:spPr>
            <a:xfrm>
              <a:off x="6911788" y="125186"/>
              <a:ext cx="4921625" cy="6598343"/>
            </a:xfrm>
            <a:prstGeom prst="frame">
              <a:avLst>
                <a:gd name="adj1" fmla="val 765"/>
              </a:avLst>
            </a:prstGeom>
            <a:solidFill>
              <a:srgbClr val="59AAED"/>
            </a:solidFill>
            <a:ln>
              <a:solidFill>
                <a:srgbClr val="226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Группа 6"/>
          <p:cNvGrpSpPr>
            <a:grpSpLocks/>
          </p:cNvGrpSpPr>
          <p:nvPr/>
        </p:nvGrpSpPr>
        <p:grpSpPr bwMode="auto">
          <a:xfrm>
            <a:off x="1030288" y="142875"/>
            <a:ext cx="4940300" cy="6599238"/>
            <a:chOff x="1030941" y="143436"/>
            <a:chExt cx="4939554" cy="6598023"/>
          </a:xfrm>
        </p:grpSpPr>
        <p:sp>
          <p:nvSpPr>
            <p:cNvPr id="3" name="Рамка 2"/>
            <p:cNvSpPr/>
            <p:nvPr/>
          </p:nvSpPr>
          <p:spPr>
            <a:xfrm>
              <a:off x="1048400" y="143436"/>
              <a:ext cx="4922095" cy="6598023"/>
            </a:xfrm>
            <a:prstGeom prst="frame">
              <a:avLst>
                <a:gd name="adj1" fmla="val 765"/>
              </a:avLst>
            </a:prstGeom>
            <a:solidFill>
              <a:srgbClr val="59AAED"/>
            </a:solidFill>
            <a:ln>
              <a:solidFill>
                <a:srgbClr val="226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876" name="Rectangle 1"/>
            <p:cNvSpPr>
              <a:spLocks noChangeArrowheads="1"/>
            </p:cNvSpPr>
            <p:nvPr/>
          </p:nvSpPr>
          <p:spPr bwMode="auto">
            <a:xfrm>
              <a:off x="1237130" y="179456"/>
              <a:ext cx="44285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latin typeface="Century Gothic" pitchFamily="34" charset="0"/>
                  <a:cs typeface="Times New Roman" pitchFamily="18" charset="0"/>
                </a:rPr>
                <a:t>Природно – туристская характеристика района</a:t>
              </a:r>
              <a:endParaRPr lang="ru-RU" altLang="ru-RU">
                <a:latin typeface="Century Gothic" pitchFamily="34" charset="0"/>
              </a:endParaRPr>
            </a:p>
          </p:txBody>
        </p:sp>
        <p:pic>
          <p:nvPicPr>
            <p:cNvPr id="36877" name="Picture 2" descr="Untitled-Scanned-0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603" y="1695253"/>
              <a:ext cx="4770173" cy="497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Rectangle 3"/>
            <p:cNvSpPr>
              <a:spLocks noChangeArrowheads="1"/>
            </p:cNvSpPr>
            <p:nvPr/>
          </p:nvSpPr>
          <p:spPr bwMode="auto">
            <a:xfrm>
              <a:off x="1030941" y="988821"/>
              <a:ext cx="492162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Возможные маршруты путешествий по Черемухе</a:t>
              </a:r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1. Рыбинск – ст.Чижово – исток Черемухи – д.Муравьи – село Андреевское – село Благовещение – ст.Лом - Рыбинск</a:t>
              </a:r>
            </a:p>
          </p:txBody>
        </p:sp>
      </p:grp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41313" y="1495425"/>
            <a:ext cx="646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Century Gothic" pitchFamily="34" charset="0"/>
                <a:cs typeface="Times New Roman" pitchFamily="18" charset="0"/>
              </a:rPr>
              <a:t>	</a:t>
            </a:r>
            <a:endParaRPr lang="ru-RU" altLang="ru-RU">
              <a:latin typeface="Century Gothic" pitchFamily="34" charset="0"/>
            </a:endParaRPr>
          </a:p>
        </p:txBody>
      </p:sp>
      <p:grpSp>
        <p:nvGrpSpPr>
          <p:cNvPr id="36868" name="Группа 15"/>
          <p:cNvGrpSpPr>
            <a:grpSpLocks/>
          </p:cNvGrpSpPr>
          <p:nvPr/>
        </p:nvGrpSpPr>
        <p:grpSpPr bwMode="auto">
          <a:xfrm>
            <a:off x="6911975" y="125413"/>
            <a:ext cx="4992688" cy="6732587"/>
            <a:chOff x="6911788" y="125506"/>
            <a:chExt cx="4993342" cy="6732494"/>
          </a:xfrm>
        </p:grpSpPr>
        <p:sp>
          <p:nvSpPr>
            <p:cNvPr id="2" name="Рамка 1"/>
            <p:cNvSpPr/>
            <p:nvPr/>
          </p:nvSpPr>
          <p:spPr>
            <a:xfrm>
              <a:off x="6911788" y="125506"/>
              <a:ext cx="4921895" cy="6732494"/>
            </a:xfrm>
            <a:prstGeom prst="frame">
              <a:avLst>
                <a:gd name="adj1" fmla="val 765"/>
              </a:avLst>
            </a:prstGeom>
            <a:solidFill>
              <a:srgbClr val="59AAED"/>
            </a:solidFill>
            <a:ln>
              <a:solidFill>
                <a:srgbClr val="226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6870" name="Picture 4" descr="Untitled-Scanned-0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469" y="5273487"/>
              <a:ext cx="2139535" cy="146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7835154" y="684250"/>
              <a:ext cx="28418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entury Gothic" pitchFamily="34" charset="0"/>
                  <a:cs typeface="Times New Roman" pitchFamily="18" charset="0"/>
                </a:rPr>
                <a:t>                </a:t>
              </a: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Село Андреевское</a:t>
              </a:r>
              <a:endParaRPr lang="ru-RU" altLang="ru-RU" sz="8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altLang="ru-RU" b="1">
                <a:latin typeface="Century Gothic" pitchFamily="34" charset="0"/>
              </a:endParaRPr>
            </a:p>
          </p:txBody>
        </p:sp>
        <p:sp>
          <p:nvSpPr>
            <p:cNvPr id="36872" name="Прямоугольник 12"/>
            <p:cNvSpPr>
              <a:spLocks noChangeArrowheads="1"/>
            </p:cNvSpPr>
            <p:nvPr/>
          </p:nvSpPr>
          <p:spPr bwMode="auto">
            <a:xfrm>
              <a:off x="7010400" y="923364"/>
              <a:ext cx="4894730" cy="44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Село Андреевское находится в 6 км от д.Муравьи. В настоящее время в селе проживают в основном дачники из Ярославля. Село состоит из одной улицы, протянувшейся с запада на восток на 400 метров. Главная достопримечательность села – церковь Покрова 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Пресвятой Богородицы, пос-	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троенная в 1788  году  Е.И.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Хомутовой.  Храм  был  зак-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рыт в 30-е годы. Храм значи-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тельно разрушен, но еще чет-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ко прослеживается  его  ком-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позиция – трехярусная  коло-  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кольня, трапезная, восьмерик</a:t>
              </a:r>
            </a:p>
            <a:p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на четверике, алтарь. Над нижними окнами храма, а так же по окружности  купола  идут  круглые  окна.   Сохранились кресты, частично росписи внутри храма. По узкой каменной винтовой лестнице можно легко подняться на колокольню и выйти на крышу трапезной, откуда открывается прекрасный вид на окрестности села. В северном направлении видна куртина парка бывшей усадьбы Хомутовых в Лытареве.</a:t>
              </a:r>
            </a:p>
          </p:txBody>
        </p:sp>
        <p:pic>
          <p:nvPicPr>
            <p:cNvPr id="36873" name="Picture 9" descr="Untitled-Scanned-0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250" y="2149850"/>
              <a:ext cx="1940255" cy="147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Rectangle 1"/>
            <p:cNvSpPr>
              <a:spLocks noChangeArrowheads="1"/>
            </p:cNvSpPr>
            <p:nvPr/>
          </p:nvSpPr>
          <p:spPr bwMode="auto">
            <a:xfrm>
              <a:off x="7261412" y="151364"/>
              <a:ext cx="44285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>
                  <a:latin typeface="Century Gothic" pitchFamily="34" charset="0"/>
                  <a:cs typeface="Times New Roman" pitchFamily="18" charset="0"/>
                </a:rPr>
                <a:t>Исторические достопримечательности</a:t>
              </a:r>
            </a:p>
            <a:p>
              <a:pPr algn="ctr" eaLnBrk="1" hangingPunct="1"/>
              <a:r>
                <a:rPr lang="ru-RU" altLang="ru-RU" sz="1600">
                  <a:latin typeface="Century Gothic" pitchFamily="34" charset="0"/>
                </a:rPr>
                <a:t>Верховья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3" descr="http://img.tourbina.ru/photos.2/44355/big.photo/Rybinsk-Arkhitekturno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68" y="2000251"/>
            <a:ext cx="2328132" cy="1748577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24" name="Блок-схема: узел 23"/>
          <p:cNvSpPr/>
          <p:nvPr/>
        </p:nvSpPr>
        <p:spPr>
          <a:xfrm>
            <a:off x="2779713" y="1201738"/>
            <a:ext cx="6480175" cy="5110162"/>
          </a:xfrm>
          <a:prstGeom prst="flowChartConnector">
            <a:avLst/>
          </a:prstGeom>
          <a:noFill/>
          <a:ln w="38100">
            <a:solidFill>
              <a:srgbClr val="5F2A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4851400" y="2882900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Фото школа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281238" y="4400550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музей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292725" y="5141913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туристы</a:t>
            </a:r>
          </a:p>
        </p:txBody>
      </p:sp>
      <p:grpSp>
        <p:nvGrpSpPr>
          <p:cNvPr id="19463" name="Группа 7"/>
          <p:cNvGrpSpPr>
            <a:grpSpLocks/>
          </p:cNvGrpSpPr>
          <p:nvPr/>
        </p:nvGrpSpPr>
        <p:grpSpPr bwMode="auto">
          <a:xfrm>
            <a:off x="8901113" y="4332288"/>
            <a:ext cx="3910012" cy="2265362"/>
            <a:chOff x="1039071" y="4296850"/>
            <a:chExt cx="3886357" cy="2228319"/>
          </a:xfrm>
        </p:grpSpPr>
        <p:grpSp>
          <p:nvGrpSpPr>
            <p:cNvPr id="19475" name="Группа 8"/>
            <p:cNvGrpSpPr>
              <a:grpSpLocks/>
            </p:cNvGrpSpPr>
            <p:nvPr/>
          </p:nvGrpSpPr>
          <p:grpSpPr bwMode="auto">
            <a:xfrm>
              <a:off x="2170787" y="4296850"/>
              <a:ext cx="1622924" cy="2228319"/>
              <a:chOff x="1798008" y="4188164"/>
              <a:chExt cx="1622924" cy="2228319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8008" y="4188164"/>
                <a:ext cx="1622924" cy="2228319"/>
              </a:xfrm>
              <a:prstGeom prst="rect">
                <a:avLst/>
              </a:prstGeom>
              <a:solidFill>
                <a:srgbClr val="660033"/>
              </a:solidFill>
              <a:effectLst>
                <a:softEdge rad="63500"/>
              </a:effectLst>
            </p:spPr>
          </p:pic>
          <p:sp>
            <p:nvSpPr>
              <p:cNvPr id="19478" name="AutoShape 6"/>
              <p:cNvSpPr>
                <a:spLocks noChangeArrowheads="1"/>
              </p:cNvSpPr>
              <p:nvPr/>
            </p:nvSpPr>
            <p:spPr bwMode="auto">
              <a:xfrm>
                <a:off x="2328414" y="5658524"/>
                <a:ext cx="640696" cy="494851"/>
              </a:xfrm>
              <a:prstGeom prst="flowChartConnector">
                <a:avLst/>
              </a:pr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400">
                  <a:spcAft>
                    <a:spcPts val="800"/>
                  </a:spcAft>
                </a:pPr>
                <a:r>
                  <a:rPr lang="ru-RU" altLang="ru-RU" sz="1000" b="1">
                    <a:solidFill>
                      <a:srgbClr val="FFFFFF"/>
                    </a:solidFill>
                    <a:latin typeface="Calibri" pitchFamily="34" charset="0"/>
                  </a:rPr>
                  <a:t>8 -  9</a:t>
                </a:r>
                <a:endParaRPr lang="ru-RU" altLang="ru-RU" sz="1000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039071" y="4671620"/>
              <a:ext cx="3886357" cy="7401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Рабочая тетрадь</a:t>
              </a:r>
              <a:endParaRPr lang="ru-RU" sz="1050" dirty="0"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по истории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Ярославского края </a:t>
              </a:r>
              <a:endParaRPr lang="ru-RU" sz="1050" dirty="0"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XIX</a:t>
              </a:r>
              <a:r>
                <a:rPr lang="ru-RU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- </a:t>
              </a:r>
              <a:r>
                <a:rPr lang="en-US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XX</a:t>
              </a:r>
              <a:r>
                <a:rPr lang="ru-RU" sz="105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века</a:t>
              </a:r>
              <a:endParaRPr lang="ru-RU" sz="1050" dirty="0"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</p:txBody>
        </p:sp>
      </p:grpSp>
      <p:pic>
        <p:nvPicPr>
          <p:cNvPr id="13" name="Picture 3" descr="школ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503" y="2535451"/>
            <a:ext cx="2841055" cy="15461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4" descr="SDC100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68" y="4858609"/>
            <a:ext cx="2486765" cy="18649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" name="Picture 2" descr="F:\Изображение 0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041" y="4141695"/>
            <a:ext cx="2533738" cy="19005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6" descr="F:\Козлова\DSCN775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7847" y="2121278"/>
            <a:ext cx="2239422" cy="16797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28324" y="0"/>
            <a:ext cx="8911687" cy="128089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Направления краеведческой работы </a:t>
            </a:r>
            <a:endParaRPr lang="ru-RU" sz="36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СОШ №6 г.Рыбинска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81188" y="1204913"/>
            <a:ext cx="2941637" cy="9112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Сотрудничество с центром туризма и экскурсий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0188" y="1155700"/>
            <a:ext cx="2360612" cy="95091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краеведческих объединений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48288" y="1971675"/>
            <a:ext cx="1725612" cy="7175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СОШ № 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8638" y="4006850"/>
            <a:ext cx="2360612" cy="95091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Школьный краеведческий музей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72050" y="5781675"/>
            <a:ext cx="2360613" cy="95091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туристическихобъединений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32713" y="4124325"/>
            <a:ext cx="2362200" cy="123666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Краеведческие факультативы,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внеурочная деятельность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08496" y="0"/>
            <a:ext cx="8911687" cy="86497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Взаимодействие исследователей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7891" name="Группа 43"/>
          <p:cNvGrpSpPr>
            <a:grpSpLocks/>
          </p:cNvGrpSpPr>
          <p:nvPr/>
        </p:nvGrpSpPr>
        <p:grpSpPr bwMode="auto">
          <a:xfrm>
            <a:off x="1108075" y="863600"/>
            <a:ext cx="10428288" cy="5826125"/>
            <a:chOff x="1107989" y="863169"/>
            <a:chExt cx="10429103" cy="5826083"/>
          </a:xfrm>
        </p:grpSpPr>
        <p:pic>
          <p:nvPicPr>
            <p:cNvPr id="37892" name="Picture 3" descr="Untitled-Scanned-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382" y="1020170"/>
              <a:ext cx="5726559" cy="543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4" name="Picture 2" descr="http://blag-bol.edu.yar.ru/images/shkola_w320_h20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060" y="4769709"/>
              <a:ext cx="2101087" cy="157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33795" name="Picture 4" descr="http://76310s012.edusite.ru/images/p1_sretenskayashkol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110" y="2380863"/>
              <a:ext cx="2086748" cy="1565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33796" name="Picture 5" descr="Untitled-Scanned-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57" y="5089052"/>
              <a:ext cx="241935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22" name="Picture 3" descr="школа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347" y="863169"/>
              <a:ext cx="2129731" cy="11590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1508070" y="3914322"/>
              <a:ext cx="2149643" cy="47624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Сретенская школа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107989" y="6192369"/>
              <a:ext cx="2149643" cy="47624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Чудиновская школа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728585" y="4322307"/>
              <a:ext cx="2149643" cy="47624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Благовещенская школа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395756" y="1056843"/>
              <a:ext cx="1473315" cy="48418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СОШ № 6</a:t>
              </a:r>
            </a:p>
          </p:txBody>
        </p:sp>
        <p:pic>
          <p:nvPicPr>
            <p:cNvPr id="33798" name="Picture 6" descr="http://www.yarregion.ru/depts/dugi/PublishingImages/%D0%9D%D0%BE%D0%B2%D0%BE%D1%81%D1%82%D0%B8/100607/%D0%9C%D0%B8%D1%85%D0%B0%D0%BB%D0%B5%D0%B2%D0%BE_8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1741" y="1870289"/>
              <a:ext cx="2020615" cy="1515462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28" name="Скругленный прямоугольник 27"/>
            <p:cNvSpPr/>
            <p:nvPr/>
          </p:nvSpPr>
          <p:spPr>
            <a:xfrm>
              <a:off x="9387449" y="1398153"/>
              <a:ext cx="2149643" cy="47624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Музей с.Михайловское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H="1">
              <a:off x="3665838" y="3253946"/>
              <a:ext cx="1902941" cy="24713"/>
            </a:xfrm>
            <a:prstGeom prst="straightConnector1">
              <a:avLst/>
            </a:prstGeom>
            <a:ln>
              <a:solidFill>
                <a:srgbClr val="1F08CA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5346357" y="4930346"/>
              <a:ext cx="976186" cy="457200"/>
            </a:xfrm>
            <a:prstGeom prst="straightConnector1">
              <a:avLst/>
            </a:prstGeom>
            <a:ln>
              <a:solidFill>
                <a:srgbClr val="1F08CA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388445" y="2697892"/>
              <a:ext cx="2994452" cy="28832"/>
            </a:xfrm>
            <a:prstGeom prst="straightConnector1">
              <a:avLst/>
            </a:prstGeom>
            <a:ln>
              <a:solidFill>
                <a:srgbClr val="1F08CA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7924800" y="5263978"/>
              <a:ext cx="906162" cy="24715"/>
            </a:xfrm>
            <a:prstGeom prst="straightConnector1">
              <a:avLst/>
            </a:prstGeom>
            <a:ln>
              <a:solidFill>
                <a:srgbClr val="1F08CA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3" y="995363"/>
            <a:ext cx="694531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4842" y="0"/>
            <a:ext cx="8911687" cy="86497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Школьный сайт «Исследователь»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74875" y="5600700"/>
            <a:ext cx="321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>
                <a:hlinkClick r:id="rId2"/>
              </a:rPr>
              <a:t>http://wofka2010.wix.com/cfsr</a:t>
            </a:r>
            <a:endParaRPr lang="ru-RU" altLang="ru-RU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25" y="989013"/>
            <a:ext cx="8101013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4842" y="0"/>
            <a:ext cx="8911687" cy="86497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Школьный сайт «Исследователь»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6499225" y="2578100"/>
            <a:ext cx="3857625" cy="1101725"/>
          </a:xfrm>
          <a:custGeom>
            <a:avLst/>
            <a:gdLst>
              <a:gd name="connsiteX0" fmla="*/ 0 w 3856681"/>
              <a:gd name="connsiteY0" fmla="*/ 0 h 1101124"/>
              <a:gd name="connsiteX1" fmla="*/ 560173 w 3856681"/>
              <a:gd name="connsiteY1" fmla="*/ 164757 h 1101124"/>
              <a:gd name="connsiteX2" fmla="*/ 914400 w 3856681"/>
              <a:gd name="connsiteY2" fmla="*/ 601362 h 1101124"/>
              <a:gd name="connsiteX3" fmla="*/ 1606378 w 3856681"/>
              <a:gd name="connsiteY3" fmla="*/ 881449 h 1101124"/>
              <a:gd name="connsiteX4" fmla="*/ 2281881 w 3856681"/>
              <a:gd name="connsiteY4" fmla="*/ 922638 h 1101124"/>
              <a:gd name="connsiteX5" fmla="*/ 3023287 w 3856681"/>
              <a:gd name="connsiteY5" fmla="*/ 799071 h 1101124"/>
              <a:gd name="connsiteX6" fmla="*/ 3089189 w 3856681"/>
              <a:gd name="connsiteY6" fmla="*/ 461319 h 11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6681" h="1101124">
                <a:moveTo>
                  <a:pt x="0" y="0"/>
                </a:moveTo>
                <a:cubicBezTo>
                  <a:pt x="203886" y="32265"/>
                  <a:pt x="407773" y="64530"/>
                  <a:pt x="560173" y="164757"/>
                </a:cubicBezTo>
                <a:cubicBezTo>
                  <a:pt x="712573" y="264984"/>
                  <a:pt x="740033" y="481913"/>
                  <a:pt x="914400" y="601362"/>
                </a:cubicBezTo>
                <a:cubicBezTo>
                  <a:pt x="1088767" y="720811"/>
                  <a:pt x="1378465" y="827903"/>
                  <a:pt x="1606378" y="881449"/>
                </a:cubicBezTo>
                <a:cubicBezTo>
                  <a:pt x="1834292" y="934995"/>
                  <a:pt x="2045730" y="936368"/>
                  <a:pt x="2281881" y="922638"/>
                </a:cubicBezTo>
                <a:cubicBezTo>
                  <a:pt x="2518033" y="908908"/>
                  <a:pt x="2888736" y="875957"/>
                  <a:pt x="3023287" y="799071"/>
                </a:cubicBezTo>
                <a:cubicBezTo>
                  <a:pt x="3157838" y="722185"/>
                  <a:pt x="3856681" y="1101124"/>
                  <a:pt x="3089189" y="461319"/>
                </a:cubicBezTo>
              </a:path>
            </a:pathLst>
          </a:custGeom>
          <a:solidFill>
            <a:srgbClr val="CCFFFF"/>
          </a:solidFill>
          <a:ln w="28575">
            <a:solidFill>
              <a:srgbClr val="226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915025" y="2595563"/>
            <a:ext cx="1263650" cy="1947862"/>
          </a:xfrm>
          <a:custGeom>
            <a:avLst/>
            <a:gdLst>
              <a:gd name="connsiteX0" fmla="*/ 0 w 1263135"/>
              <a:gd name="connsiteY0" fmla="*/ 0 h 1948248"/>
              <a:gd name="connsiteX1" fmla="*/ 461318 w 1263135"/>
              <a:gd name="connsiteY1" fmla="*/ 156519 h 1948248"/>
              <a:gd name="connsiteX2" fmla="*/ 864973 w 1263135"/>
              <a:gd name="connsiteY2" fmla="*/ 362465 h 1948248"/>
              <a:gd name="connsiteX3" fmla="*/ 477794 w 1263135"/>
              <a:gd name="connsiteY3" fmla="*/ 560173 h 1948248"/>
              <a:gd name="connsiteX4" fmla="*/ 906162 w 1263135"/>
              <a:gd name="connsiteY4" fmla="*/ 881449 h 1948248"/>
              <a:gd name="connsiteX5" fmla="*/ 947351 w 1263135"/>
              <a:gd name="connsiteY5" fmla="*/ 1293340 h 194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35" h="1948248">
                <a:moveTo>
                  <a:pt x="0" y="0"/>
                </a:moveTo>
                <a:cubicBezTo>
                  <a:pt x="158578" y="48054"/>
                  <a:pt x="317156" y="96108"/>
                  <a:pt x="461318" y="156519"/>
                </a:cubicBezTo>
                <a:cubicBezTo>
                  <a:pt x="605480" y="216930"/>
                  <a:pt x="862227" y="295189"/>
                  <a:pt x="864973" y="362465"/>
                </a:cubicBezTo>
                <a:cubicBezTo>
                  <a:pt x="867719" y="429741"/>
                  <a:pt x="470929" y="473676"/>
                  <a:pt x="477794" y="560173"/>
                </a:cubicBezTo>
                <a:cubicBezTo>
                  <a:pt x="484659" y="646670"/>
                  <a:pt x="827903" y="759255"/>
                  <a:pt x="906162" y="881449"/>
                </a:cubicBezTo>
                <a:cubicBezTo>
                  <a:pt x="984421" y="1003643"/>
                  <a:pt x="1263135" y="1948248"/>
                  <a:pt x="947351" y="1293340"/>
                </a:cubicBezTo>
              </a:path>
            </a:pathLst>
          </a:custGeom>
          <a:solidFill>
            <a:srgbClr val="CCFFFF"/>
          </a:solidFill>
          <a:ln w="28575">
            <a:solidFill>
              <a:srgbClr val="2747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630488" y="2603500"/>
            <a:ext cx="3194050" cy="1933575"/>
          </a:xfrm>
          <a:custGeom>
            <a:avLst/>
            <a:gdLst>
              <a:gd name="connsiteX0" fmla="*/ 3193535 w 3193535"/>
              <a:gd name="connsiteY0" fmla="*/ 0 h 1934519"/>
              <a:gd name="connsiteX1" fmla="*/ 2707503 w 3193535"/>
              <a:gd name="connsiteY1" fmla="*/ 329513 h 1934519"/>
              <a:gd name="connsiteX2" fmla="*/ 1776627 w 3193535"/>
              <a:gd name="connsiteY2" fmla="*/ 378940 h 1934519"/>
              <a:gd name="connsiteX3" fmla="*/ 1455352 w 3193535"/>
              <a:gd name="connsiteY3" fmla="*/ 659027 h 1934519"/>
              <a:gd name="connsiteX4" fmla="*/ 598616 w 3193535"/>
              <a:gd name="connsiteY4" fmla="*/ 535459 h 1934519"/>
              <a:gd name="connsiteX5" fmla="*/ 236152 w 3193535"/>
              <a:gd name="connsiteY5" fmla="*/ 1210962 h 1934519"/>
              <a:gd name="connsiteX6" fmla="*/ 343243 w 3193535"/>
              <a:gd name="connsiteY6" fmla="*/ 1219200 h 193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3535" h="1934519">
                <a:moveTo>
                  <a:pt x="3193535" y="0"/>
                </a:moveTo>
                <a:cubicBezTo>
                  <a:pt x="3068594" y="133178"/>
                  <a:pt x="2943654" y="266356"/>
                  <a:pt x="2707503" y="329513"/>
                </a:cubicBezTo>
                <a:cubicBezTo>
                  <a:pt x="2471352" y="392670"/>
                  <a:pt x="1985319" y="324021"/>
                  <a:pt x="1776627" y="378940"/>
                </a:cubicBezTo>
                <a:cubicBezTo>
                  <a:pt x="1567935" y="433859"/>
                  <a:pt x="1651687" y="632941"/>
                  <a:pt x="1455352" y="659027"/>
                </a:cubicBezTo>
                <a:cubicBezTo>
                  <a:pt x="1259017" y="685113"/>
                  <a:pt x="801816" y="443470"/>
                  <a:pt x="598616" y="535459"/>
                </a:cubicBezTo>
                <a:cubicBezTo>
                  <a:pt x="395416" y="627448"/>
                  <a:pt x="278714" y="1097005"/>
                  <a:pt x="236152" y="1210962"/>
                </a:cubicBezTo>
                <a:cubicBezTo>
                  <a:pt x="193590" y="1324919"/>
                  <a:pt x="0" y="1934519"/>
                  <a:pt x="343243" y="1219200"/>
                </a:cubicBezTo>
              </a:path>
            </a:pathLst>
          </a:custGeom>
          <a:solidFill>
            <a:srgbClr val="CCFFFF"/>
          </a:solidFill>
          <a:ln w="28575">
            <a:solidFill>
              <a:srgbClr val="226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004842" y="0"/>
            <a:ext cx="8911687" cy="86497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По рекам будущих профессий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школ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270" y="1052640"/>
            <a:ext cx="2841055" cy="15461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олилиния 4"/>
          <p:cNvSpPr/>
          <p:nvPr/>
        </p:nvSpPr>
        <p:spPr>
          <a:xfrm>
            <a:off x="3063875" y="2595563"/>
            <a:ext cx="2579688" cy="838200"/>
          </a:xfrm>
          <a:custGeom>
            <a:avLst/>
            <a:gdLst>
              <a:gd name="connsiteX0" fmla="*/ 2578444 w 2578444"/>
              <a:gd name="connsiteY0" fmla="*/ 0 h 838886"/>
              <a:gd name="connsiteX1" fmla="*/ 2281882 w 2578444"/>
              <a:gd name="connsiteY1" fmla="*/ 815546 h 838886"/>
              <a:gd name="connsiteX2" fmla="*/ 1087395 w 2578444"/>
              <a:gd name="connsiteY2" fmla="*/ 140043 h 838886"/>
              <a:gd name="connsiteX3" fmla="*/ 131806 w 2578444"/>
              <a:gd name="connsiteY3" fmla="*/ 107092 h 83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444" h="838886">
                <a:moveTo>
                  <a:pt x="2578444" y="0"/>
                </a:moveTo>
                <a:cubicBezTo>
                  <a:pt x="2554417" y="396103"/>
                  <a:pt x="2530390" y="792206"/>
                  <a:pt x="2281882" y="815546"/>
                </a:cubicBezTo>
                <a:cubicBezTo>
                  <a:pt x="2033374" y="838886"/>
                  <a:pt x="1445741" y="258119"/>
                  <a:pt x="1087395" y="140043"/>
                </a:cubicBezTo>
                <a:cubicBezTo>
                  <a:pt x="729049" y="21967"/>
                  <a:pt x="0" y="637060"/>
                  <a:pt x="131806" y="107092"/>
                </a:cubicBezTo>
              </a:path>
            </a:pathLst>
          </a:custGeom>
          <a:solidFill>
            <a:srgbClr val="CCFFFF">
              <a:alpha val="92549"/>
            </a:srgbClr>
          </a:solidFill>
          <a:ln w="28575">
            <a:solidFill>
              <a:srgbClr val="1F08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000" y="1379538"/>
            <a:ext cx="3494088" cy="12731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Естественно - географический факультет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ЯГПУ им.К.Д.Ушинского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9013" y="3805238"/>
            <a:ext cx="3702050" cy="141763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Факультет биологии и экологии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Исторический факультет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ЯГУ им.Демидова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00675" y="3911600"/>
            <a:ext cx="3652838" cy="15081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Географический Факультет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МГУ им.М.В.Ломоносова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9413" y="1749425"/>
            <a:ext cx="3492500" cy="12731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Социально-экономический факультет РГАТУ им.П.А.Соловьева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поход июнь 2008\S5003252.JPG"/>
          <p:cNvPicPr>
            <a:picLocks noChangeAspect="1" noChangeArrowheads="1"/>
          </p:cNvPicPr>
          <p:nvPr/>
        </p:nvPicPr>
        <p:blipFill>
          <a:blip r:embed="rId2" cstate="email">
            <a:lum bright="30000" contras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12003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235501" y="1771135"/>
            <a:ext cx="8911687" cy="86497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1F08CA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19358" y="291276"/>
            <a:ext cx="8911687" cy="128089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Краеведческие исследования</a:t>
            </a:r>
            <a:br>
              <a:rPr lang="ru-RU" sz="36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100" dirty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Изучаем малые реки</a:t>
            </a:r>
          </a:p>
        </p:txBody>
      </p:sp>
      <p:pic>
        <p:nvPicPr>
          <p:cNvPr id="20483" name="Picture 5" descr="Untitled-Scanned-02"/>
          <p:cNvPicPr>
            <a:picLocks noChangeAspect="1" noChangeArrowheads="1"/>
          </p:cNvPicPr>
          <p:nvPr/>
        </p:nvPicPr>
        <p:blipFill>
          <a:blip r:embed="rId2" cstate="email">
            <a:lum bright="10000" contras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888" y="1532238"/>
            <a:ext cx="5974923" cy="509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4" descr="SAM_09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222" y="1596483"/>
            <a:ext cx="2664224" cy="22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5" name="Picture 5" descr="F:\коровка 2012\SDC124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44" y="5107459"/>
            <a:ext cx="2870431" cy="161461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6" name="Picture 6" descr="F:\коровка 2012\SDC126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74" y="3187439"/>
            <a:ext cx="2899719" cy="16310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7" name="Picture 7" descr="F:\лето2008 и поход сентябрь\IMG_35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540" y="4267200"/>
            <a:ext cx="2660822" cy="19956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8" name="Picture 8" descr="F:\поход июнь 2008\S500329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882" y="4955058"/>
            <a:ext cx="2301102" cy="17258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9" name="Picture 9" descr="F:\пустыня\IMG_187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719" y="1168790"/>
            <a:ext cx="2462735" cy="184705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441" y="291276"/>
            <a:ext cx="8911687" cy="128089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Изучение рек на уроках географии</a:t>
            </a:r>
            <a:b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исследовательских заданий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3550" y="1743075"/>
            <a:ext cx="4659313" cy="4776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005013" y="1847850"/>
            <a:ext cx="4213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Проведите на карте границы </a:t>
            </a:r>
          </a:p>
          <a:p>
            <a:pPr algn="ctr"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водосборного бассейна реки Волги. </a:t>
            </a:r>
          </a:p>
          <a:p>
            <a:pPr algn="ctr"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Выпишите названия форм рельефа, расположенных в его пределах.</a:t>
            </a:r>
            <a:endParaRPr lang="ru-RU" altLang="ru-RU" sz="1600">
              <a:latin typeface="Century Gothic" pitchFamily="34" charset="0"/>
            </a:endParaRPr>
          </a:p>
        </p:txBody>
      </p:sp>
      <p:pic>
        <p:nvPicPr>
          <p:cNvPr id="21509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088" y="2925763"/>
            <a:ext cx="317023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62763" y="1743075"/>
            <a:ext cx="4808537" cy="4776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11" name="Группа 7"/>
          <p:cNvGrpSpPr>
            <a:grpSpLocks/>
          </p:cNvGrpSpPr>
          <p:nvPr/>
        </p:nvGrpSpPr>
        <p:grpSpPr bwMode="auto">
          <a:xfrm>
            <a:off x="7397750" y="2925763"/>
            <a:ext cx="3752850" cy="3355975"/>
            <a:chOff x="755576" y="1916832"/>
            <a:chExt cx="5308143" cy="4518447"/>
          </a:xfrm>
        </p:grpSpPr>
        <p:pic>
          <p:nvPicPr>
            <p:cNvPr id="21513" name="Picture 4" descr="Рисунок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916832"/>
              <a:ext cx="5224562" cy="4214812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6" descr="Западный Кавка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830" y="4797152"/>
              <a:ext cx="2381889" cy="1638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Прямоугольник 12"/>
          <p:cNvSpPr>
            <a:spLocks noChangeArrowheads="1"/>
          </p:cNvSpPr>
          <p:nvPr/>
        </p:nvSpPr>
        <p:spPr bwMode="auto">
          <a:xfrm>
            <a:off x="7137400" y="1924050"/>
            <a:ext cx="4213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Укажите стрелкой направление течения следующих рек </a:t>
            </a:r>
          </a:p>
          <a:p>
            <a:pPr algn="ctr"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и дайте обоснование своего решения .</a:t>
            </a:r>
            <a:endParaRPr lang="ru-RU" altLang="ru-RU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441" y="291276"/>
            <a:ext cx="8911687" cy="128089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Изучение рек на уроках географии</a:t>
            </a:r>
            <a:b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исследовательских заданий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3550" y="1743075"/>
            <a:ext cx="4659313" cy="4776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311C1"/>
                </a:solidFill>
              </a:rPr>
              <a:t>	</a:t>
            </a:r>
            <a:r>
              <a:rPr lang="ru-RU" sz="1600" dirty="0">
                <a:solidFill>
                  <a:srgbClr val="4311C1"/>
                </a:solidFill>
              </a:rPr>
              <a:t>На этом фрагменте карты изображена часть земного шара с островом Куба.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311C1"/>
                </a:solidFill>
              </a:rPr>
              <a:t>Недалеко от этого острова в море впадает река, одна из могучих  рек мира.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62763" y="1743075"/>
            <a:ext cx="4808537" cy="4776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Прямоугольник 12"/>
          <p:cNvSpPr>
            <a:spLocks noChangeArrowheads="1"/>
          </p:cNvSpPr>
          <p:nvPr/>
        </p:nvSpPr>
        <p:spPr bwMode="auto">
          <a:xfrm>
            <a:off x="1893888" y="3160713"/>
            <a:ext cx="4575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 </a:t>
            </a:r>
          </a:p>
          <a:p>
            <a:pPr eaLnBrk="1" hangingPunct="1"/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В своем устье она образует огромную сильно развитую дельту.</a:t>
            </a:r>
            <a:b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</a:br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Что это за река? Где она течет и чем примечательна?</a:t>
            </a:r>
            <a:b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</a:br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Как называется часть океана, в которую впадает река?</a:t>
            </a:r>
            <a:b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</a:br>
            <a:r>
              <a:rPr lang="ru-RU" altLang="ru-RU" sz="1600">
                <a:solidFill>
                  <a:srgbClr val="4311C1"/>
                </a:solidFill>
                <a:latin typeface="Century Gothic" pitchFamily="34" charset="0"/>
              </a:rPr>
              <a:t>Какие имена носят другие реки, впадающие в неё?</a:t>
            </a:r>
            <a:endParaRPr lang="ru-RU" altLang="ru-RU" sz="1600">
              <a:latin typeface="Century Gothic" pitchFamily="34" charset="0"/>
            </a:endParaRPr>
          </a:p>
        </p:txBody>
      </p:sp>
      <p:pic>
        <p:nvPicPr>
          <p:cNvPr id="2253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0" y="1963738"/>
            <a:ext cx="4141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441" y="291276"/>
            <a:ext cx="8911687" cy="128089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Изучение рек на уроках географии</a:t>
            </a:r>
            <a:b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исследовательских заданий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14613" y="1720850"/>
            <a:ext cx="8240712" cy="11414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5F2AAC"/>
                </a:solidFill>
              </a:rPr>
              <a:t>Проведите по физической карте исследование истоков российских рек. Приведите примеры рек, которые начинаются: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5F2AAC"/>
                </a:solidFill>
              </a:rPr>
              <a:t>А) с горных ледников   Б) на возвышенностях      В) в озерах</a:t>
            </a:r>
            <a:br>
              <a:rPr lang="ru-RU" dirty="0">
                <a:solidFill>
                  <a:srgbClr val="5F2AAC"/>
                </a:solidFill>
              </a:rPr>
            </a:br>
            <a:endParaRPr lang="ru-RU" dirty="0">
              <a:solidFill>
                <a:srgbClr val="5F2AAC"/>
              </a:solidFill>
            </a:endParaRPr>
          </a:p>
        </p:txBody>
      </p:sp>
      <p:pic>
        <p:nvPicPr>
          <p:cNvPr id="23556" name="Picture 2" descr="http://geografia52.ucoz.ru/_ld/1/557259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144838"/>
            <a:ext cx="60007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76538" y="1785938"/>
            <a:ext cx="8239125" cy="1139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5F2AAC"/>
                </a:solidFill>
              </a:rPr>
              <a:t>Устья каких рек представлены на данных фрагментах карт?</a:t>
            </a:r>
            <a:br>
              <a:rPr lang="ru-RU">
                <a:solidFill>
                  <a:srgbClr val="5F2AAC"/>
                </a:solidFill>
              </a:rPr>
            </a:br>
            <a:r>
              <a:rPr lang="ru-RU">
                <a:solidFill>
                  <a:srgbClr val="5F2AAC"/>
                </a:solidFill>
              </a:rPr>
              <a:t>Чем они отличаются?</a:t>
            </a:r>
            <a:br>
              <a:rPr lang="ru-RU">
                <a:solidFill>
                  <a:srgbClr val="5F2AAC"/>
                </a:solidFill>
              </a:rPr>
            </a:br>
            <a:r>
              <a:rPr lang="ru-RU">
                <a:solidFill>
                  <a:srgbClr val="5F2AAC"/>
                </a:solidFill>
              </a:rPr>
              <a:t>Как называется каждый из этих типов устья?</a:t>
            </a:r>
            <a:endParaRPr lang="ru-RU" dirty="0">
              <a:solidFill>
                <a:srgbClr val="5F2AAC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14441" y="291276"/>
            <a:ext cx="8911687" cy="12808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Изучение рек на уроках географии</a:t>
            </a:r>
            <a:b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исследовательских заданий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580" name="Picture 2" descr="https://upload.wikimedia.org/wikipedia/commons/thumb/4/44/Relief_Map_of_Yamalo-Nenetsky_AO.png/345px-Relief_Map_of_Yamalo-Nenetsky_A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700" y="3140075"/>
            <a:ext cx="2057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http://kruiz-baikal.at.ua/8_lena06-1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0" y="3028950"/>
            <a:ext cx="19494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97150" y="190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4311C1"/>
                </a:solidFill>
              </a:rPr>
              <a:t>Определите названия рек изображенных на фрагментах карт. </a:t>
            </a:r>
            <a:br>
              <a:rPr lang="ru-RU" altLang="ru-RU" sz="2800" smtClean="0">
                <a:solidFill>
                  <a:srgbClr val="4311C1"/>
                </a:solidFill>
              </a:rPr>
            </a:br>
            <a:r>
              <a:rPr lang="ru-RU" altLang="ru-RU" sz="2800" smtClean="0">
                <a:solidFill>
                  <a:srgbClr val="4311C1"/>
                </a:solidFill>
              </a:rPr>
              <a:t>Цифры на отрезках карт обозначают порядковые номера тех букв в названиях соответствующих рек, которые вам будут нужны. Из этих букв составьте наименование пятой реки.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038" y="3470275"/>
            <a:ext cx="18256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Группа 10"/>
          <p:cNvGrpSpPr>
            <a:grpSpLocks/>
          </p:cNvGrpSpPr>
          <p:nvPr/>
        </p:nvGrpSpPr>
        <p:grpSpPr bwMode="auto">
          <a:xfrm>
            <a:off x="6096000" y="3470275"/>
            <a:ext cx="1400175" cy="2628900"/>
            <a:chOff x="4572000" y="3469643"/>
            <a:chExt cx="1400565" cy="2628900"/>
          </a:xfrm>
        </p:grpSpPr>
        <p:pic>
          <p:nvPicPr>
            <p:cNvPr id="25631" name="Рисунок 1" descr="http://newsmotizab.science/pic-bongeo.ru/DswMedia/povolj-eyekonomicheskiyrayo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15" y="3469643"/>
              <a:ext cx="123825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Box 3"/>
            <p:cNvSpPr txBox="1">
              <a:spLocks noChangeArrowheads="1"/>
            </p:cNvSpPr>
            <p:nvPr/>
          </p:nvSpPr>
          <p:spPr bwMode="auto">
            <a:xfrm>
              <a:off x="4572000" y="4644838"/>
              <a:ext cx="1079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>
                  <a:latin typeface="Century Gothic" pitchFamily="34" charset="0"/>
                </a:rPr>
                <a:t>Саратов</a:t>
              </a:r>
            </a:p>
          </p:txBody>
        </p:sp>
      </p:grpSp>
      <p:grpSp>
        <p:nvGrpSpPr>
          <p:cNvPr id="25605" name="Группа 9"/>
          <p:cNvGrpSpPr>
            <a:grpSpLocks/>
          </p:cNvGrpSpPr>
          <p:nvPr/>
        </p:nvGrpSpPr>
        <p:grpSpPr bwMode="auto">
          <a:xfrm>
            <a:off x="8040688" y="3344863"/>
            <a:ext cx="1920875" cy="2759075"/>
            <a:chOff x="6516216" y="3345101"/>
            <a:chExt cx="1920874" cy="2758518"/>
          </a:xfrm>
        </p:grpSpPr>
        <p:pic>
          <p:nvPicPr>
            <p:cNvPr id="25628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33" y="3345101"/>
              <a:ext cx="1888757" cy="264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9" name="TextBox 6"/>
            <p:cNvSpPr txBox="1">
              <a:spLocks noChangeArrowheads="1"/>
            </p:cNvSpPr>
            <p:nvPr/>
          </p:nvSpPr>
          <p:spPr bwMode="auto">
            <a:xfrm>
              <a:off x="6516216" y="5765065"/>
              <a:ext cx="11224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>
                  <a:latin typeface="Century Gothic" pitchFamily="34" charset="0"/>
                </a:rPr>
                <a:t>Оймякон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7092478" y="5719522"/>
              <a:ext cx="71438" cy="4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606" name="Группа 13"/>
          <p:cNvGrpSpPr>
            <a:grpSpLocks/>
          </p:cNvGrpSpPr>
          <p:nvPr/>
        </p:nvGrpSpPr>
        <p:grpSpPr bwMode="auto">
          <a:xfrm>
            <a:off x="1951038" y="3470275"/>
            <a:ext cx="1916112" cy="2479675"/>
            <a:chOff x="426663" y="3469642"/>
            <a:chExt cx="1916396" cy="2479637"/>
          </a:xfrm>
        </p:grpSpPr>
        <p:pic>
          <p:nvPicPr>
            <p:cNvPr id="25626" name="Рисунок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63" y="3469642"/>
              <a:ext cx="1916396" cy="24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7" name="TextBox 12"/>
            <p:cNvSpPr txBox="1">
              <a:spLocks noChangeArrowheads="1"/>
            </p:cNvSpPr>
            <p:nvPr/>
          </p:nvSpPr>
          <p:spPr bwMode="auto">
            <a:xfrm>
              <a:off x="973395" y="3789040"/>
              <a:ext cx="12731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>
                  <a:latin typeface="Century Gothic" pitchFamily="34" charset="0"/>
                </a:rPr>
                <a:t>Смоленск</a:t>
              </a:r>
            </a:p>
          </p:txBody>
        </p:sp>
      </p:grp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3475038" y="34194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2</a:t>
            </a: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5484813" y="34702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5</a:t>
            </a: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7332663" y="34702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1</a:t>
            </a:r>
          </a:p>
        </p:txBody>
      </p:sp>
      <p:sp>
        <p:nvSpPr>
          <p:cNvPr id="25610" name="TextBox 17"/>
          <p:cNvSpPr txBox="1">
            <a:spLocks noChangeArrowheads="1"/>
          </p:cNvSpPr>
          <p:nvPr/>
        </p:nvSpPr>
        <p:spPr bwMode="auto">
          <a:xfrm>
            <a:off x="9680575" y="328453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9</a:t>
            </a:r>
          </a:p>
        </p:txBody>
      </p:sp>
      <p:pic>
        <p:nvPicPr>
          <p:cNvPr id="2561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3500438"/>
            <a:ext cx="18256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2" name="Группа 21"/>
          <p:cNvGrpSpPr>
            <a:grpSpLocks/>
          </p:cNvGrpSpPr>
          <p:nvPr/>
        </p:nvGrpSpPr>
        <p:grpSpPr bwMode="auto">
          <a:xfrm>
            <a:off x="6094413" y="3500438"/>
            <a:ext cx="1401762" cy="2628900"/>
            <a:chOff x="4572000" y="3469643"/>
            <a:chExt cx="1400565" cy="2628900"/>
          </a:xfrm>
        </p:grpSpPr>
        <p:pic>
          <p:nvPicPr>
            <p:cNvPr id="25624" name="Рисунок 1" descr="http://newsmotizab.science/pic-bongeo.ru/DswMedia/povolj-eyekonomicheskiyrayo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15" y="3469643"/>
              <a:ext cx="123825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5" name="TextBox 23"/>
            <p:cNvSpPr txBox="1">
              <a:spLocks noChangeArrowheads="1"/>
            </p:cNvSpPr>
            <p:nvPr/>
          </p:nvSpPr>
          <p:spPr bwMode="auto">
            <a:xfrm>
              <a:off x="4572000" y="4644838"/>
              <a:ext cx="1079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>
                  <a:latin typeface="Century Gothic" pitchFamily="34" charset="0"/>
                </a:rPr>
                <a:t>Саратов</a:t>
              </a:r>
            </a:p>
          </p:txBody>
        </p:sp>
      </p:grpSp>
      <p:grpSp>
        <p:nvGrpSpPr>
          <p:cNvPr id="25613" name="Группа 24"/>
          <p:cNvGrpSpPr>
            <a:grpSpLocks/>
          </p:cNvGrpSpPr>
          <p:nvPr/>
        </p:nvGrpSpPr>
        <p:grpSpPr bwMode="auto">
          <a:xfrm>
            <a:off x="8039100" y="3376613"/>
            <a:ext cx="1920875" cy="2759075"/>
            <a:chOff x="6516216" y="3345101"/>
            <a:chExt cx="1920874" cy="2758518"/>
          </a:xfrm>
        </p:grpSpPr>
        <p:pic>
          <p:nvPicPr>
            <p:cNvPr id="25621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33" y="3345101"/>
              <a:ext cx="1888757" cy="264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2" name="TextBox 26"/>
            <p:cNvSpPr txBox="1">
              <a:spLocks noChangeArrowheads="1"/>
            </p:cNvSpPr>
            <p:nvPr/>
          </p:nvSpPr>
          <p:spPr bwMode="auto">
            <a:xfrm>
              <a:off x="6516216" y="5765065"/>
              <a:ext cx="11224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>
                  <a:latin typeface="Century Gothic" pitchFamily="34" charset="0"/>
                </a:rPr>
                <a:t>Оймякон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092479" y="5719522"/>
              <a:ext cx="71437" cy="4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614" name="Группа 28"/>
          <p:cNvGrpSpPr>
            <a:grpSpLocks/>
          </p:cNvGrpSpPr>
          <p:nvPr/>
        </p:nvGrpSpPr>
        <p:grpSpPr bwMode="auto">
          <a:xfrm>
            <a:off x="1949450" y="3500438"/>
            <a:ext cx="1916113" cy="2479675"/>
            <a:chOff x="426663" y="3469642"/>
            <a:chExt cx="1916396" cy="2479637"/>
          </a:xfrm>
        </p:grpSpPr>
        <p:pic>
          <p:nvPicPr>
            <p:cNvPr id="25619" name="Рисунок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63" y="3469642"/>
              <a:ext cx="1916396" cy="24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0" name="TextBox 30"/>
            <p:cNvSpPr txBox="1">
              <a:spLocks noChangeArrowheads="1"/>
            </p:cNvSpPr>
            <p:nvPr/>
          </p:nvSpPr>
          <p:spPr bwMode="auto">
            <a:xfrm>
              <a:off x="973395" y="3789040"/>
              <a:ext cx="12731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>
                  <a:latin typeface="Century Gothic" pitchFamily="34" charset="0"/>
                </a:rPr>
                <a:t>Смоленск</a:t>
              </a:r>
            </a:p>
          </p:txBody>
        </p:sp>
      </p:grpSp>
      <p:sp>
        <p:nvSpPr>
          <p:cNvPr id="25615" name="TextBox 31"/>
          <p:cNvSpPr txBox="1">
            <a:spLocks noChangeArrowheads="1"/>
          </p:cNvSpPr>
          <p:nvPr/>
        </p:nvSpPr>
        <p:spPr bwMode="auto">
          <a:xfrm>
            <a:off x="3473450" y="345122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2</a:t>
            </a:r>
          </a:p>
        </p:txBody>
      </p:sp>
      <p:sp>
        <p:nvSpPr>
          <p:cNvPr id="25616" name="TextBox 32"/>
          <p:cNvSpPr txBox="1">
            <a:spLocks noChangeArrowheads="1"/>
          </p:cNvSpPr>
          <p:nvPr/>
        </p:nvSpPr>
        <p:spPr bwMode="auto">
          <a:xfrm>
            <a:off x="5483225" y="35004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5</a:t>
            </a:r>
          </a:p>
        </p:txBody>
      </p:sp>
      <p:sp>
        <p:nvSpPr>
          <p:cNvPr id="25617" name="TextBox 33"/>
          <p:cNvSpPr txBox="1">
            <a:spLocks noChangeArrowheads="1"/>
          </p:cNvSpPr>
          <p:nvPr/>
        </p:nvSpPr>
        <p:spPr bwMode="auto">
          <a:xfrm>
            <a:off x="7331075" y="350043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1</a:t>
            </a:r>
          </a:p>
        </p:txBody>
      </p:sp>
      <p:sp>
        <p:nvSpPr>
          <p:cNvPr id="25618" name="TextBox 34"/>
          <p:cNvSpPr txBox="1">
            <a:spLocks noChangeArrowheads="1"/>
          </p:cNvSpPr>
          <p:nvPr/>
        </p:nvSpPr>
        <p:spPr bwMode="auto">
          <a:xfrm>
            <a:off x="9678988" y="33162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entury Gothic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413875" y="1825625"/>
            <a:ext cx="2538413" cy="36607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17" y="1301675"/>
            <a:ext cx="7511615" cy="51925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70197" y="-106792"/>
            <a:ext cx="8911687" cy="12808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Изучение рек на уроках географии</a:t>
            </a:r>
            <a:br>
              <a:rPr lang="ru-RU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>
                  <a:solidFill>
                    <a:srgbClr val="1F08CA"/>
                  </a:solidFill>
                </a:ln>
                <a:solidFill>
                  <a:srgbClr val="2747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исследовательских заданий</a:t>
            </a:r>
            <a:endParaRPr lang="ru-RU" sz="2700" dirty="0">
              <a:ln>
                <a:solidFill>
                  <a:srgbClr val="1F08CA"/>
                </a:solidFill>
              </a:ln>
              <a:solidFill>
                <a:srgbClr val="2747C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9478963" y="2132013"/>
            <a:ext cx="2473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5F2AAC"/>
                </a:solidFill>
                <a:latin typeface="Times New Roman" pitchFamily="18" charset="0"/>
              </a:rPr>
              <a:t>Определите общее количество населенных пунктов и долю от них, размещенных на реках </a:t>
            </a:r>
            <a:endParaRPr lang="ru-RU" altLang="ru-RU" sz="2400">
              <a:solidFill>
                <a:srgbClr val="5F2A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873</TotalTime>
  <Words>631</Words>
  <Application>Microsoft Office PowerPoint</Application>
  <PresentationFormat>Произвольный</PresentationFormat>
  <Paragraphs>268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Wingdings 3</vt:lpstr>
      <vt:lpstr>Calibri</vt:lpstr>
      <vt:lpstr>Times New Roman</vt:lpstr>
      <vt:lpstr>MS Mincho</vt:lpstr>
      <vt:lpstr>Легкий дым</vt:lpstr>
      <vt:lpstr>Организация  исследовательской работы  с обучающимися по изучению малых рек Рыбинского района </vt:lpstr>
      <vt:lpstr>Презентация PowerPoint</vt:lpstr>
      <vt:lpstr>Презентация PowerPoint</vt:lpstr>
      <vt:lpstr>Изучение рек на уроках географии Примеры исследовательских заданий</vt:lpstr>
      <vt:lpstr>Изучение рек на уроках географии Примеры исследовательских заданий</vt:lpstr>
      <vt:lpstr>Изучение рек на уроках географии Примеры исследовательских заданий</vt:lpstr>
      <vt:lpstr>Презентация PowerPoint</vt:lpstr>
      <vt:lpstr>Определите названия рек изображенных на фрагментах карт.  Цифры на отрезках карт обозначают порядковые номера тех букв в названиях соответствующих рек, которые вам будут нужны. Из этих букв составьте наименование пятой реки.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исследовательской работы  с обучающимися по изучению малых рек Рыбинского района</dc:title>
  <dc:creator>Компьютер</dc:creator>
  <cp:lastModifiedBy>Наталья Николаевна Новикова</cp:lastModifiedBy>
  <cp:revision>89</cp:revision>
  <dcterms:created xsi:type="dcterms:W3CDTF">2016-01-15T15:28:11Z</dcterms:created>
  <dcterms:modified xsi:type="dcterms:W3CDTF">2016-02-02T11:29:46Z</dcterms:modified>
</cp:coreProperties>
</file>