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57" r:id="rId3"/>
    <p:sldId id="262" r:id="rId4"/>
    <p:sldId id="263" r:id="rId5"/>
    <p:sldId id="279" r:id="rId6"/>
    <p:sldId id="280" r:id="rId7"/>
    <p:sldId id="281" r:id="rId8"/>
    <p:sldId id="258" r:id="rId9"/>
    <p:sldId id="266" r:id="rId10"/>
    <p:sldId id="267" r:id="rId11"/>
    <p:sldId id="268" r:id="rId12"/>
    <p:sldId id="269" r:id="rId13"/>
    <p:sldId id="283" r:id="rId14"/>
    <p:sldId id="284" r:id="rId15"/>
    <p:sldId id="285" r:id="rId16"/>
    <p:sldId id="270" r:id="rId17"/>
    <p:sldId id="286" r:id="rId18"/>
    <p:sldId id="273" r:id="rId19"/>
    <p:sldId id="274" r:id="rId20"/>
    <p:sldId id="275" r:id="rId21"/>
    <p:sldId id="28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C2A"/>
    <a:srgbClr val="883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8FA8-9AC5-4ED8-895C-70A8E23C5CAB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A7F2B-EECF-4938-ACFC-17677A1E8C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08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9527-9DF7-4BB1-96D5-FEDD45599BD4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F7600-FA9F-4575-8186-C6842C3887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27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B656-4188-46F2-9DDF-F609DF66DF9D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A8C6B-72F1-43B9-8793-998F84F398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186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0A78-B637-4431-916B-26DEF8C074C9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4C3BA-3AB8-4C3F-B0DE-B67FE20DBA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24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7A9C-7BCA-4156-B2D6-0C78898C697D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8EF5-C9F5-41F4-81AA-8D50DAE633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5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876A-BD26-4CBC-A148-8099DFDBDC34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EB1E0-D9FF-4929-A927-2665AA09AD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29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F491B-95C9-4463-934E-6F3FE46B0BF2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B0BD3-6352-4837-A6E7-4E6FB9EB9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13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02FC-8765-461F-B556-1CF7C4E64899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F7AE5-8B68-4EE4-A5A3-D159C7E7BF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80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AE1C-8F1E-47F9-8237-C63C03C7B0DE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FEDD1-8FFF-4C8B-BBFE-FFC12402EF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353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D18C-07FB-4EDD-965D-98C520617343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9A271-A10D-4A3D-A955-306B7F245F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98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B178-3EF1-46DB-884D-6C247FBE6DE7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61A2E-A0C2-4B14-9343-3CFFA1515B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16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49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F6B60E-A954-4FDD-87A5-1AE7FA7A6738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96305DD0-2E50-49D5-84D4-BC8643CCAA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hyperlink" Target="http://www.travshop.ru/img/frog-garshin.gif" TargetMode="External"/><Relationship Id="rId3" Type="http://schemas.openxmlformats.org/officeDocument/2006/relationships/image" Target="../media/image41.jpeg"/><Relationship Id="rId7" Type="http://schemas.openxmlformats.org/officeDocument/2006/relationships/hyperlink" Target="http://audio.1c.ru/upload/iblock/23e/FOO5Sa6UT.jpg" TargetMode="External"/><Relationship Id="rId12" Type="http://schemas.openxmlformats.org/officeDocument/2006/relationships/image" Target="../media/image46.jpeg"/><Relationship Id="rId2" Type="http://schemas.openxmlformats.org/officeDocument/2006/relationships/hyperlink" Target="http://upload.wikimedia.org/wikipedia/commons/d/d6/Garshin_by_Repin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1" Type="http://schemas.openxmlformats.org/officeDocument/2006/relationships/hyperlink" Target="http://detki-konfetki.ucoz.ru/puteshestvennica.jpg" TargetMode="External"/><Relationship Id="rId5" Type="http://schemas.openxmlformats.org/officeDocument/2006/relationships/hyperlink" Target="http://my-shop.ru/_files/product/2/52/515289.jpg" TargetMode="External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hyperlink" Target="http://audio.1c.ru/upload/iblock/0dd/FOO7c699u.jpg" TargetMode="External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750" y="3068638"/>
            <a:ext cx="7993063" cy="2376487"/>
          </a:xfrm>
        </p:spPr>
        <p:txBody>
          <a:bodyPr>
            <a:noAutofit/>
          </a:bodyPr>
          <a:lstStyle/>
          <a:p>
            <a:r>
              <a:rPr lang="ru-RU" altLang="ru-RU" sz="1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образовательных организаций городского округа город Рыбинск</a:t>
            </a:r>
            <a:r>
              <a:rPr lang="ru-RU" altLang="ru-RU" sz="1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муниципального учреждения культуры «Рыбинский театр кукол»в реализации проекта </a:t>
            </a:r>
            <a:br>
              <a:rPr lang="ru-RU" altLang="ru-RU" sz="1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глазами детей»</a:t>
            </a:r>
            <a:r>
              <a:rPr lang="ru-RU" altLang="ru-RU" sz="1200">
                <a:solidFill>
                  <a:srgbClr val="17375E"/>
                </a:solidFill>
              </a:rPr>
              <a:t/>
            </a:r>
            <a:br>
              <a:rPr lang="ru-RU" altLang="ru-RU" sz="1200">
                <a:solidFill>
                  <a:srgbClr val="17375E"/>
                </a:solidFill>
              </a:rPr>
            </a:br>
            <a:r>
              <a:rPr lang="ru-RU" altLang="ru-RU" sz="1200">
                <a:solidFill>
                  <a:srgbClr val="17375E"/>
                </a:solidFill>
                <a:latin typeface="Arial" panose="020B0604020202020204" pitchFamily="34" charset="0"/>
              </a:rPr>
              <a:t/>
            </a:r>
            <a:br>
              <a:rPr lang="ru-RU" altLang="ru-RU" sz="1200">
                <a:solidFill>
                  <a:srgbClr val="17375E"/>
                </a:solidFill>
                <a:latin typeface="Arial" panose="020B0604020202020204" pitchFamily="34" charset="0"/>
              </a:rPr>
            </a:br>
            <a:r>
              <a:rPr lang="ru-RU" altLang="ru-RU" sz="3200" b="1">
                <a:solidFill>
                  <a:schemeClr val="tx2"/>
                </a:solidFill>
              </a:rPr>
              <a:t>Краеведческий аспект локального проекта </a:t>
            </a:r>
            <a:br>
              <a:rPr lang="ru-RU" altLang="ru-RU" sz="3200" b="1">
                <a:solidFill>
                  <a:schemeClr val="tx2"/>
                </a:solidFill>
              </a:rPr>
            </a:br>
            <a:r>
              <a:rPr lang="ru-RU" altLang="ru-RU" sz="3200" b="1">
                <a:solidFill>
                  <a:schemeClr val="tx2"/>
                </a:solidFill>
              </a:rPr>
              <a:t>«Театр глазами детей!»</a:t>
            </a:r>
            <a:br>
              <a:rPr lang="ru-RU" altLang="ru-RU" sz="3200" b="1">
                <a:solidFill>
                  <a:schemeClr val="tx2"/>
                </a:solidFill>
              </a:rPr>
            </a:br>
            <a:endParaRPr lang="ru-RU" altLang="ru-RU" sz="3200" b="1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3568" y="5468201"/>
            <a:ext cx="8273008" cy="692618"/>
          </a:xfrm>
          <a:noFill/>
        </p:spPr>
        <p:txBody>
          <a:bodyPr rtlCol="0">
            <a:noAutofit/>
          </a:bodyPr>
          <a:lstStyle/>
          <a:p>
            <a:pPr marL="3657600" lvl="8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Иванова Елена Алексеевна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</a:p>
          <a:p>
            <a:pPr marL="3657600" lvl="8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 директор  МУК  «</a:t>
            </a:r>
            <a:r>
              <a:rPr lang="ru-RU" sz="1600" b="1" dirty="0" err="1">
                <a:latin typeface="Times New Roman" pitchFamily="18" charset="0"/>
                <a:ea typeface="+mj-ea"/>
                <a:cs typeface="Times New Roman" pitchFamily="18" charset="0"/>
              </a:rPr>
              <a:t>Рыбинский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 театр кукол»</a:t>
            </a:r>
            <a:endParaRPr lang="ru-RU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2" name="Рисунок 4" descr="верхуш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7041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Содержимое 4" descr="логотип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43195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2138" y="6021388"/>
            <a:ext cx="2808287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</a:t>
            </a:r>
          </a:p>
          <a:p>
            <a:pPr algn="ctr" eaLnBrk="1" hangingPunct="1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3" descr="эмблема театра.jpg"/>
          <p:cNvPicPr>
            <a:picLocks noChangeAspect="1"/>
          </p:cNvPicPr>
          <p:nvPr>
            <p:ph type="title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3763" cy="981075"/>
          </a:xfrm>
          <a:noFill/>
          <a:ln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92263" y="0"/>
            <a:ext cx="6867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chemeClr val="tx2"/>
                </a:solidFill>
              </a:rPr>
              <a:t>                       «ЮНЫЙ ТЕАТРАЛ»</a:t>
            </a:r>
          </a:p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ДЛЯ ШКОЛЬНИКОВ МЛАДШЕГО И СРЕДНЕГО ЗВЕНА.</a:t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 b="1">
              <a:solidFill>
                <a:schemeClr val="tx2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403350" y="404813"/>
            <a:ext cx="79216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 b="1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 </a:t>
            </a:r>
            <a:r>
              <a:rPr lang="ru-RU" altLang="ru-RU" sz="2000" b="1">
                <a:solidFill>
                  <a:schemeClr val="accent1"/>
                </a:solidFill>
              </a:rPr>
              <a:t>ЭКСКУРСИЯ «ВОЛШЕБНЫЙ МИР «ЗАКУЛИСЬЯ»</a:t>
            </a:r>
          </a:p>
        </p:txBody>
      </p:sp>
      <p:pic>
        <p:nvPicPr>
          <p:cNvPr id="12295" name="Picture 4" descr="IMG_4563"/>
          <p:cNvPicPr>
            <a:picLocks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744913" cy="2374900"/>
          </a:xfrm>
          <a:noFill/>
          <a:ln/>
        </p:spPr>
      </p:pic>
      <p:pic>
        <p:nvPicPr>
          <p:cNvPr id="12296" name="Picture 8" descr="DU6A18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3960812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4" descr="39FWzHhAjF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3744913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фото легенда 2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889375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«ЮНЫЙ ТЕАТРАЛ» </a:t>
            </a:r>
            <a:b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  <a:t>ДЛЯ ШКОЛЬНИКОВ МЛАДШЕГО И СРЕДНЕГО ЗВЕНА.</a:t>
            </a:r>
            <a:br>
              <a:rPr lang="ru-RU" altLang="ru-RU" sz="18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400" b="1">
                <a:solidFill>
                  <a:schemeClr val="accent1"/>
                </a:solidFill>
              </a:rPr>
              <a:t>Мастер-класс «Секреты артиста-кукловода»</a:t>
            </a:r>
          </a:p>
        </p:txBody>
      </p:sp>
      <p:pic>
        <p:nvPicPr>
          <p:cNvPr id="13316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7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фото легенда 184"/>
          <p:cNvPicPr>
            <a:picLocks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4332288" cy="2376488"/>
          </a:xfrm>
        </p:spPr>
      </p:pic>
      <p:pic>
        <p:nvPicPr>
          <p:cNvPr id="13318" name="Picture 6" descr="IMG_45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434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DU6A179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36734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«В мире русских сказок»</a:t>
            </a:r>
            <a:endParaRPr lang="ru-RU" altLang="ru-RU" sz="2800"/>
          </a:p>
        </p:txBody>
      </p:sp>
      <p:sp>
        <p:nvSpPr>
          <p:cNvPr id="14354" name="Rectangle 1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000" b="1">
              <a:solidFill>
                <a:schemeClr val="tx2"/>
              </a:solidFill>
            </a:endParaRPr>
          </a:p>
          <a:p>
            <a:endParaRPr lang="ru-RU" altLang="ru-RU" sz="2000" b="1">
              <a:solidFill>
                <a:schemeClr val="tx2"/>
              </a:solidFill>
            </a:endParaRPr>
          </a:p>
          <a:p>
            <a:endParaRPr lang="ru-RU" altLang="ru-RU" sz="2000" b="1">
              <a:solidFill>
                <a:schemeClr val="tx2"/>
              </a:solidFill>
            </a:endParaRPr>
          </a:p>
          <a:p>
            <a:endParaRPr lang="ru-RU" altLang="ru-RU" sz="2000" b="1">
              <a:solidFill>
                <a:schemeClr val="tx2"/>
              </a:solidFill>
            </a:endParaRPr>
          </a:p>
          <a:p>
            <a:endParaRPr lang="ru-RU" altLang="ru-RU" sz="2000" b="1">
              <a:solidFill>
                <a:schemeClr val="tx2"/>
              </a:solidFill>
            </a:endParaRPr>
          </a:p>
          <a:p>
            <a:endParaRPr lang="ru-RU" altLang="ru-RU" sz="2000" b="1">
              <a:solidFill>
                <a:schemeClr val="tx2"/>
              </a:solidFill>
            </a:endParaRPr>
          </a:p>
          <a:p>
            <a:endParaRPr lang="ru-RU" altLang="ru-RU" sz="2000" b="1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2400" b="1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Интерактивная программа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«Сказка мудростью богата»</a:t>
            </a:r>
          </a:p>
          <a:p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067175" y="1196975"/>
            <a:ext cx="4897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2400" b="1">
              <a:solidFill>
                <a:schemeClr val="accent1"/>
              </a:solidFill>
            </a:endParaRPr>
          </a:p>
        </p:txBody>
      </p:sp>
      <p:pic>
        <p:nvPicPr>
          <p:cNvPr id="14342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39687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Изображение 15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4248150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5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4176713" cy="2786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ru-RU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«В мире русских сказок»</a:t>
            </a:r>
          </a:p>
        </p:txBody>
      </p:sp>
      <p:pic>
        <p:nvPicPr>
          <p:cNvPr id="74757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9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611188" y="5373688"/>
            <a:ext cx="80645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                Спектакль «Аленький цветочек»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                                           по сказке А.Аксакова.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Режиссёр- А.Быков, художник -Е.Береснева, композитор- Г.Лебедев.</a:t>
            </a:r>
          </a:p>
        </p:txBody>
      </p:sp>
      <p:pic>
        <p:nvPicPr>
          <p:cNvPr id="74764" name="Picture 12" descr="DSC_27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3432175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5" name="Picture 13" descr="DSC_267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3576638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6" name="Picture 14" descr="DSC_270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692150"/>
            <a:ext cx="410368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    «Литературно-театральный урок»</a:t>
            </a:r>
            <a:br>
              <a:rPr lang="ru-RU" altLang="ru-RU" sz="2800" b="1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altLang="ru-RU" sz="2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5780" name="Picture 4" descr="чехов 2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3311525" cy="2513012"/>
          </a:xfrm>
          <a:ln/>
        </p:spPr>
      </p:pic>
      <p:sp>
        <p:nvSpPr>
          <p:cNvPr id="75784" name="Rectangl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800">
              <a:latin typeface="Arial" panose="020B0604020202020204" pitchFamily="34" charset="0"/>
            </a:endParaRPr>
          </a:p>
          <a:p>
            <a:endParaRPr lang="ru-RU" altLang="ru-RU" sz="2800">
              <a:latin typeface="Arial" panose="020B0604020202020204" pitchFamily="34" charset="0"/>
            </a:endParaRPr>
          </a:p>
          <a:p>
            <a:endParaRPr lang="ru-RU" altLang="ru-RU" sz="2800">
              <a:latin typeface="Arial" panose="020B0604020202020204" pitchFamily="34" charset="0"/>
            </a:endParaRPr>
          </a:p>
          <a:p>
            <a:endParaRPr lang="ru-RU" altLang="ru-RU" sz="280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pic>
        <p:nvPicPr>
          <p:cNvPr id="75782" name="Picture 6" descr="news-13-10-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38163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3779838" y="877888"/>
            <a:ext cx="5364162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ru-RU" altLang="ru-RU" sz="2400" b="1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2400" b="1">
                <a:solidFill>
                  <a:schemeClr val="tx2"/>
                </a:solidFill>
              </a:rPr>
              <a:t>2015 год – Год литературы</a:t>
            </a:r>
          </a:p>
          <a:p>
            <a:pPr eaLnBrk="1" hangingPunct="1"/>
            <a:endParaRPr lang="ru-RU" altLang="ru-RU" sz="2400" b="1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2400" b="1">
                <a:solidFill>
                  <a:schemeClr val="tx2"/>
                </a:solidFill>
              </a:rPr>
              <a:t>155 лет со дня рождения великого русского писателя        А.П.Чехова</a:t>
            </a:r>
          </a:p>
          <a:p>
            <a:pPr algn="ctr"/>
            <a:r>
              <a:rPr lang="ru-RU" altLang="ru-RU" b="1">
                <a:solidFill>
                  <a:schemeClr val="tx2"/>
                </a:solidFill>
              </a:rPr>
              <a:t> </a:t>
            </a:r>
            <a:endParaRPr lang="ru-RU" altLang="ru-RU" sz="2400" b="1">
              <a:solidFill>
                <a:schemeClr val="tx2"/>
              </a:solidFill>
            </a:endParaRPr>
          </a:p>
        </p:txBody>
      </p:sp>
      <p:pic>
        <p:nvPicPr>
          <p:cNvPr id="75786" name="Picture 10" descr="news-13-10-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385127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Рисунок 3" descr="эмблема театра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chemeClr val="tx2"/>
                </a:solidFill>
                <a:latin typeface="Arial" panose="020B0604020202020204" pitchFamily="34" charset="0"/>
              </a:rPr>
              <a:t>    «Литературно-театральный урок»</a:t>
            </a:r>
            <a:br>
              <a:rPr lang="ru-RU" altLang="ru-RU" sz="3200" b="1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altLang="ru-RU" sz="32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6027" name="Picture 11" descr="Каштанка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1196975"/>
            <a:ext cx="3770313" cy="4968875"/>
          </a:xfrm>
          <a:ln/>
        </p:spPr>
      </p:pic>
      <p:pic>
        <p:nvPicPr>
          <p:cNvPr id="86029" name="Picture 13" descr="news-13-10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3743325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323850" y="3594100"/>
            <a:ext cx="4968875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000" b="1">
                <a:solidFill>
                  <a:schemeClr val="tx2"/>
                </a:solidFill>
              </a:rPr>
              <a:t> </a:t>
            </a:r>
            <a:r>
              <a:rPr lang="ru-RU" altLang="ru-RU" b="1">
                <a:solidFill>
                  <a:schemeClr val="tx2"/>
                </a:solidFill>
              </a:rPr>
              <a:t>Презентация: </a:t>
            </a:r>
          </a:p>
          <a:p>
            <a:pPr algn="ctr"/>
            <a:r>
              <a:rPr lang="ru-RU" altLang="ru-RU" b="1">
                <a:solidFill>
                  <a:schemeClr val="tx2"/>
                </a:solidFill>
              </a:rPr>
              <a:t>«По страницам жизни и творчества А.П.Чехова»</a:t>
            </a:r>
            <a:endParaRPr lang="ru-RU" altLang="ru-RU">
              <a:solidFill>
                <a:schemeClr val="tx2"/>
              </a:solidFill>
            </a:endParaRPr>
          </a:p>
          <a:p>
            <a:pPr algn="ctr"/>
            <a:r>
              <a:rPr lang="ru-RU" altLang="ru-RU" b="1">
                <a:solidFill>
                  <a:schemeClr val="tx2"/>
                </a:solidFill>
              </a:rPr>
              <a:t>Показ спектакля «Каштанка».</a:t>
            </a:r>
            <a:endParaRPr lang="ru-RU" altLang="ru-RU">
              <a:solidFill>
                <a:schemeClr val="tx2"/>
              </a:solidFill>
            </a:endParaRPr>
          </a:p>
          <a:p>
            <a:pPr algn="ctr"/>
            <a:r>
              <a:rPr lang="ru-RU" altLang="ru-RU">
                <a:solidFill>
                  <a:schemeClr val="tx2"/>
                </a:solidFill>
              </a:rPr>
              <a:t>  Спектакль создан по известному рассказу А. П.Чехова</a:t>
            </a:r>
          </a:p>
          <a:p>
            <a:pPr algn="ctr"/>
            <a:r>
              <a:rPr lang="ru-RU" altLang="ru-RU">
                <a:solidFill>
                  <a:schemeClr val="tx2"/>
                </a:solidFill>
              </a:rPr>
              <a:t>Режиссёр – В.Зимин; </a:t>
            </a:r>
          </a:p>
          <a:p>
            <a:pPr algn="ctr"/>
            <a:r>
              <a:rPr lang="ru-RU" altLang="ru-RU">
                <a:solidFill>
                  <a:schemeClr val="tx2"/>
                </a:solidFill>
              </a:rPr>
              <a:t>Художник – Н.Фёдорова</a:t>
            </a:r>
          </a:p>
          <a:p>
            <a:pPr algn="ctr"/>
            <a:r>
              <a:rPr lang="ru-RU" altLang="ru-RU">
                <a:solidFill>
                  <a:schemeClr val="tx2"/>
                </a:solidFill>
              </a:rPr>
              <a:t>Композитор- Д.Соколов</a:t>
            </a:r>
          </a:p>
          <a:p>
            <a:pPr algn="ctr" eaLnBrk="1" hangingPunct="1"/>
            <a:endParaRPr lang="ru-RU" altLang="ru-RU" sz="2000" b="1">
              <a:solidFill>
                <a:schemeClr val="tx2"/>
              </a:solidFill>
            </a:endParaRPr>
          </a:p>
        </p:txBody>
      </p:sp>
      <p:pic>
        <p:nvPicPr>
          <p:cNvPr id="86031" name="Рисунок 3" descr="эмблема театр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981075"/>
          </a:xfrm>
        </p:spPr>
        <p:txBody>
          <a:bodyPr/>
          <a:lstStyle/>
          <a:p>
            <a:r>
              <a:rPr lang="ru-RU" altLang="ru-RU" sz="2400" b="1">
                <a:solidFill>
                  <a:schemeClr val="tx2"/>
                </a:solidFill>
                <a:latin typeface="Arial" panose="020B0604020202020204" pitchFamily="34" charset="0"/>
              </a:rPr>
              <a:t>      </a:t>
            </a:r>
            <a:br>
              <a:rPr lang="ru-RU" altLang="ru-RU" sz="24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«Литературно-театральный урок»</a:t>
            </a:r>
            <a:br>
              <a:rPr lang="ru-RU" altLang="ru-RU" sz="2800" b="1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altLang="ru-RU" sz="2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6634" name="Picture 10" descr="Файл:Garshin by Repin.jpg">
            <a:hlinkClick r:id="rId2"/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2408237" cy="2808288"/>
          </a:xfrm>
        </p:spPr>
      </p:pic>
      <p:sp>
        <p:nvSpPr>
          <p:cNvPr id="26635" name="Rectangle 11"/>
          <p:cNvSpPr>
            <a:spLocks noGrp="1"/>
          </p:cNvSpPr>
          <p:nvPr>
            <p:ph type="body" sz="half" idx="2"/>
          </p:nvPr>
        </p:nvSpPr>
        <p:spPr>
          <a:xfrm>
            <a:off x="4211638" y="1196975"/>
            <a:ext cx="4932362" cy="4929188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</a:rPr>
              <a:t>2015 год – Год литературы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</a:rPr>
              <a:t>Интерактивно- познавательный проект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chemeClr val="tx2"/>
                </a:solidFill>
              </a:rPr>
              <a:t> </a:t>
            </a:r>
            <a:r>
              <a:rPr lang="ru-RU" altLang="ru-RU" sz="2400" b="1">
                <a:solidFill>
                  <a:schemeClr val="tx2"/>
                </a:solidFill>
              </a:rPr>
              <a:t>к 160-летию  русского писателя В.М.Гаршина.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400" b="1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Премьера спектакля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«Лягушка-путешественница»</a:t>
            </a:r>
          </a:p>
        </p:txBody>
      </p:sp>
      <p:pic>
        <p:nvPicPr>
          <p:cNvPr id="26628" name="Рисунок 3" descr="эмблема театр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Картинка 70 из 22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16430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Picture 16" descr="Картинка 35 из 22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221163"/>
            <a:ext cx="1584325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Картинка 20 из 22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2924175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3" name="Picture 19" descr="Картинка 18 из 22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196975"/>
            <a:ext cx="1568450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Картинка 129 из 227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373563"/>
            <a:ext cx="2484437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686800" cy="1441451"/>
          </a:xfrm>
        </p:spPr>
        <p:txBody>
          <a:bodyPr/>
          <a:lstStyle/>
          <a:p>
            <a:r>
              <a:rPr lang="ru-RU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 «Литературно-театральный урок»</a:t>
            </a:r>
          </a:p>
        </p:txBody>
      </p:sp>
      <p:pic>
        <p:nvPicPr>
          <p:cNvPr id="100358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333500" y="5249863"/>
            <a:ext cx="719931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</a:rPr>
              <a:t>Премьера спектакля «Лягушка- путешественница» </a:t>
            </a:r>
          </a:p>
          <a:p>
            <a:pPr algn="ctr"/>
            <a:r>
              <a:rPr lang="ru-RU" altLang="ru-RU" b="1">
                <a:solidFill>
                  <a:schemeClr val="tx2"/>
                </a:solidFill>
              </a:rPr>
              <a:t>по одноимённой сказке В.Гаршина.</a:t>
            </a:r>
          </a:p>
          <a:p>
            <a:pPr algn="ctr"/>
            <a:r>
              <a:rPr lang="ru-RU" altLang="ru-RU" b="1">
                <a:solidFill>
                  <a:schemeClr val="tx2"/>
                </a:solidFill>
              </a:rPr>
              <a:t>Режиссёр-постановщик- П.Овсянников</a:t>
            </a:r>
          </a:p>
          <a:p>
            <a:pPr algn="ctr"/>
            <a:r>
              <a:rPr lang="ru-RU" altLang="ru-RU" b="1">
                <a:solidFill>
                  <a:schemeClr val="tx2"/>
                </a:solidFill>
              </a:rPr>
              <a:t>Художник-постановщик- П.Овсянников</a:t>
            </a:r>
          </a:p>
          <a:p>
            <a:pPr algn="ctr"/>
            <a:r>
              <a:rPr lang="ru-RU" altLang="ru-RU" b="1">
                <a:solidFill>
                  <a:schemeClr val="tx2"/>
                </a:solidFill>
              </a:rPr>
              <a:t>Композитор- Д.Кузнецов</a:t>
            </a:r>
          </a:p>
        </p:txBody>
      </p:sp>
      <p:pic>
        <p:nvPicPr>
          <p:cNvPr id="100365" name="Picture 13" descr="vfKzuh04ni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3845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0" name="Picture 18" descr="Изображение 12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954338"/>
            <a:ext cx="32400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1" name="Picture 19" descr="Изображение 12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692150"/>
            <a:ext cx="324008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686800" cy="865188"/>
          </a:xfrm>
        </p:spPr>
        <p:txBody>
          <a:bodyPr/>
          <a:lstStyle/>
          <a:p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     РЕАЛИЗОВАННЫЕ ПРОЕКТЫ В 2014-2015 УЧЕБНОМ ГОДУ.</a:t>
            </a:r>
            <a:b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400" b="1">
                <a:solidFill>
                  <a:schemeClr val="accent1"/>
                </a:solidFill>
                <a:latin typeface="Arial" panose="020B0604020202020204" pitchFamily="34" charset="0"/>
              </a:rPr>
              <a:t>«ВЕЛИКАЯ ПОБЕДА» </a:t>
            </a:r>
            <a:br>
              <a:rPr lang="ru-RU" altLang="ru-RU" sz="2400" b="1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altLang="ru-RU" sz="1600" b="1">
                <a:solidFill>
                  <a:schemeClr val="accent1"/>
                </a:solidFill>
                <a:latin typeface="Arial" panose="020B0604020202020204" pitchFamily="34" charset="0"/>
              </a:rPr>
              <a:t>ДЛЯ ШКОЛЬНИКОВ МЛАДШЕГО И СРЕДНЕГО ЗВЕНА.</a:t>
            </a:r>
            <a:br>
              <a:rPr lang="ru-RU" altLang="ru-RU" sz="1600" b="1">
                <a:solidFill>
                  <a:schemeClr val="accent1"/>
                </a:solidFill>
                <a:latin typeface="Arial" panose="020B0604020202020204" pitchFamily="34" charset="0"/>
              </a:rPr>
            </a:br>
            <a:endParaRPr lang="ru-RU" altLang="ru-RU" sz="16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4" descr="120х180_+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3313113" cy="5183188"/>
          </a:xfrm>
          <a:noFill/>
          <a:ln/>
        </p:spPr>
      </p:pic>
      <p:pic>
        <p:nvPicPr>
          <p:cNvPr id="31749" name="Рисунок 3" descr="эмблема театр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635375" y="1341438"/>
            <a:ext cx="5508625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chemeClr val="accent1"/>
                </a:solidFill>
              </a:rPr>
              <a:t>-Фотовыставка  «Война и театр кукол»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</a:rPr>
              <a:t> </a:t>
            </a:r>
            <a:r>
              <a:rPr lang="ru-RU" altLang="ru-RU" sz="2400" b="1">
                <a:solidFill>
                  <a:schemeClr val="accent1"/>
                </a:solidFill>
              </a:rPr>
              <a:t>-Премьера спектакля</a:t>
            </a:r>
          </a:p>
          <a:p>
            <a:pPr eaLnBrk="1" hangingPunct="1"/>
            <a:r>
              <a:rPr lang="ru-RU" altLang="ru-RU" sz="2400" b="1">
                <a:solidFill>
                  <a:schemeClr val="accent1"/>
                </a:solidFill>
              </a:rPr>
              <a:t> «Ленинградская легенда» </a:t>
            </a:r>
            <a:r>
              <a:rPr lang="ru-RU" altLang="ru-RU" sz="1400" b="1">
                <a:solidFill>
                  <a:schemeClr val="accent1"/>
                </a:solidFill>
              </a:rPr>
              <a:t>(сценарий написан специально для праздничных событий,  основан на реальных событиях Великой Отечественной войны: как Ярославские кошки спасали Ленинград в годы блокады.)</a:t>
            </a:r>
          </a:p>
          <a:p>
            <a:pPr eaLnBrk="1" hangingPunct="1"/>
            <a:r>
              <a:rPr lang="ru-RU" altLang="ru-RU" sz="1400" b="1">
                <a:solidFill>
                  <a:schemeClr val="accent1"/>
                </a:solidFill>
              </a:rPr>
              <a:t>Спектакль в апреле – июне 2015 года посмотрели более 5000 школьников Рыбинска.  </a:t>
            </a:r>
          </a:p>
          <a:p>
            <a:pPr eaLnBrk="1" hangingPunct="1"/>
            <a:r>
              <a:rPr lang="ru-RU" altLang="ru-RU" sz="1400" b="1">
                <a:solidFill>
                  <a:schemeClr val="accent1"/>
                </a:solidFill>
              </a:rPr>
              <a:t> </a:t>
            </a:r>
            <a:r>
              <a:rPr lang="ru-RU" altLang="ru-RU" sz="2400" b="1">
                <a:solidFill>
                  <a:schemeClr val="accent1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400" b="1">
              <a:solidFill>
                <a:schemeClr val="accent1"/>
              </a:solidFill>
            </a:endParaRPr>
          </a:p>
        </p:txBody>
      </p:sp>
      <p:pic>
        <p:nvPicPr>
          <p:cNvPr id="31751" name="Picture 7" descr="Изображение 4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4040188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chemeClr val="tx2"/>
                </a:solidFill>
                <a:latin typeface="Arial" panose="020B0604020202020204" pitchFamily="34" charset="0"/>
              </a:rPr>
              <a:t>«ВЕЛИКАЯ ПОБЕДА»</a:t>
            </a:r>
            <a:br>
              <a:rPr lang="ru-RU" altLang="ru-RU" sz="24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400" b="1">
                <a:solidFill>
                  <a:schemeClr val="accent1"/>
                </a:solidFill>
              </a:rPr>
              <a:t>ФОТОВЫСТАВКА</a:t>
            </a:r>
            <a:r>
              <a:rPr lang="ru-RU" altLang="ru-RU" sz="2400" b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>
                <a:solidFill>
                  <a:schemeClr val="accent1"/>
                </a:solidFill>
              </a:rPr>
              <a:t>«ВОЙНА И ТЕАТР КУКОЛ»</a:t>
            </a:r>
          </a:p>
        </p:txBody>
      </p:sp>
      <p:pic>
        <p:nvPicPr>
          <p:cNvPr id="32772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фото легенда 659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3887787" cy="2360612"/>
          </a:xfrm>
          <a:noFill/>
          <a:ln/>
        </p:spPr>
      </p:pic>
      <p:pic>
        <p:nvPicPr>
          <p:cNvPr id="32774" name="Picture 6" descr="Изображение 39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8227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 descr="Изображение 34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505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90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331913" y="1700213"/>
            <a:ext cx="6707187" cy="452596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Театр — зрелищный вид искусства, представляющий собой синтез различных искусств — литературы, музыки, хореографии, вокала, изобразительного искусства и других и обладающий собственной спецификой.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ru-RU" altLang="ru-RU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altLang="ru-RU" sz="2400" b="1">
                <a:solidFill>
                  <a:schemeClr val="tx2"/>
                </a:solidFill>
                <a:latin typeface="Arial" panose="020B0604020202020204" pitchFamily="34" charset="0"/>
              </a:rPr>
              <a:t>«ВЕЛИКАЯ ПОБЕДА»</a:t>
            </a:r>
            <a:br>
              <a:rPr lang="ru-RU" altLang="ru-RU" sz="24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000" b="1">
                <a:solidFill>
                  <a:schemeClr val="accent1"/>
                </a:solidFill>
                <a:latin typeface="Arial" panose="020B0604020202020204" pitchFamily="34" charset="0"/>
              </a:rPr>
              <a:t>ПРЕМЬЕРА СПЕКТАКЛЯ «ЛЕНИНГРАДСКАЯ ЛЕГЕНДА»</a:t>
            </a:r>
            <a:endParaRPr lang="ru-RU" altLang="ru-RU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3796" name="Picture 5" descr="IMG_536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3598862" cy="2344737"/>
          </a:xfrm>
          <a:noFill/>
          <a:ln/>
        </p:spPr>
      </p:pic>
      <p:pic>
        <p:nvPicPr>
          <p:cNvPr id="33797" name="Picture 7" descr="фото легенда 64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41052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фото легенда 7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37147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фото легенда 7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716338"/>
            <a:ext cx="41767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Рисунок 3" descr="эмблема театра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2400" b="1">
                <a:solidFill>
                  <a:schemeClr val="tx2"/>
                </a:solidFill>
                <a:latin typeface="Arial" panose="020B0604020202020204" pitchFamily="34" charset="0"/>
              </a:rPr>
              <a:t>«ВЕЛИКАЯ ПОБЕДА»</a:t>
            </a:r>
            <a:br>
              <a:rPr lang="ru-RU" altLang="ru-RU" sz="24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000" b="1">
                <a:solidFill>
                  <a:schemeClr val="accent1"/>
                </a:solidFill>
                <a:latin typeface="Arial" panose="020B0604020202020204" pitchFamily="34" charset="0"/>
              </a:rPr>
              <a:t>ПРЕМЬЕРА СПЕКТАКЛЯ «ЛЕНИНГРАДСКАЯ ЛЕГЕНДА»</a:t>
            </a:r>
          </a:p>
        </p:txBody>
      </p:sp>
      <p:pic>
        <p:nvPicPr>
          <p:cNvPr id="116740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AutoShape 6" descr="IMG_5405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6744" name="Picture 8" descr="IMG_54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640137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IMG_533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3706812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6" name="Picture 10" descr="IMG_540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30663"/>
            <a:ext cx="3744912" cy="24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7" name="Picture 11" descr="IMG_53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3711575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Rectangle 10"/>
          <p:cNvSpPr>
            <a:spLocks noGrp="1"/>
          </p:cNvSpPr>
          <p:nvPr>
            <p:ph type="title"/>
          </p:nvPr>
        </p:nvSpPr>
        <p:spPr>
          <a:xfrm>
            <a:off x="457200" y="5589588"/>
            <a:ext cx="8229600" cy="1008062"/>
          </a:xfrm>
        </p:spPr>
        <p:txBody>
          <a:bodyPr/>
          <a:lstStyle/>
          <a:p>
            <a:r>
              <a:rPr lang="ru-RU" altLang="ru-RU" sz="2000" b="1">
                <a:solidFill>
                  <a:schemeClr val="tx2"/>
                </a:solidFill>
              </a:rPr>
              <a:t>РЫБИНСКИЙ ТЕАТР КУКОЛ ЛЮБИТ И ЖДЁТ СВОЕГО ЗРИТЕЛЯ!</a:t>
            </a:r>
            <a:br>
              <a:rPr lang="ru-RU" altLang="ru-RU" sz="2000" b="1">
                <a:solidFill>
                  <a:schemeClr val="tx2"/>
                </a:solidFill>
              </a:rPr>
            </a:br>
            <a:endParaRPr lang="ru-RU" altLang="ru-RU" sz="2000" b="1">
              <a:solidFill>
                <a:schemeClr val="tx2"/>
              </a:solidFill>
            </a:endParaRPr>
          </a:p>
        </p:txBody>
      </p:sp>
      <p:sp>
        <p:nvSpPr>
          <p:cNvPr id="3994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altLang="ru-RU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>
                <a:solidFill>
                  <a:schemeClr val="tx2"/>
                </a:solidFill>
                <a:latin typeface="Arial" panose="020B0604020202020204" pitchFamily="34" charset="0"/>
              </a:rPr>
              <a:t>                </a:t>
            </a:r>
            <a:endParaRPr lang="ru-RU" altLang="ru-RU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9943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5" descr="_DSC48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9216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7338"/>
            <a:ext cx="9144000" cy="935037"/>
          </a:xfrm>
        </p:spPr>
        <p:txBody>
          <a:bodyPr>
            <a:normAutofit fontScale="90000"/>
          </a:bodyPr>
          <a:lstStyle/>
          <a:p>
            <a:r>
              <a:rPr lang="ru-RU" altLang="ru-RU" sz="2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взаимодействия образовательных организаций   </a:t>
            </a:r>
            <a:b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муниципального учреждения культуры «Рыбинский театр кукол» </a:t>
            </a:r>
            <a:b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– ГЛАЗАМИ ДЕТЕЙ»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/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395288" y="2492375"/>
            <a:ext cx="8497887" cy="4167188"/>
          </a:xfrm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проекта: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Смирнова Светлана Владимировна, первый заместитель  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Департамента образования Администрации городского округа;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Иванова Елена Алексеевна, директор МУК «Рыбинский театр кукол».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проекта: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Казакова Елена Викторовна, ведущий специалист отдела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дополнительного образования и воспитания;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Дорожкина Ирина Викторовна, заместитель директора МУК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«Рыбинский театра кукол»; 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Быков Александр Владимирович, главный режиссёр театра; 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Тарунова Ольга Михайловна, руководитель литературно-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драматургической части; 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Ильина Оксана Витальевна, главный администратор театра.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08512" cy="133645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196975"/>
            <a:ext cx="8518525" cy="1143000"/>
          </a:xfrm>
        </p:spPr>
        <p:txBody>
          <a:bodyPr>
            <a:normAutofit fontScale="90000"/>
          </a:bodyPr>
          <a:lstStyle/>
          <a:p>
            <a:r>
              <a:rPr lang="ru-RU" altLang="ru-RU" sz="2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взаимодействия образовательных организаций   </a:t>
            </a:r>
            <a:b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муниципального учреждения культуры </a:t>
            </a:r>
            <a:b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«Рыбинский театр кукол»</a:t>
            </a:r>
            <a:br>
              <a:rPr lang="ru-RU" altLang="ru-RU" sz="220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– ГЛАЗАМИ ДЕТЕЙ»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468313" y="2997200"/>
            <a:ext cx="8229600" cy="34448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 разнообразие форм нравственного воспитания подрастающего поколения и полноценного развития личности, содействие формированию у детей духовной культуры и бережного отношения к историческому и культурному наследию своего народа, обеспечение эстетического, интеллектуального, нравственного развития детей. Воспитание творческой индивидуальности ребёнка, развитие интереса и отзывчивости к искусству театра и актерской деятельности.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/>
          </a:p>
        </p:txBody>
      </p:sp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08512" cy="133645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altLang="ru-RU" b="1">
                <a:solidFill>
                  <a:schemeClr val="tx2"/>
                </a:solidFill>
              </a:rPr>
              <a:t>Здание театра</a:t>
            </a:r>
          </a:p>
        </p:txBody>
      </p:sp>
      <p:pic>
        <p:nvPicPr>
          <p:cNvPr id="56325" name="Рисунок 4" descr="Театр день.jpg"/>
          <p:cNvPicPr>
            <a:picLocks noChangeAspect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341438"/>
            <a:ext cx="3673475" cy="2232025"/>
          </a:xfrm>
          <a:noFill/>
          <a:ln/>
        </p:spPr>
      </p:pic>
      <p:sp>
        <p:nvSpPr>
          <p:cNvPr id="56326" name="Rectangle 6"/>
          <p:cNvSpPr>
            <a:spLocks noGrp="1"/>
          </p:cNvSpPr>
          <p:nvPr>
            <p:ph type="body" sz="half" idx="2"/>
          </p:nvPr>
        </p:nvSpPr>
        <p:spPr>
          <a:xfrm>
            <a:off x="4211638" y="1268413"/>
            <a:ext cx="4932362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Современное здание театра. Открыто после ремонта в </a:t>
            </a:r>
            <a:r>
              <a:rPr lang="en-US" altLang="ru-RU" sz="2000" b="1">
                <a:solidFill>
                  <a:schemeClr val="tx2"/>
                </a:solidFill>
              </a:rPr>
              <a:t> </a:t>
            </a:r>
            <a:r>
              <a:rPr lang="ru-RU" altLang="ru-RU" sz="2000" b="1">
                <a:solidFill>
                  <a:schemeClr val="tx2"/>
                </a:solidFill>
              </a:rPr>
              <a:t>апреле 2008 году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Площадь здания      2602  кв.м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Театр кукол занимает    1910 кв.м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Имеет зрительный зал    </a:t>
            </a:r>
            <a:r>
              <a:rPr lang="en-US" altLang="ru-RU" sz="2000" b="1">
                <a:solidFill>
                  <a:schemeClr val="tx2"/>
                </a:solidFill>
              </a:rPr>
              <a:t>202 </a:t>
            </a:r>
            <a:r>
              <a:rPr lang="ru-RU" altLang="ru-RU" sz="2000" b="1">
                <a:solidFill>
                  <a:schemeClr val="tx2"/>
                </a:solidFill>
              </a:rPr>
              <a:t>кв.м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Уютный холл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Фойе-выставка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Цех по производству кукол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Костюмерная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Служебные помещения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Зрительный зал</a:t>
            </a:r>
            <a:r>
              <a:rPr lang="en-US" altLang="ru-RU" sz="2000" b="1">
                <a:solidFill>
                  <a:schemeClr val="tx2"/>
                </a:solidFill>
              </a:rPr>
              <a:t> </a:t>
            </a:r>
            <a:r>
              <a:rPr lang="ru-RU" altLang="ru-RU" sz="2000" b="1">
                <a:solidFill>
                  <a:schemeClr val="tx2"/>
                </a:solidFill>
              </a:rPr>
              <a:t>площадью 202 кв.м. 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Зрительный зал рассчитан на 174 места</a:t>
            </a:r>
          </a:p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Оборудован современными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chemeClr val="tx2"/>
                </a:solidFill>
              </a:rPr>
              <a:t>       креслами-трансформерами</a:t>
            </a:r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ru-RU" altLang="ru-RU" sz="2000" b="1">
                <a:solidFill>
                  <a:schemeClr val="tx2"/>
                </a:solidFill>
              </a:rPr>
              <a:t>  </a:t>
            </a:r>
            <a:endParaRPr lang="en-US" altLang="ru-RU" sz="2000" b="1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2000" b="1">
                <a:solidFill>
                  <a:schemeClr val="tx2"/>
                </a:solidFill>
              </a:rPr>
              <a:t>	</a:t>
            </a:r>
            <a:endParaRPr lang="ru-RU" altLang="ru-RU" sz="2000" b="1">
              <a:solidFill>
                <a:schemeClr val="tx2"/>
              </a:solidFill>
            </a:endParaRPr>
          </a:p>
        </p:txBody>
      </p:sp>
      <p:pic>
        <p:nvPicPr>
          <p:cNvPr id="56324" name="Рисунок 3" descr="эмблема театр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&amp;Vcy;&amp;icy;&amp;dcy; &amp;ncy;&amp;acy; &amp;scy;&amp;tscy;&amp;iecy;&amp;ncy;&amp;u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3746500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chemeClr val="tx2"/>
                </a:solidFill>
              </a:rPr>
              <a:t>Здание театра</a:t>
            </a:r>
          </a:p>
        </p:txBody>
      </p:sp>
      <p:sp>
        <p:nvSpPr>
          <p:cNvPr id="5735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00563" y="1196975"/>
            <a:ext cx="4643437" cy="49291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/>
              <a:t>     </a:t>
            </a:r>
            <a:r>
              <a:rPr lang="ru-RU" altLang="ru-RU" sz="2800" b="1">
                <a:solidFill>
                  <a:schemeClr val="tx2"/>
                </a:solidFill>
              </a:rPr>
              <a:t>Фойе, вестибюль театра: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sz="2400" b="1">
                <a:solidFill>
                  <a:schemeClr val="tx2"/>
                </a:solidFill>
              </a:rPr>
              <a:t>Интерактивные программы</a:t>
            </a:r>
          </a:p>
          <a:p>
            <a:r>
              <a:rPr lang="ru-RU" altLang="ru-RU" sz="2400" b="1">
                <a:solidFill>
                  <a:schemeClr val="tx2"/>
                </a:solidFill>
              </a:rPr>
              <a:t>Проекты для школьников</a:t>
            </a:r>
          </a:p>
          <a:p>
            <a:r>
              <a:rPr lang="ru-RU" altLang="ru-RU" sz="2400" b="1">
                <a:solidFill>
                  <a:schemeClr val="tx2"/>
                </a:solidFill>
              </a:rPr>
              <a:t>Праздничные мероприятия</a:t>
            </a:r>
          </a:p>
          <a:p>
            <a:r>
              <a:rPr lang="ru-RU" altLang="ru-RU" sz="2400" b="1">
                <a:solidFill>
                  <a:schemeClr val="tx2"/>
                </a:solidFill>
              </a:rPr>
              <a:t>Новогодние представления </a:t>
            </a:r>
          </a:p>
          <a:p>
            <a:endParaRPr lang="ru-RU" altLang="ru-RU" sz="2400" b="1">
              <a:solidFill>
                <a:schemeClr val="tx2"/>
              </a:solidFill>
            </a:endParaRPr>
          </a:p>
        </p:txBody>
      </p:sp>
      <p:pic>
        <p:nvPicPr>
          <p:cNvPr id="57348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72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&amp;Fcy;&amp;ocy;&amp;jcy;&amp;iecy; &amp;tcy;&amp;iecy;&amp;acy;&amp;tcy;&amp;r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960812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&amp;Kcy;&amp;rcy;&amp;iecy;&amp;scy;&amp;lcy;&amp;acy; &amp;tcy;&amp;rcy;&amp;acy;&amp;ncy;&amp;scy;&amp;fcy;&amp;ocy;&amp;rcy;&amp;mcy;&amp;iecy;&amp;rcy;&amp;ycy; (&amp;vcy;&amp;icy;&amp;dcy; &amp;scy;&amp;bcy;&amp;ocy;&amp;kcy;&amp;ucy;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117975"/>
            <a:ext cx="39592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2" descr="&amp;Kcy;&amp;rcy;&amp;iecy;&amp;scy;&amp;lcy;&amp;acy; &amp;tcy;&amp;rcy;&amp;acy;&amp;ncy;&amp;scy;&amp;fcy;&amp;ocy;&amp;rcy;&amp;mcy;&amp;iecy;&amp;rcy;&amp;ycy; (&amp;vcy;&amp;icy;&amp;dcy; &amp;scy;&amp;pcy;&amp;iecy;&amp;rcy;&amp;iecy;&amp;dcy;&amp;icy;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106863"/>
            <a:ext cx="3743325" cy="2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chemeClr val="tx2"/>
                </a:solidFill>
              </a:rPr>
              <a:t>История театра</a:t>
            </a:r>
          </a:p>
        </p:txBody>
      </p:sp>
      <p:sp>
        <p:nvSpPr>
          <p:cNvPr id="60427" name="Rectangle 11"/>
          <p:cNvSpPr>
            <a:spLocks noGrp="1"/>
          </p:cNvSpPr>
          <p:nvPr>
            <p:ph type="body" sz="half" idx="1"/>
          </p:nvPr>
        </p:nvSpPr>
        <p:spPr>
          <a:xfrm>
            <a:off x="457200" y="3500438"/>
            <a:ext cx="3178175" cy="26257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0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>
                <a:latin typeface="Arial" panose="020B0604020202020204" pitchFamily="34" charset="0"/>
              </a:rPr>
              <a:t>   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>
                <a:latin typeface="Arial" panose="020B0604020202020204" pitchFamily="34" charset="0"/>
              </a:rPr>
              <a:t>    </a:t>
            </a:r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Основатель театра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    Зинаида Николаевна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            Демидова</a:t>
            </a:r>
          </a:p>
        </p:txBody>
      </p:sp>
      <p:sp>
        <p:nvSpPr>
          <p:cNvPr id="60428" name="Rectangle 12"/>
          <p:cNvSpPr>
            <a:spLocks noGrp="1"/>
          </p:cNvSpPr>
          <p:nvPr>
            <p:ph type="body" sz="half" idx="2"/>
          </p:nvPr>
        </p:nvSpPr>
        <p:spPr>
          <a:xfrm>
            <a:off x="4356100" y="1600200"/>
            <a:ext cx="4608513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>
                <a:solidFill>
                  <a:schemeClr val="tx2"/>
                </a:solidFill>
              </a:rPr>
              <a:t>Театр основан в 1933г. 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tx2"/>
                </a:solidFill>
              </a:rPr>
              <a:t>Основатель театра —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chemeClr val="tx2"/>
                </a:solidFill>
              </a:rPr>
              <a:t>       Зинаида Николаевна Демидова.  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tx2"/>
                </a:solidFill>
              </a:rPr>
              <a:t>Театр входит в десятку старейших театров кукол России</a:t>
            </a:r>
          </a:p>
          <a:p>
            <a:pPr>
              <a:lnSpc>
                <a:spcPct val="80000"/>
              </a:lnSpc>
            </a:pPr>
            <a:r>
              <a:rPr lang="ru-RU" altLang="ru-RU" sz="1600" b="1">
                <a:solidFill>
                  <a:schemeClr val="tx2"/>
                </a:solidFill>
              </a:rPr>
              <a:t>В 1941-1945 театр выступал в госпиталях, цехах заводов, работавших на оборону. </a:t>
            </a:r>
          </a:p>
          <a:p>
            <a:pPr>
              <a:lnSpc>
                <a:spcPct val="90000"/>
              </a:lnSpc>
            </a:pPr>
            <a:r>
              <a:rPr lang="ru-RU" altLang="ru-RU" sz="1600" b="1">
                <a:solidFill>
                  <a:schemeClr val="tx2"/>
                </a:solidFill>
              </a:rPr>
              <a:t>В 1947 театр занимает здание на улице Крестовая, в котором работает до 2002года</a:t>
            </a:r>
            <a:r>
              <a:rPr lang="ru-RU" altLang="ru-RU" sz="1600" b="1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altLang="ru-RU" sz="1600" b="1">
                <a:solidFill>
                  <a:schemeClr val="tx2"/>
                </a:solidFill>
              </a:rPr>
              <a:t>2002-2008</a:t>
            </a:r>
            <a:r>
              <a:rPr lang="ru-RU" altLang="ru-RU" sz="16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>
                <a:solidFill>
                  <a:schemeClr val="tx2"/>
                </a:solidFill>
              </a:rPr>
              <a:t>гг. </a:t>
            </a:r>
            <a:r>
              <a:rPr lang="ru-RU" altLang="ru-RU" sz="1600" b="1">
                <a:solidFill>
                  <a:schemeClr val="tx2"/>
                </a:solidFill>
                <a:latin typeface="Arial" panose="020B0604020202020204" pitchFamily="34" charset="0"/>
              </a:rPr>
              <a:t>т</a:t>
            </a:r>
            <a:r>
              <a:rPr lang="ru-RU" altLang="ru-RU" sz="1600" b="1">
                <a:solidFill>
                  <a:schemeClr val="tx2"/>
                </a:solidFill>
              </a:rPr>
              <a:t>еатр работает в условиях реконструкции здания. Спектакли проходили в Дворцах и домах культуры, ОКЦ, детских садах, школах, интернатах, </a:t>
            </a:r>
            <a:r>
              <a:rPr lang="en-US" altLang="ru-RU" sz="1600" b="1">
                <a:solidFill>
                  <a:schemeClr val="tx2"/>
                </a:solidFill>
              </a:rPr>
              <a:t> </a:t>
            </a:r>
            <a:r>
              <a:rPr lang="ru-RU" altLang="ru-RU" sz="1600" b="1">
                <a:solidFill>
                  <a:schemeClr val="tx2"/>
                </a:solidFill>
              </a:rPr>
              <a:t>городских и загородных оздоровительных центрах</a:t>
            </a:r>
          </a:p>
          <a:p>
            <a:pPr>
              <a:lnSpc>
                <a:spcPct val="90000"/>
              </a:lnSpc>
            </a:pPr>
            <a:r>
              <a:rPr lang="ru-RU" altLang="ru-RU" sz="1600" b="1">
                <a:solidFill>
                  <a:schemeClr val="tx2"/>
                </a:solidFill>
              </a:rPr>
              <a:t> Сейчас театру 84 года, за эти годы вышло более 200 премьерных спектаклей.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1600" b="1">
              <a:solidFill>
                <a:schemeClr val="tx2"/>
              </a:solidFill>
            </a:endParaRPr>
          </a:p>
        </p:txBody>
      </p:sp>
      <p:pic>
        <p:nvPicPr>
          <p:cNvPr id="60426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4" descr="&amp;Zcy;&amp;icy;&amp;ncy;&amp;acy;&amp;icy;&amp;dcy;&amp;acy; &amp;Ncy;&amp;icy;&amp;kcy;&amp;ocy;&amp;lcy;&amp;acy;&amp;iecy;&amp;vcy;&amp;ncy;&amp;acy; &amp;Dcy;&amp;iecy;&amp;mcy;&amp;icy;&amp;dcy;&amp;ocy;&amp;v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23923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0"/>
            <a:ext cx="7210425" cy="981075"/>
          </a:xfrm>
        </p:spPr>
        <p:txBody>
          <a:bodyPr/>
          <a:lstStyle/>
          <a:p>
            <a:r>
              <a:rPr lang="ru-RU" altLang="ru-RU" sz="2400" b="1">
                <a:solidFill>
                  <a:schemeClr val="tx2"/>
                </a:solidFill>
                <a:latin typeface="Arial" panose="020B0604020202020204" pitchFamily="34" charset="0"/>
              </a:rPr>
              <a:t>РЕАЛИЗОВАННЫЕ ПРОЕКТЫ В 2014-2015 УЧЕБНОМ ГОДУ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179388" y="836613"/>
            <a:ext cx="8785225" cy="48244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accent1"/>
                </a:solidFill>
              </a:rPr>
              <a:t>Проведение Городского родительского комитета в театре кукол</a:t>
            </a:r>
            <a:endParaRPr lang="ru-RU" altLang="ru-RU" sz="24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24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chemeClr val="accent1"/>
                </a:solidFill>
              </a:rPr>
              <a:t>    </a:t>
            </a:r>
            <a:r>
              <a:rPr lang="ru-RU" altLang="ru-RU" sz="2400" b="1">
                <a:solidFill>
                  <a:schemeClr val="accent1"/>
                </a:solidFill>
              </a:rPr>
              <a:t>- знакомство с театром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accent1"/>
                </a:solidFill>
              </a:rPr>
              <a:t>   - экскурсия в мастерские театра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accent1"/>
                </a:solidFill>
              </a:rPr>
              <a:t>   - презентация творческих проектов театра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chemeClr val="accent1"/>
                </a:solidFill>
              </a:rPr>
              <a:t>   - показ спектакля «Мальчик-с-пальчик»</a:t>
            </a:r>
            <a:endParaRPr lang="ru-RU" altLang="ru-RU" sz="24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24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2400">
              <a:solidFill>
                <a:schemeClr val="accent1"/>
              </a:solidFill>
            </a:endParaRPr>
          </a:p>
        </p:txBody>
      </p:sp>
      <p:pic>
        <p:nvPicPr>
          <p:cNvPr id="10244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sc_019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933825"/>
            <a:ext cx="37671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dsc_0111(1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40322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спектакль Мальчик-с-пальчик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25908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7931150" cy="1052513"/>
          </a:xfrm>
        </p:spPr>
        <p:txBody>
          <a:bodyPr/>
          <a:lstStyle/>
          <a:p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РЕАЛИЗОВАННЫЕ ПРОЕКТЫ </a:t>
            </a:r>
            <a:b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В 2014-2015 УЧЕБНОМ ГОДУ.</a:t>
            </a:r>
            <a:b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altLang="ru-RU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1268" name="Рисунок 3" descr="эмблема театр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067175" y="1484313"/>
            <a:ext cx="46085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400" b="1">
              <a:solidFill>
                <a:schemeClr val="accent2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187450" y="836613"/>
            <a:ext cx="712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altLang="ru-RU" sz="2000" b="1">
                <a:solidFill>
                  <a:schemeClr val="accent1"/>
                </a:solidFill>
              </a:rPr>
              <a:t>«ЮНЫЙ ТЕАТРАЛ» ДЛЯ МЛАДШИХ ШКОЛЬНИКОВ</a:t>
            </a:r>
          </a:p>
        </p:txBody>
      </p:sp>
      <p:pic>
        <p:nvPicPr>
          <p:cNvPr id="11273" name="Picture 7" descr="фото легенда 2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830638"/>
            <a:ext cx="504031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787900" y="1484313"/>
            <a:ext cx="367188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solidFill>
                  <a:schemeClr val="accent1"/>
                </a:solidFill>
              </a:rPr>
              <a:t>-Экскурсия</a:t>
            </a:r>
          </a:p>
          <a:p>
            <a:pPr eaLnBrk="1" hangingPunct="1"/>
            <a:r>
              <a:rPr lang="ru-RU" altLang="ru-RU" b="1">
                <a:solidFill>
                  <a:schemeClr val="accent1"/>
                </a:solidFill>
              </a:rPr>
              <a:t>«Волшебный мир«закулисья»</a:t>
            </a:r>
          </a:p>
          <a:p>
            <a:pPr eaLnBrk="1" hangingPunct="1"/>
            <a:endParaRPr lang="ru-RU" altLang="ru-RU" b="1">
              <a:solidFill>
                <a:schemeClr val="accent1"/>
              </a:solidFill>
            </a:endParaRPr>
          </a:p>
          <a:p>
            <a:pPr eaLnBrk="1" hangingPunct="1"/>
            <a:r>
              <a:rPr lang="ru-RU" altLang="ru-RU" b="1">
                <a:solidFill>
                  <a:schemeClr val="accent1"/>
                </a:solidFill>
              </a:rPr>
              <a:t>-Мастер-класс </a:t>
            </a:r>
          </a:p>
          <a:p>
            <a:pPr eaLnBrk="1" hangingPunct="1"/>
            <a:r>
              <a:rPr lang="ru-RU" altLang="ru-RU" b="1">
                <a:solidFill>
                  <a:schemeClr val="accent1"/>
                </a:solidFill>
              </a:rPr>
              <a:t>«Секреты артиста</a:t>
            </a:r>
            <a:r>
              <a:rPr lang="en-US" altLang="ru-RU" b="1">
                <a:solidFill>
                  <a:schemeClr val="accent1"/>
                </a:solidFill>
              </a:rPr>
              <a:t>-</a:t>
            </a:r>
            <a:r>
              <a:rPr lang="ru-RU" altLang="ru-RU" b="1">
                <a:solidFill>
                  <a:schemeClr val="accent1"/>
                </a:solidFill>
              </a:rPr>
              <a:t>кукловода»</a:t>
            </a:r>
          </a:p>
          <a:p>
            <a:pPr eaLnBrk="1" hangingPunct="1"/>
            <a:endParaRPr lang="ru-RU" altLang="ru-RU" b="1">
              <a:solidFill>
                <a:schemeClr val="accent1"/>
              </a:solidFill>
            </a:endParaRPr>
          </a:p>
          <a:p>
            <a:pPr eaLnBrk="1" hangingPunct="1"/>
            <a:r>
              <a:rPr lang="ru-RU" altLang="ru-RU" b="1">
                <a:solidFill>
                  <a:schemeClr val="accent1"/>
                </a:solidFill>
              </a:rPr>
              <a:t>-Спектакль</a:t>
            </a:r>
          </a:p>
          <a:p>
            <a:pPr eaLnBrk="1" hangingPunct="1"/>
            <a:r>
              <a:rPr lang="ru-RU" altLang="ru-RU" b="1">
                <a:solidFill>
                  <a:schemeClr val="accent1"/>
                </a:solidFill>
              </a:rPr>
              <a:t>«Волшебное кольцо»</a:t>
            </a:r>
          </a:p>
        </p:txBody>
      </p:sp>
      <p:pic>
        <p:nvPicPr>
          <p:cNvPr id="11275" name="Picture 4" descr="Волшебное кольцо 120х1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33115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1120</TotalTime>
  <Words>619</Words>
  <Application>Microsoft Office PowerPoint</Application>
  <PresentationFormat>Экран (4:3)</PresentationFormat>
  <Paragraphs>141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Arial</vt:lpstr>
      <vt:lpstr>Times New Roman</vt:lpstr>
      <vt:lpstr>Тема Office</vt:lpstr>
      <vt:lpstr>Межведомственное взаимодействие образовательных организаций городского округа город Рыбинск и муниципального учреждения культуры «Рыбинский театр кукол»в реализации проекта  «Театр глазами детей»  Краеведческий аспект локального проекта  «Театр глазами детей!» </vt:lpstr>
      <vt:lpstr>Презентация PowerPoint</vt:lpstr>
      <vt:lpstr> Проект  межведомственного взаимодействия образовательных организаций    и муниципального учреждения культуры «Рыбинский театр кукол»  «ТЕАТР – ГЛАЗАМИ ДЕТЕЙ» </vt:lpstr>
      <vt:lpstr>  Проект  межведомственного взаимодействия образовательных организаций    и муниципального учреждения культуры  «Рыбинский театр кукол» «ТЕАТР – ГЛАЗАМИ ДЕТЕЙ»</vt:lpstr>
      <vt:lpstr>Здание театра</vt:lpstr>
      <vt:lpstr>Здание театра</vt:lpstr>
      <vt:lpstr>История театра</vt:lpstr>
      <vt:lpstr>РЕАЛИЗОВАННЫЕ ПРОЕКТЫ В 2014-2015 УЧЕБНОМ ГОДУ</vt:lpstr>
      <vt:lpstr>РЕАЛИЗОВАННЫЕ ПРОЕКТЫ  В 2014-2015 УЧЕБНОМ ГОДУ. </vt:lpstr>
      <vt:lpstr>Презентация PowerPoint</vt:lpstr>
      <vt:lpstr>«ЮНЫЙ ТЕАТРАЛ»  ДЛЯ ШКОЛЬНИКОВ МЛАДШЕГО И СРЕДНЕГО ЗВЕНА. Мастер-класс «Секреты артиста-кукловода»</vt:lpstr>
      <vt:lpstr> «В мире русских сказок»</vt:lpstr>
      <vt:lpstr>«В мире русских сказок»</vt:lpstr>
      <vt:lpstr>    «Литературно-театральный урок» </vt:lpstr>
      <vt:lpstr>    «Литературно-театральный урок» </vt:lpstr>
      <vt:lpstr>       «Литературно-театральный урок» </vt:lpstr>
      <vt:lpstr> «Литературно-театральный урок»</vt:lpstr>
      <vt:lpstr>     РЕАЛИЗОВАННЫЕ ПРОЕКТЫ В 2014-2015 УЧЕБНОМ ГОДУ. «ВЕЛИКАЯ ПОБЕДА»  ДЛЯ ШКОЛЬНИКОВ МЛАДШЕГО И СРЕДНЕГО ЗВЕНА. </vt:lpstr>
      <vt:lpstr>«ВЕЛИКАЯ ПОБЕДА» ФОТОВЫСТАВКА «ВОЙНА И ТЕАТР КУКОЛ»</vt:lpstr>
      <vt:lpstr>«ВЕЛИКАЯ ПОБЕДА» ПРЕМЬЕРА СПЕКТАКЛЯ «ЛЕНИНГРАДСКАЯ ЛЕГЕНДА»</vt:lpstr>
      <vt:lpstr>«ВЕЛИКАЯ ПОБЕДА» ПРЕМЬЕРА СПЕКТАКЛЯ «ЛЕНИНГРАДСКАЯ ЛЕГЕНДА»</vt:lpstr>
      <vt:lpstr>РЫБИНСКИЙ ТЕАТР КУКОЛ ЛЮБИТ И ЖДЁТ СВОЕГО ЗРИТЕЛЯ! </vt:lpstr>
    </vt:vector>
  </TitlesOfParts>
  <Company>Центр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Межведомственное взаимодействие образовательных организаций городского округа город Рыбинск и муниципального Театра кукол в реализации проекта «Театр глазами детей»</dc:title>
  <dc:creator>rucpps</dc:creator>
  <cp:lastModifiedBy>Алексей Александрович Разиков</cp:lastModifiedBy>
  <cp:revision>54</cp:revision>
  <dcterms:created xsi:type="dcterms:W3CDTF">2015-05-22T12:32:11Z</dcterms:created>
  <dcterms:modified xsi:type="dcterms:W3CDTF">2016-02-09T11:21:36Z</dcterms:modified>
</cp:coreProperties>
</file>