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5"/>
  </p:notesMasterIdLst>
  <p:handoutMasterIdLst>
    <p:handoutMasterId r:id="rId16"/>
  </p:handoutMasterIdLst>
  <p:sldIdLst>
    <p:sldId id="686" r:id="rId5"/>
    <p:sldId id="855" r:id="rId6"/>
    <p:sldId id="856" r:id="rId7"/>
    <p:sldId id="857" r:id="rId8"/>
    <p:sldId id="858" r:id="rId9"/>
    <p:sldId id="859" r:id="rId10"/>
    <p:sldId id="860" r:id="rId11"/>
    <p:sldId id="861" r:id="rId12"/>
    <p:sldId id="862" r:id="rId13"/>
    <p:sldId id="722" r:id="rId14"/>
  </p:sldIdLst>
  <p:sldSz cx="9144000" cy="5143500" type="screen16x9"/>
  <p:notesSz cx="6761163" cy="9942513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0B8"/>
    <a:srgbClr val="55829D"/>
    <a:srgbClr val="860000"/>
    <a:srgbClr val="53808B"/>
    <a:srgbClr val="B5CD8F"/>
    <a:srgbClr val="5A9485"/>
    <a:srgbClr val="6B8537"/>
    <a:srgbClr val="5C928F"/>
    <a:srgbClr val="598295"/>
    <a:srgbClr val="0F4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224" autoAdjust="0"/>
  </p:normalViewPr>
  <p:slideViewPr>
    <p:cSldViewPr snapToGrid="0">
      <p:cViewPr varScale="1">
        <p:scale>
          <a:sx n="146" d="100"/>
          <a:sy n="146" d="100"/>
        </p:scale>
        <p:origin x="726" y="126"/>
      </p:cViewPr>
      <p:guideLst>
        <p:guide orient="horz" pos="1564"/>
        <p:guide pos="3062"/>
        <p:guide orient="horz" pos="1519"/>
        <p:guide orient="horz" pos="1176"/>
        <p:guide orient="horz" pos="1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000" b="0" dirty="0"/>
              <a:t>Уровень развития коммуникативной компетентности </a:t>
            </a:r>
            <a:endParaRPr lang="ru-RU" sz="2000" b="0" dirty="0" smtClean="0"/>
          </a:p>
          <a:p>
            <a:pPr>
              <a:defRPr sz="2800"/>
            </a:pPr>
            <a:r>
              <a:rPr lang="ru-RU" sz="2000" b="0" dirty="0" smtClean="0"/>
              <a:t>(</a:t>
            </a:r>
            <a:r>
              <a:rPr lang="ru-RU" sz="2000" b="0" dirty="0"/>
              <a:t>на</a:t>
            </a:r>
            <a:r>
              <a:rPr lang="ru-RU" sz="2000" b="0" baseline="0" dirty="0"/>
              <a:t> выборке 45 респондентов)</a:t>
            </a:r>
            <a:endParaRPr lang="ru-RU" sz="2000" b="0" dirty="0"/>
          </a:p>
        </c:rich>
      </c:tx>
      <c:layout>
        <c:manualLayout>
          <c:xMode val="edge"/>
          <c:yMode val="edge"/>
          <c:x val="0.10415679704351508"/>
          <c:y val="2.110083006650055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386811023622066"/>
          <c:y val="0.28233304170312035"/>
          <c:w val="0.37337510936132995"/>
          <c:h val="0.6222918489355499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Лист2!$L$20:$L$21</c:f>
              <c:strCache>
                <c:ptCount val="2"/>
                <c:pt idx="0">
                  <c:v>высокий</c:v>
                </c:pt>
                <c:pt idx="1">
                  <c:v>средний</c:v>
                </c:pt>
              </c:strCache>
            </c:strRef>
          </c:cat>
          <c:val>
            <c:numRef>
              <c:f>Лист2!$M$20:$M$21</c:f>
              <c:numCache>
                <c:formatCode>General</c:formatCode>
                <c:ptCount val="2"/>
                <c:pt idx="0">
                  <c:v>38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C-4061-BD55-D21BB72426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443126864310674"/>
          <c:y val="0.55158838072718297"/>
          <c:w val="0.1888196908938839"/>
          <c:h val="0.32926544645951444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0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kotochigova@yandex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3111" y="3874576"/>
            <a:ext cx="6638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n-lt"/>
              </a:rPr>
              <a:t>© Коточигова </a:t>
            </a:r>
            <a:r>
              <a:rPr lang="ru-RU" sz="1200" b="1" dirty="0" smtClean="0">
                <a:latin typeface="+mn-lt"/>
              </a:rPr>
              <a:t>Е.В., заведующий кафедрой дошкольного образования</a:t>
            </a:r>
          </a:p>
          <a:p>
            <a:pPr algn="ctr"/>
            <a:r>
              <a:rPr lang="en-US" sz="1200" b="1" dirty="0" smtClean="0">
                <a:latin typeface="+mn-lt"/>
                <a:hlinkClick r:id="rId4"/>
              </a:rPr>
              <a:t>kotochigova@yandex.ru</a:t>
            </a:r>
            <a:endParaRPr lang="ru-RU" sz="1200" b="1" dirty="0" smtClean="0">
              <a:latin typeface="+mn-lt"/>
            </a:endParaRPr>
          </a:p>
          <a:p>
            <a:pPr algn="ctr"/>
            <a:r>
              <a:rPr lang="ru-RU" sz="1200" b="1" dirty="0">
                <a:latin typeface="+mn-lt"/>
              </a:rPr>
              <a:t>© Ермакова Т.Н.</a:t>
            </a:r>
          </a:p>
          <a:p>
            <a:pPr algn="ctr"/>
            <a:r>
              <a:rPr lang="ru-RU" sz="1200" b="1" dirty="0">
                <a:latin typeface="+mn-lt"/>
              </a:rPr>
              <a:t>© Захарова Т.Н.</a:t>
            </a:r>
          </a:p>
          <a:p>
            <a:pPr algn="ctr"/>
            <a:r>
              <a:rPr lang="ru-RU" sz="1200" b="1" dirty="0">
                <a:latin typeface="+mn-lt"/>
              </a:rPr>
              <a:t>© Надежина М.А</a:t>
            </a:r>
            <a:r>
              <a:rPr lang="ru-RU" sz="1200" b="1" dirty="0" smtClean="0">
                <a:latin typeface="+mn-lt"/>
              </a:rPr>
              <a:t>.</a:t>
            </a:r>
            <a:endParaRPr lang="ru-RU" sz="1600" b="1" dirty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5814" y="1707654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Формирование и оценка коммуникативной компетентности педагога средствами ППК</a:t>
            </a:r>
            <a:endParaRPr lang="ru-RU" sz="36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677" y="1142065"/>
            <a:ext cx="5084323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1" y="3028436"/>
            <a:ext cx="46843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Контактная информация:</a:t>
            </a:r>
          </a:p>
          <a:p>
            <a:r>
              <a:rPr lang="ru-RU" sz="1800" dirty="0"/>
              <a:t>Россия г. Ярославль, ул. Богдановича, 16 </a:t>
            </a:r>
          </a:p>
          <a:p>
            <a:r>
              <a:rPr lang="ru-RU" sz="1800" dirty="0"/>
              <a:t>Тел.: +7 (4852) </a:t>
            </a:r>
            <a:r>
              <a:rPr lang="ru-RU" sz="1800" dirty="0" smtClean="0"/>
              <a:t>23-06-82 </a:t>
            </a:r>
            <a:endParaRPr lang="ru-RU" sz="1800" dirty="0"/>
          </a:p>
          <a:p>
            <a:r>
              <a:rPr lang="ru-RU" sz="1800" dirty="0"/>
              <a:t>Сайт: www.iro.yar.ru</a:t>
            </a:r>
          </a:p>
          <a:p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 </a:t>
            </a:r>
            <a:r>
              <a:rPr lang="en-US" sz="1800" dirty="0"/>
              <a:t>kd0.k@yandex.ru</a:t>
            </a: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45548" y="99082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9"/>
            <a:ext cx="420446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899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Операциональное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компетентность </a:t>
            </a:r>
            <a:r>
              <a:rPr lang="ru-RU" dirty="0" smtClean="0"/>
              <a:t>-  интегративное </a:t>
            </a:r>
            <a:r>
              <a:rPr lang="ru-RU" dirty="0"/>
              <a:t>личностное образование, имеющее системную организацию компонентов, касающихся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знания </a:t>
            </a:r>
            <a:r>
              <a:rPr lang="ru-RU" dirty="0"/>
              <a:t>эффективных приемов коммуникации,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умения </a:t>
            </a:r>
            <a:r>
              <a:rPr lang="ru-RU" dirty="0"/>
              <a:t>оптимального применить их на практике вследствие анализа актуальной коммуникативной </a:t>
            </a:r>
            <a:r>
              <a:rPr lang="ru-RU" dirty="0" smtClean="0"/>
              <a:t>ситуации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8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Структура опросника  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80735"/>
              </p:ext>
            </p:extLst>
          </p:nvPr>
        </p:nvGraphicFramePr>
        <p:xfrm>
          <a:off x="317715" y="1200150"/>
          <a:ext cx="8609309" cy="378561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035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Название компонента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Описание компонента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Социально-психологический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знания, умения и навыки построения эффективной взаимосвязи, взаимоотношений, взаимопонимания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Организационный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умение использовать различные организационно-коммуникативные формы в своей профессиональной деятельности  (установление отношений, планирование совместной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деятельности, дискуссия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полемика и проч.), знание механизмов организации различных форм коммуникации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Конфликтологический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компонент связан с личностными особенностями педагога (умением совладать со своим эмоциональным состоянием, контролировать процессы самомобилизации,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самонастройки и саморегулирования ), а также умением диагностировать конфликтную ситуацию, конструктивно разрешать ее и выступать медиатором в случае конфликта субъектов образовательного процесса и знаниями, которые обеспечивают реализацию компонента в своей деятельности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6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Инструментальный (речевой)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связан с речью как инструментом педагога: его вербальными и невербальными (интонация, темп, громкость, мелодика, мимика, жесты, позы, контакт взглядов, прикосновения, дистанция, внешний облик) компонентами, знанием речевого этикета и уместности выбираемого стиля и формы коммуникации в зависимости от актуальной ситуации взаимодействия, социального окружения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991" marR="40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9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235" y="1200157"/>
            <a:ext cx="8911523" cy="38755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/>
              <a:t>1. Использует конструктивные воспитательные усилия родителей (законных представителей) воспитанников и обучающихся, помогает семье в решении вопросов воспитания ребенка.</a:t>
            </a:r>
          </a:p>
          <a:p>
            <a:pPr marL="0" indent="0">
              <a:buNone/>
            </a:pPr>
            <a:r>
              <a:rPr lang="ru-RU" sz="6400" dirty="0"/>
              <a:t>2. Формирует толерантность и навыки поведения в изменяющейся поликультурной среде.</a:t>
            </a:r>
          </a:p>
          <a:p>
            <a:pPr marL="0" indent="0">
              <a:buNone/>
            </a:pPr>
            <a:r>
              <a:rPr lang="ru-RU" sz="6400" dirty="0"/>
              <a:t>3. Владеет навыками планирования совместной деятельности, способами активизации родителей и обучающихся, навыками организации и проведении дискуссии, обсуждения и других активных форм взаимодействия.</a:t>
            </a:r>
          </a:p>
          <a:p>
            <a:pPr marL="0" indent="0">
              <a:buNone/>
            </a:pPr>
            <a:r>
              <a:rPr lang="ru-RU" sz="6400" dirty="0"/>
              <a:t>4. Владеет способами организации конструктивного взаимодействия детей в разных видах деятельности, создает условия для свободного выбора детьми деятельности, участников совместной деятельности, материалов</a:t>
            </a:r>
          </a:p>
          <a:p>
            <a:pPr marL="0" indent="0">
              <a:buNone/>
            </a:pPr>
            <a:r>
              <a:rPr lang="ru-RU" sz="6400" dirty="0"/>
              <a:t>5. Создает детско-взрослую общность воспитанников, обучающихся, их родителей (законных представителей) и педагогических работников</a:t>
            </a:r>
          </a:p>
          <a:p>
            <a:pPr marL="0" indent="0">
              <a:buNone/>
            </a:pPr>
            <a:r>
              <a:rPr lang="ru-RU" sz="6400" dirty="0"/>
              <a:t>6. Владеет способами взаимодействия с другими педагогическими работниками, специалистами ОУ.</a:t>
            </a:r>
          </a:p>
          <a:p>
            <a:pPr marL="0" indent="0">
              <a:buNone/>
            </a:pPr>
            <a:r>
              <a:rPr lang="ru-RU" sz="6400" dirty="0"/>
              <a:t>7. Владеет технологиями диагностики причин конфликтных ситуаций, их профилактики и разрешения</a:t>
            </a:r>
          </a:p>
          <a:p>
            <a:pPr marL="0" indent="0">
              <a:buNone/>
            </a:pPr>
            <a:r>
              <a:rPr lang="ru-RU" sz="6400" dirty="0"/>
              <a:t>8. Владение ораторским искусством, грамотностью устной и письменной речи, публичным представлением результатов своей работы, отбором оптимальных форм и методов </a:t>
            </a:r>
            <a:r>
              <a:rPr lang="ru-RU" sz="6400" dirty="0" err="1"/>
              <a:t>самопрезентации</a:t>
            </a:r>
            <a:endParaRPr lang="ru-RU" sz="6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3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Как работали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708" y="1277650"/>
            <a:ext cx="842332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Количественный анализ</a:t>
            </a:r>
          </a:p>
          <a:p>
            <a:pPr>
              <a:buNone/>
            </a:pPr>
            <a:r>
              <a:rPr lang="ru-RU" sz="1400" dirty="0"/>
              <a:t>В соответствии с стенами выявляется уровень развития компетентности в среднем</a:t>
            </a:r>
          </a:p>
          <a:p>
            <a:pPr>
              <a:buNone/>
            </a:pPr>
            <a:r>
              <a:rPr lang="ru-RU" sz="1400" dirty="0"/>
              <a:t>Общий балл от 0 до 32 </a:t>
            </a:r>
          </a:p>
          <a:p>
            <a:pPr>
              <a:buNone/>
            </a:pPr>
            <a:r>
              <a:rPr lang="ru-RU" sz="1400" dirty="0"/>
              <a:t>0-16 низкий уровень </a:t>
            </a:r>
          </a:p>
          <a:p>
            <a:pPr>
              <a:buNone/>
            </a:pPr>
            <a:r>
              <a:rPr lang="ru-RU" sz="1400" dirty="0"/>
              <a:t>17-22 средний уровень </a:t>
            </a:r>
          </a:p>
          <a:p>
            <a:pPr>
              <a:buNone/>
            </a:pPr>
            <a:r>
              <a:rPr lang="ru-RU" sz="1400" dirty="0"/>
              <a:t>22-32 высокий уровень </a:t>
            </a:r>
            <a:endParaRPr lang="ru-RU" sz="1400" dirty="0" smtClean="0"/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Качественный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</a:p>
          <a:p>
            <a:pPr marL="0" indent="0">
              <a:buNone/>
            </a:pPr>
            <a:r>
              <a:rPr lang="ru-RU" sz="1400" dirty="0"/>
              <a:t>Выявление дефицитных сфер коммуникативной компетенции.</a:t>
            </a:r>
          </a:p>
          <a:p>
            <a:pPr marL="0" indent="0">
              <a:buNone/>
            </a:pPr>
            <a:r>
              <a:rPr lang="ru-RU" sz="1400" dirty="0"/>
              <a:t>Служит ориентиром для планирования обучения и </a:t>
            </a:r>
            <a:r>
              <a:rPr lang="ru-RU" sz="1400"/>
              <a:t>развития </a:t>
            </a:r>
            <a:endParaRPr lang="ru-RU" sz="1400" dirty="0"/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1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6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313" y="205979"/>
            <a:ext cx="8109495" cy="85725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пилотажного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120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47717499"/>
              </p:ext>
            </p:extLst>
          </p:nvPr>
        </p:nvGraphicFramePr>
        <p:xfrm>
          <a:off x="240224" y="1193368"/>
          <a:ext cx="8446575" cy="384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2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Дефицитные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Формирует толерантность и навыки поведения в изменяющейся поликультурной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среде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В структуру </a:t>
            </a:r>
            <a:r>
              <a:rPr lang="ru-RU" dirty="0"/>
              <a:t>тренинга интегрирован блок, направленный на работу над принятием многообразия. Обучение педагогов технологиям индивидуализации</a:t>
            </a:r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3800087" y="2152452"/>
            <a:ext cx="1073568" cy="978408"/>
          </a:xfrm>
          <a:prstGeom prst="downArrow">
            <a:avLst/>
          </a:prstGeom>
          <a:solidFill>
            <a:srgbClr val="5490B8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Дефицитные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966" y="1223404"/>
            <a:ext cx="8562814" cy="382129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>
                <a:solidFill>
                  <a:srgbClr val="55829D"/>
                </a:solidFill>
              </a:rPr>
              <a:t>4. </a:t>
            </a:r>
            <a:r>
              <a:rPr lang="ru-RU" sz="9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Владеет способами организации конструктивного взаимодействия детей в разных видах деятельности, создает условия для свободного выбора детьми деятельности, участников совместной деятельности, материалов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defTabSz="914400">
              <a:buNone/>
              <a:defRPr/>
            </a:pPr>
            <a:endParaRPr lang="ru-RU" b="1" dirty="0" smtClean="0"/>
          </a:p>
          <a:p>
            <a:pPr marL="342900" lvl="0" indent="-342900" defTabSz="914400">
              <a:buNone/>
              <a:defRPr/>
            </a:pPr>
            <a:endParaRPr lang="ru-RU" b="1" dirty="0" smtClean="0"/>
          </a:p>
          <a:p>
            <a:pPr marL="342900" lvl="0" indent="-342900" algn="ctr" defTabSz="914400">
              <a:buNone/>
              <a:defRPr/>
            </a:pPr>
            <a:endParaRPr lang="en-US" sz="4400" dirty="0" smtClean="0"/>
          </a:p>
          <a:p>
            <a:pPr marL="342900" lvl="0" indent="-342900" algn="ctr" defTabSz="914400">
              <a:buNone/>
              <a:defRPr/>
            </a:pPr>
            <a:endParaRPr lang="en-US" sz="4400" dirty="0"/>
          </a:p>
          <a:p>
            <a:pPr marL="342900" lvl="0" indent="-342900" algn="ctr" defTabSz="914400">
              <a:buNone/>
              <a:defRPr/>
            </a:pPr>
            <a:endParaRPr lang="en-US" sz="4400" dirty="0" smtClean="0"/>
          </a:p>
          <a:p>
            <a:pPr marL="342900" lvl="0" indent="-342900" defTabSz="914400">
              <a:buNone/>
              <a:defRPr/>
            </a:pPr>
            <a:r>
              <a:rPr lang="en-US" sz="10400" dirty="0" smtClean="0"/>
              <a:t>	</a:t>
            </a:r>
            <a:r>
              <a:rPr lang="ru-RU" sz="10400" dirty="0" smtClean="0"/>
              <a:t>В </a:t>
            </a:r>
            <a:r>
              <a:rPr lang="ru-RU" sz="10400" dirty="0"/>
              <a:t>структуру тренинга интегрирован блок, направленный на обучение педагогов технологиям индивидуализации, технологиям, ориентированным на ребенка, поддержку его инициативы и индивидуальности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197" y="2640363"/>
            <a:ext cx="1146175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4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Дефицитные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Владеет способами взаимодействия с другими педагогическими работниками, специалистами ОУ</a:t>
            </a:r>
          </a:p>
          <a:p>
            <a:pPr marL="0" indent="0">
              <a:buNone/>
            </a:pPr>
            <a:endParaRPr lang="ru-RU" dirty="0" smtClean="0">
              <a:solidFill>
                <a:srgbClr val="5582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структуру тренинга интегрирован блок, направленный на обучение педагогов приемам организации совместной работы со специалистами </a:t>
            </a:r>
            <a:r>
              <a:rPr lang="ru-RU" dirty="0" smtClean="0"/>
              <a:t>ОУ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6" y="85242"/>
            <a:ext cx="860154" cy="86015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940" y="2152166"/>
            <a:ext cx="1146175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5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B1BB5-2DF2-4415-8137-D1E4E72ACE1F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bf387998-361a-4211-8acf-65231cde5cba"/>
    <ds:schemaRef ds:uri="http://schemas.microsoft.com/office/infopath/2007/PartnerControls"/>
    <ds:schemaRef ds:uri="http://schemas.openxmlformats.org/package/2006/metadata/core-properties"/>
    <ds:schemaRef ds:uri="f07adec3-9edc-4ba9-a947-c557adee0635"/>
  </ds:schemaRefs>
</ds:datastoreItem>
</file>

<file path=customXml/itemProps2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52436</TotalTime>
  <Words>436</Words>
  <Application>Microsoft Office PowerPoint</Application>
  <PresentationFormat>Экран (16:9)</PresentationFormat>
  <Paragraphs>87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3_Тема Office</vt:lpstr>
      <vt:lpstr>Презентация PowerPoint</vt:lpstr>
      <vt:lpstr>        Операциональное определение</vt:lpstr>
      <vt:lpstr>     Структура опросника   </vt:lpstr>
      <vt:lpstr>Умения</vt:lpstr>
      <vt:lpstr>        Как работали</vt:lpstr>
      <vt:lpstr>   Результаты пилотажного исследования</vt:lpstr>
      <vt:lpstr>        Дефицитные компоненты</vt:lpstr>
      <vt:lpstr>        Дефицитные компоненты</vt:lpstr>
      <vt:lpstr>        Дефицитные компоненты</vt:lpstr>
      <vt:lpstr>Спасибо за внимание!</vt:lpstr>
    </vt:vector>
  </TitlesOfParts>
  <Company>adm.local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коммуникативная</dc:title>
  <dc:creator>Elena Kotochigova</dc:creator>
  <cp:lastModifiedBy>Дарья Станиславовна Буданова</cp:lastModifiedBy>
  <cp:revision>2183</cp:revision>
  <cp:lastPrinted>2018-11-28T20:10:02Z</cp:lastPrinted>
  <dcterms:created xsi:type="dcterms:W3CDTF">2012-02-06T06:39:19Z</dcterms:created>
  <dcterms:modified xsi:type="dcterms:W3CDTF">2018-12-05T09:27:02Z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