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8"/>
  </p:notesMasterIdLst>
  <p:handoutMasterIdLst>
    <p:handoutMasterId r:id="rId19"/>
  </p:handoutMasterIdLst>
  <p:sldIdLst>
    <p:sldId id="686" r:id="rId5"/>
    <p:sldId id="880" r:id="rId6"/>
    <p:sldId id="879" r:id="rId7"/>
    <p:sldId id="870" r:id="rId8"/>
    <p:sldId id="881" r:id="rId9"/>
    <p:sldId id="874" r:id="rId10"/>
    <p:sldId id="854" r:id="rId11"/>
    <p:sldId id="868" r:id="rId12"/>
    <p:sldId id="863" r:id="rId13"/>
    <p:sldId id="864" r:id="rId14"/>
    <p:sldId id="865" r:id="rId15"/>
    <p:sldId id="869" r:id="rId16"/>
    <p:sldId id="722" r:id="rId17"/>
  </p:sldIdLst>
  <p:sldSz cx="9144000" cy="5143500" type="screen16x9"/>
  <p:notesSz cx="6761163" cy="9942513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224" autoAdjust="0"/>
  </p:normalViewPr>
  <p:slideViewPr>
    <p:cSldViewPr snapToGrid="0">
      <p:cViewPr varScale="1">
        <p:scale>
          <a:sx n="148" d="100"/>
          <a:sy n="148" d="100"/>
        </p:scale>
        <p:origin x="666" y="120"/>
      </p:cViewPr>
      <p:guideLst>
        <p:guide orient="horz" pos="1564"/>
        <p:guide pos="3062"/>
        <p:guide orient="horz" pos="1519"/>
        <p:guide orient="horz" pos="1176"/>
        <p:guide orient="horz" pos="1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orvus\cit\______&#1055;&#1040;&#1057;&#1055;&#1054;&#1056;&#1058;%20&#1048;&#1050;&#1058;-&#1082;&#1086;&#1084;&#1087;&#1077;&#1090;&#1077;&#1085;&#1090;&#1085;&#1086;&#1089;&#1090;&#1080;\&#1050;&#1077;&#1081;&#1089;&#1099;%20&#1090;&#1077;&#1089;&#1090;&#1086;&#1074;\&#1048;&#1053;&#1060;%20&#1062;&#1077;&#1085;&#1090;&#1088;%20&#1044;&#1077;&#1092;&#1080;&#1094;&#1080;&#1090;%20&#1056;&#1045;&#1047;&#1059;&#1051;&#1068;&#1058;&#1040;&#1058;&#1067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udanova\Desktop\&#1041;&#1091;&#1076;&#1072;&#1085;&#1086;&#1074;&#1072;%20&#1044;.&#1057;\&#1050;&#1086;&#1084;&#1087;&#1077;&#1090;&#1077;&#1085;&#1094;&#1080;&#1080;\&#1058;&#1077;&#1089;&#1090;&#1080;&#1085;&#1075;\&#1086;&#1073;&#1088;&#1072;&#1073;&#1086;&#1090;&#1082;&#1072;%20&#1086;&#1073;&#1097;&#1080;&#1081;%20&#1090;&#1077;&#1089;&#1090;%2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Local\Microsoft\Windows\Temporary%20Internet%20Files\Content.Outlook\E3KQ476Z\&#1042;&#1099;&#1075;&#1088;&#1091;&#1079;&#1082;&#1072;%20&#1074;&#1093;&#1086;&#1076;&#1085;&#1086;&#1081;%20&#1082;&#1086;&#1085;&#1090;&#1088;&#1086;&#1083;&#1100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Local\Microsoft\Windows\Temporary%20Internet%20Files\Content.Outlook\E3KQ476Z\&#1042;&#1099;&#1075;&#1088;&#1091;&#1079;&#1082;&#1072;%20&#1074;&#1093;&#1086;&#1076;&#1085;&#1086;&#1081;%20&#1082;&#1086;&#1085;&#1090;&#1088;&#1086;&#1083;&#1100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Дефицит</a:t>
            </a:r>
            <a:r>
              <a:rPr lang="ru-RU" baseline="0"/>
              <a:t> ИКТ-компетентности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555370128329332E-2"/>
          <c:y val="7.0155304704979438E-2"/>
          <c:w val="0.92255208749834494"/>
          <c:h val="0.816823655617630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ИКТ_ИСПРАВЛЕНО!$C$40:$V$40</c:f>
              <c:numCache>
                <c:formatCode>0.0</c:formatCode>
                <c:ptCount val="20"/>
                <c:pt idx="0">
                  <c:v>1.736842105263158</c:v>
                </c:pt>
                <c:pt idx="1">
                  <c:v>1.3157894736842106</c:v>
                </c:pt>
                <c:pt idx="2">
                  <c:v>1.2105263157894737</c:v>
                </c:pt>
                <c:pt idx="3">
                  <c:v>1.3157894736842106</c:v>
                </c:pt>
                <c:pt idx="4">
                  <c:v>0.94736842105263153</c:v>
                </c:pt>
                <c:pt idx="5">
                  <c:v>1.5263157894736843</c:v>
                </c:pt>
                <c:pt idx="6">
                  <c:v>1.263157894736842</c:v>
                </c:pt>
                <c:pt idx="7">
                  <c:v>1.4736842105263157</c:v>
                </c:pt>
                <c:pt idx="8">
                  <c:v>1.4736842105263157</c:v>
                </c:pt>
                <c:pt idx="9">
                  <c:v>1.1578947368421053</c:v>
                </c:pt>
                <c:pt idx="10">
                  <c:v>1.3157894736842106</c:v>
                </c:pt>
                <c:pt idx="11">
                  <c:v>1.1052631578947369</c:v>
                </c:pt>
                <c:pt idx="12">
                  <c:v>1.368421052631579</c:v>
                </c:pt>
                <c:pt idx="13">
                  <c:v>1.3157894736842106</c:v>
                </c:pt>
                <c:pt idx="14">
                  <c:v>1.4736842105263157</c:v>
                </c:pt>
                <c:pt idx="15">
                  <c:v>1.368421052631579</c:v>
                </c:pt>
                <c:pt idx="16">
                  <c:v>1.0526315789473684</c:v>
                </c:pt>
                <c:pt idx="17">
                  <c:v>1.263157894736842</c:v>
                </c:pt>
                <c:pt idx="18">
                  <c:v>1.368421052631579</c:v>
                </c:pt>
                <c:pt idx="19">
                  <c:v>1.263157894736842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F1-4B62-8B37-5F43A2DEC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358192"/>
        <c:axId val="1374347856"/>
      </c:barChart>
      <c:catAx>
        <c:axId val="137435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47856"/>
        <c:crosses val="autoZero"/>
        <c:auto val="1"/>
        <c:lblAlgn val="ctr"/>
        <c:lblOffset val="100"/>
        <c:noMultiLvlLbl val="0"/>
      </c:catAx>
      <c:valAx>
        <c:axId val="13743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5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Сводная!$A$1:$A$6</c:f>
              <c:strCache>
                <c:ptCount val="6"/>
                <c:pt idx="0">
                  <c:v>Коммуникативная</c:v>
                </c:pt>
                <c:pt idx="1">
                  <c:v>Оценочная</c:v>
                </c:pt>
                <c:pt idx="2">
                  <c:v>Методическая</c:v>
                </c:pt>
                <c:pt idx="3">
                  <c:v>ИКТ</c:v>
                </c:pt>
                <c:pt idx="4">
                  <c:v>Технологическая</c:v>
                </c:pt>
                <c:pt idx="5">
                  <c:v>Мотивационная</c:v>
                </c:pt>
              </c:strCache>
            </c:strRef>
          </c:cat>
          <c:val>
            <c:numRef>
              <c:f>Сводная!$B$1:$B$6</c:f>
              <c:numCache>
                <c:formatCode>0%</c:formatCode>
                <c:ptCount val="6"/>
                <c:pt idx="0">
                  <c:v>0.15</c:v>
                </c:pt>
                <c:pt idx="1">
                  <c:v>0.25</c:v>
                </c:pt>
                <c:pt idx="2">
                  <c:v>0.4</c:v>
                </c:pt>
                <c:pt idx="3">
                  <c:v>0.35</c:v>
                </c:pt>
                <c:pt idx="4">
                  <c:v>0.35</c:v>
                </c:pt>
                <c:pt idx="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FC-4DFC-BD08-CD6CCA221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74352752"/>
        <c:axId val="1374354928"/>
      </c:barChart>
      <c:catAx>
        <c:axId val="137435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54928"/>
        <c:crosses val="autoZero"/>
        <c:auto val="1"/>
        <c:lblAlgn val="ctr"/>
        <c:lblOffset val="100"/>
        <c:noMultiLvlLbl val="0"/>
      </c:catAx>
      <c:valAx>
        <c:axId val="137435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5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Индивидуальные</a:t>
            </a:r>
            <a:r>
              <a:rPr lang="ru-RU" baseline="0"/>
              <a:t> показатели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invertIfNegative val="0"/>
          <c:val>
            <c:numRef>
              <c:f>'[Выгрузка входной контроль.xlsx]ИКТ_выход_ДК'!$H$2:$H$13</c:f>
              <c:numCache>
                <c:formatCode>General</c:formatCode>
                <c:ptCount val="12"/>
                <c:pt idx="0">
                  <c:v>1.4</c:v>
                </c:pt>
                <c:pt idx="1">
                  <c:v>1.6</c:v>
                </c:pt>
                <c:pt idx="2">
                  <c:v>1.4</c:v>
                </c:pt>
                <c:pt idx="3">
                  <c:v>2</c:v>
                </c:pt>
                <c:pt idx="4">
                  <c:v>1.6</c:v>
                </c:pt>
                <c:pt idx="5">
                  <c:v>1.6</c:v>
                </c:pt>
                <c:pt idx="6">
                  <c:v>1.6</c:v>
                </c:pt>
                <c:pt idx="7">
                  <c:v>1.4</c:v>
                </c:pt>
                <c:pt idx="8">
                  <c:v>2</c:v>
                </c:pt>
                <c:pt idx="9">
                  <c:v>1.8</c:v>
                </c:pt>
                <c:pt idx="10">
                  <c:v>2</c:v>
                </c:pt>
                <c:pt idx="11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12-4C5C-BA12-706610EA5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9558880"/>
        <c:axId val="1370847456"/>
      </c:barChart>
      <c:catAx>
        <c:axId val="1369558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Обучающиеся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0847456"/>
        <c:crosses val="autoZero"/>
        <c:auto val="1"/>
        <c:lblAlgn val="ctr"/>
        <c:lblOffset val="100"/>
        <c:noMultiLvlLbl val="0"/>
      </c:catAx>
      <c:valAx>
        <c:axId val="137084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955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баллы, набранные педагогами по каждому вопросу теста</a:t>
            </a:r>
            <a:endParaRPr lang="ru-RU" sz="1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'[Выгрузка входной контроль.xlsx]ИКТ_библ'!$C$129:$V$129</c:f>
              <c:numCache>
                <c:formatCode>General</c:formatCode>
                <c:ptCount val="20"/>
                <c:pt idx="0">
                  <c:v>1.8</c:v>
                </c:pt>
                <c:pt idx="1">
                  <c:v>1.3</c:v>
                </c:pt>
                <c:pt idx="2">
                  <c:v>1.2</c:v>
                </c:pt>
                <c:pt idx="3">
                  <c:v>1.3</c:v>
                </c:pt>
                <c:pt idx="4">
                  <c:v>0.9</c:v>
                </c:pt>
                <c:pt idx="5">
                  <c:v>1.4</c:v>
                </c:pt>
                <c:pt idx="6">
                  <c:v>1.1000000000000001</c:v>
                </c:pt>
                <c:pt idx="7">
                  <c:v>1.5</c:v>
                </c:pt>
                <c:pt idx="8">
                  <c:v>1.3</c:v>
                </c:pt>
                <c:pt idx="9">
                  <c:v>1.1000000000000001</c:v>
                </c:pt>
                <c:pt idx="10">
                  <c:v>1.3</c:v>
                </c:pt>
                <c:pt idx="11">
                  <c:v>1.2</c:v>
                </c:pt>
                <c:pt idx="12">
                  <c:v>1.4</c:v>
                </c:pt>
                <c:pt idx="13">
                  <c:v>1.2</c:v>
                </c:pt>
                <c:pt idx="14">
                  <c:v>1.3</c:v>
                </c:pt>
                <c:pt idx="15">
                  <c:v>1.3</c:v>
                </c:pt>
                <c:pt idx="16">
                  <c:v>1.2</c:v>
                </c:pt>
                <c:pt idx="17">
                  <c:v>1.2</c:v>
                </c:pt>
                <c:pt idx="18">
                  <c:v>1.3</c:v>
                </c:pt>
                <c:pt idx="19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91-4382-A816-3CAF76A639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6037104"/>
        <c:axId val="1376038192"/>
      </c:barChart>
      <c:catAx>
        <c:axId val="1376037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Вопросы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038192"/>
        <c:crosses val="autoZero"/>
        <c:auto val="1"/>
        <c:lblAlgn val="ctr"/>
        <c:lblOffset val="100"/>
        <c:noMultiLvlLbl val="0"/>
      </c:catAx>
      <c:valAx>
        <c:axId val="137603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03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rectorat@iro.yar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3169666"/>
            <a:ext cx="7738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+mn-lt"/>
              </a:rPr>
              <a:t>Смирнова Алевтина Николаевна –  </a:t>
            </a:r>
            <a:r>
              <a:rPr lang="ru-RU" sz="1200" b="1" dirty="0" err="1" smtClean="0">
                <a:latin typeface="+mn-lt"/>
              </a:rPr>
              <a:t>к.п.н</a:t>
            </a:r>
            <a:r>
              <a:rPr lang="ru-RU" sz="1200" b="1" dirty="0" smtClean="0">
                <a:latin typeface="+mn-lt"/>
              </a:rPr>
              <a:t>., проректор ГАУ ДПО ЯО ИРО;</a:t>
            </a:r>
          </a:p>
          <a:p>
            <a:pPr algn="ctr"/>
            <a:r>
              <a:rPr lang="ru-RU" sz="1200" b="1" dirty="0" err="1" smtClean="0">
                <a:latin typeface="+mn-lt"/>
              </a:rPr>
              <a:t>Редченкова</a:t>
            </a:r>
            <a:r>
              <a:rPr lang="ru-RU" sz="1200" b="1" dirty="0" smtClean="0">
                <a:latin typeface="+mn-lt"/>
              </a:rPr>
              <a:t> Галина Дмитриевна – руководитель Информационного центра ГАУ ДПО ЯО ИРО; </a:t>
            </a:r>
          </a:p>
          <a:p>
            <a:pPr algn="ctr"/>
            <a:r>
              <a:rPr lang="ru-RU" sz="1200" b="1" dirty="0" smtClean="0">
                <a:latin typeface="+mn-lt"/>
              </a:rPr>
              <a:t>Кувакина Елена Валентиновна – зам. руководителя Информационного центра ГАУ ДПО ЯО </a:t>
            </a:r>
            <a:r>
              <a:rPr lang="ru-RU" sz="1200" b="1" dirty="0" smtClean="0">
                <a:latin typeface="+mn-lt"/>
              </a:rPr>
              <a:t>ИРО;</a:t>
            </a:r>
          </a:p>
          <a:p>
            <a:pPr algn="ctr"/>
            <a:r>
              <a:rPr lang="ru-RU" sz="1200" b="1" dirty="0" smtClean="0">
                <a:latin typeface="+mn-lt"/>
              </a:rPr>
              <a:t>Новикова Наталья Николаевна </a:t>
            </a:r>
            <a:r>
              <a:rPr lang="ru-RU" sz="1200" b="1" dirty="0">
                <a:latin typeface="+mn-lt"/>
              </a:rPr>
              <a:t>– зам. руководителя Информационного центра ГАУ ДПО ЯО </a:t>
            </a:r>
            <a:r>
              <a:rPr lang="ru-RU" sz="1200" b="1" dirty="0" smtClean="0">
                <a:latin typeface="+mn-lt"/>
              </a:rPr>
              <a:t>ИРО</a:t>
            </a:r>
            <a:endParaRPr lang="ru-RU" sz="1200" b="1" dirty="0">
              <a:latin typeface="+mn-lt"/>
            </a:endParaRPr>
          </a:p>
          <a:p>
            <a:pPr algn="ctr"/>
            <a:endParaRPr lang="ru-RU" sz="1200" b="1" dirty="0" smtClean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4653" y="1565718"/>
            <a:ext cx="6922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Формирование и оценка</a:t>
            </a:r>
            <a:endParaRPr lang="ru-RU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sz="3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ИКТ-компетентности педагога средствами ППК</a:t>
            </a:r>
            <a:endParaRPr lang="ru-RU" sz="30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1" y="4320053"/>
            <a:ext cx="2668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5 декабря 2018 года</a:t>
            </a: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снятию дефицита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ИКТ-компетентности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>
          <a:xfrm>
            <a:off x="355107" y="1331650"/>
            <a:ext cx="8653665" cy="3262979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>
            <a:lvl1pPr marL="295764" indent="-295764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821" indent="-246470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5879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231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4581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8934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63285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7636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1988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Модули по выбору </a:t>
            </a:r>
            <a:r>
              <a:rPr lang="ru-RU" sz="1400" dirty="0" smtClean="0"/>
              <a:t>(Например: «Документ-камера как инструмент работы педагога», «ИКТ», «Интерактивные средства обучения», «Организация проектной деятельности в сети Интернет»,</a:t>
            </a:r>
            <a:br>
              <a:rPr lang="ru-RU" sz="1400" dirty="0" smtClean="0"/>
            </a:br>
            <a:r>
              <a:rPr lang="ru-RU" sz="1400" dirty="0" smtClean="0"/>
              <a:t>«Фото и видео съемка, обработка </a:t>
            </a:r>
            <a:r>
              <a:rPr lang="ru-RU" sz="1400" dirty="0" err="1" smtClean="0"/>
              <a:t>медиаматериалов</a:t>
            </a:r>
            <a:r>
              <a:rPr lang="ru-RU" sz="1400" dirty="0" smtClean="0"/>
              <a:t>» и пр.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r>
              <a:rPr lang="ru-RU" sz="2000" dirty="0" smtClean="0"/>
              <a:t>Входной </a:t>
            </a:r>
            <a:r>
              <a:rPr lang="ru-RU" sz="2000" dirty="0" err="1" smtClean="0"/>
              <a:t>тестинг</a:t>
            </a:r>
            <a:endParaRPr lang="ru-RU" sz="2000" dirty="0" smtClean="0"/>
          </a:p>
          <a:p>
            <a:r>
              <a:rPr lang="ru-RU" sz="2000" dirty="0" smtClean="0"/>
              <a:t>Выходной </a:t>
            </a:r>
            <a:r>
              <a:rPr lang="ru-RU" sz="2000" dirty="0" err="1" smtClean="0"/>
              <a:t>тестинг</a:t>
            </a:r>
            <a:endParaRPr lang="en-US" sz="2000" dirty="0" smtClean="0"/>
          </a:p>
          <a:p>
            <a:r>
              <a:rPr lang="ru-RU" sz="2000" dirty="0" smtClean="0"/>
              <a:t>Инструменты, проверяющие </a:t>
            </a:r>
            <a:r>
              <a:rPr lang="ru-RU" sz="2000" dirty="0" err="1" smtClean="0"/>
              <a:t>деятельностный</a:t>
            </a:r>
            <a:r>
              <a:rPr lang="ru-RU" sz="2000" dirty="0" smtClean="0"/>
              <a:t> уровень </a:t>
            </a:r>
            <a:r>
              <a:rPr lang="ru-RU" sz="2000" dirty="0"/>
              <a:t>ИКТ-компетентности </a:t>
            </a:r>
            <a:r>
              <a:rPr lang="ru-RU" sz="1400" dirty="0"/>
              <a:t>(индивидуальные практические задания, проектные работы, портфолио и т.п.)</a:t>
            </a:r>
          </a:p>
          <a:p>
            <a:pPr marL="0" indent="0">
              <a:buNone/>
            </a:pPr>
            <a:r>
              <a:rPr lang="ru-RU" sz="2000" dirty="0" smtClean="0"/>
              <a:t>Есть ли прирост?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7" b="2"/>
          <a:stretch>
            <a:fillRect/>
          </a:stretch>
        </p:blipFill>
        <p:spPr bwMode="auto">
          <a:xfrm>
            <a:off x="646690" y="3914094"/>
            <a:ext cx="7627299" cy="92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4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Кейсы по документ-камере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55209"/>
              </p:ext>
            </p:extLst>
          </p:nvPr>
        </p:nvGraphicFramePr>
        <p:xfrm>
          <a:off x="1944210" y="1207363"/>
          <a:ext cx="4807658" cy="230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Объект 2"/>
          <p:cNvSpPr txBox="1">
            <a:spLocks/>
          </p:cNvSpPr>
          <p:nvPr/>
        </p:nvSpPr>
        <p:spPr>
          <a:xfrm>
            <a:off x="159799" y="3611667"/>
            <a:ext cx="8778634" cy="1531833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>
            <a:lvl1pPr marL="295764" indent="-295764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821" indent="-246470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5879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231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4581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8934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63285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7636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1988" indent="-197176" algn="l" defTabSz="7887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На входе из 12 чел. – 11 чел. ниже минимального уровня;</a:t>
            </a:r>
          </a:p>
          <a:p>
            <a:r>
              <a:rPr lang="ru-RU" sz="2400" dirty="0" smtClean="0"/>
              <a:t>На выходе 9 чел. – преодолели минимальный уровень, 3 чел. достигли минимального уровня (5 </a:t>
            </a:r>
            <a:r>
              <a:rPr lang="ru-RU" sz="2400" dirty="0"/>
              <a:t>чел. </a:t>
            </a:r>
            <a:r>
              <a:rPr lang="ru-RU" sz="2400" dirty="0" smtClean="0"/>
              <a:t>большой прогресс).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186963" y="2239424"/>
            <a:ext cx="4554245" cy="2663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41208" y="208553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1,4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аудитория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3" y="3325494"/>
            <a:ext cx="4504472" cy="153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590582"/>
              </p:ext>
            </p:extLst>
          </p:nvPr>
        </p:nvGraphicFramePr>
        <p:xfrm>
          <a:off x="177553" y="1136341"/>
          <a:ext cx="4598633" cy="184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5095783" y="3471168"/>
            <a:ext cx="3635175" cy="1537399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Результаты выше и ожидаемы (велась целенаправленная подготовка через КПК, проекты, конкурсы и пр.)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Дефициты: Углубленный уровень  владения текстовым редактором, презентацией. Работа в сети Интернет («облачные технологии», сетевые сервисы, взаимодействие в ИОС).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7640" y="2949113"/>
            <a:ext cx="127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860000"/>
                </a:solidFill>
              </a:rPr>
              <a:t>Библиотекари</a:t>
            </a:r>
            <a:endParaRPr lang="ru-RU" sz="1200" b="1" dirty="0">
              <a:solidFill>
                <a:srgbClr val="86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5090" y="2959717"/>
            <a:ext cx="2370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860000"/>
                </a:solidFill>
              </a:rPr>
              <a:t>Учителя начальных классов</a:t>
            </a:r>
            <a:endParaRPr lang="ru-RU" sz="1200" b="1" dirty="0">
              <a:solidFill>
                <a:srgbClr val="8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677" y="1142065"/>
            <a:ext cx="5084323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1" y="3028436"/>
            <a:ext cx="46843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Контактная информация:</a:t>
            </a:r>
          </a:p>
          <a:p>
            <a:r>
              <a:rPr lang="ru-RU" sz="1800" dirty="0"/>
              <a:t>Россия г. Ярославль, ул. Богдановича, </a:t>
            </a:r>
            <a:r>
              <a:rPr lang="ru-RU" sz="1800" dirty="0" smtClean="0"/>
              <a:t>16</a:t>
            </a:r>
            <a:endParaRPr lang="en-US" sz="1800" dirty="0" smtClean="0"/>
          </a:p>
          <a:p>
            <a:r>
              <a:rPr lang="ru-RU" sz="1800" dirty="0" smtClean="0"/>
              <a:t>Тел</a:t>
            </a:r>
            <a:r>
              <a:rPr lang="ru-RU" sz="1800" dirty="0"/>
              <a:t>.: +7 (4852) 23-06-82 </a:t>
            </a:r>
          </a:p>
          <a:p>
            <a:r>
              <a:rPr lang="ru-RU" sz="1800" dirty="0"/>
              <a:t>Сайт: www.iro.yar.ru</a:t>
            </a:r>
          </a:p>
          <a:p>
            <a:r>
              <a:rPr lang="ru-RU" sz="1800" dirty="0"/>
              <a:t>E-</a:t>
            </a:r>
            <a:r>
              <a:rPr lang="ru-RU" sz="1800" dirty="0" err="1"/>
              <a:t>mail</a:t>
            </a:r>
            <a:r>
              <a:rPr lang="ru-RU" sz="1800" dirty="0" smtClean="0"/>
              <a:t>: </a:t>
            </a:r>
            <a:r>
              <a:rPr lang="de-DE" sz="1800" u="sng" dirty="0">
                <a:hlinkClick r:id="rId2"/>
              </a:rPr>
              <a:t>rectorat@iro.yar.ru</a:t>
            </a: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45548" y="99082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9550"/>
            <a:ext cx="420446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899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Определение, сущностная характеристика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8" y="1200157"/>
            <a:ext cx="8229600" cy="36454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«ИКТ-компетентность учителя – комплексное понятие, которое в теоретическом аспекте рассматривается как определенный способ жизнедеятельности, а в методологическом – включает в себя целенаправленное эффективное применение технических знаний и умений в реальной </a:t>
            </a:r>
            <a:r>
              <a:rPr lang="ru-RU" dirty="0" smtClean="0"/>
              <a:t>деятельности.</a:t>
            </a:r>
          </a:p>
          <a:p>
            <a:pPr marL="0" indent="0">
              <a:buNone/>
            </a:pPr>
            <a:r>
              <a:rPr lang="ru-RU" dirty="0" smtClean="0"/>
              <a:t>Основные аспекты:</a:t>
            </a:r>
            <a:endParaRPr lang="ru-RU" dirty="0"/>
          </a:p>
          <a:p>
            <a:pPr lvl="0"/>
            <a:r>
              <a:rPr lang="ru-RU" dirty="0"/>
              <a:t>наличие достаточного уровня функциональной грамотности в сфере ИКТ;</a:t>
            </a:r>
          </a:p>
          <a:p>
            <a:pPr lvl="0"/>
            <a:r>
              <a:rPr lang="ru-RU" dirty="0"/>
              <a:t>эффективное обоснованное применение ИКТ в деятельности для решения профессиональных, социальных и личностных задач; </a:t>
            </a:r>
          </a:p>
          <a:p>
            <a:pPr lvl="0"/>
            <a:r>
              <a:rPr lang="ru-RU" dirty="0"/>
              <a:t>понимание ИКТ как основы новой парадигмы в образовании, направленной на развитие учащихся как субъектов информационного общества, способных к созданию знаний, умеющих оперировать массивами информации для получения нового интеллектуального и/или </a:t>
            </a:r>
            <a:r>
              <a:rPr lang="ru-RU" dirty="0" err="1"/>
              <a:t>деятельностного</a:t>
            </a:r>
            <a:r>
              <a:rPr lang="ru-RU" dirty="0"/>
              <a:t> результата».</a:t>
            </a:r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endParaRPr lang="ru-RU" sz="2000" dirty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Кузнецов </a:t>
            </a:r>
            <a:r>
              <a:rPr lang="ru-RU" sz="2000" dirty="0"/>
              <a:t>А.А., </a:t>
            </a:r>
            <a:r>
              <a:rPr lang="ru-RU" sz="2000" dirty="0" err="1"/>
              <a:t>Хеннер</a:t>
            </a:r>
            <a:r>
              <a:rPr lang="ru-RU" sz="2000" dirty="0"/>
              <a:t> Е.К., </a:t>
            </a:r>
            <a:r>
              <a:rPr lang="ru-RU" sz="2000" dirty="0" err="1"/>
              <a:t>Имакаев</a:t>
            </a:r>
            <a:r>
              <a:rPr lang="ru-RU" sz="2000" dirty="0"/>
              <a:t> В.Р., Новикова О.Н. </a:t>
            </a: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Проблемы </a:t>
            </a:r>
            <a:r>
              <a:rPr lang="ru-RU" sz="2000" dirty="0"/>
              <a:t>формирования информационно-коммуникационной </a:t>
            </a:r>
            <a:r>
              <a:rPr lang="ru-RU" sz="2000" dirty="0" smtClean="0"/>
              <a:t>компетентности</a:t>
            </a:r>
          </a:p>
          <a:p>
            <a:pPr marL="0" indent="0" algn="r">
              <a:buNone/>
            </a:pPr>
            <a:r>
              <a:rPr lang="ru-RU" sz="2000" dirty="0" smtClean="0"/>
              <a:t> </a:t>
            </a:r>
            <a:r>
              <a:rPr lang="ru-RU" sz="2000" dirty="0"/>
              <a:t>учителя российской школы // Образование и наука. – 2010. – №7 </a:t>
            </a:r>
            <a:br>
              <a:rPr lang="ru-RU" sz="2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8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439466" y="86917"/>
            <a:ext cx="7110507" cy="8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Профессиональный стандарт «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Педагог» </a:t>
            </a:r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050" dirty="0"/>
              <a:t>	</a:t>
            </a:r>
            <a:r>
              <a:rPr lang="ru-RU" altLang="ru-RU" sz="1050" dirty="0" smtClean="0"/>
              <a:t>	</a:t>
            </a:r>
            <a:r>
              <a:rPr lang="ru-RU" altLang="ru-RU" sz="1100" b="1" dirty="0" smtClean="0"/>
              <a:t>Зарегистрирован </a:t>
            </a:r>
            <a:r>
              <a:rPr lang="ru-RU" altLang="ru-RU" sz="1100" b="1" dirty="0"/>
              <a:t>в Минюсте РФ 6 декабря 2013 г.</a:t>
            </a:r>
            <a:endParaRPr lang="en-US" altLang="ru-RU" sz="1100" b="1" dirty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100" b="1" dirty="0"/>
              <a:t>Редакция с учетом изменений и дополнений на 5 августа 2016 г.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0155" y="1143942"/>
            <a:ext cx="6750844" cy="540544"/>
          </a:xfrm>
        </p:spPr>
        <p:txBody>
          <a:bodyPr/>
          <a:lstStyle/>
          <a:p>
            <a:pPr eaLnBrk="1" hangingPunct="1"/>
            <a:r>
              <a:rPr lang="ru-RU" altLang="ru-RU" sz="1500" i="1" dirty="0"/>
              <a:t>3.1.1. Трудовая функция. Общепедагогическая функция. Обучение. Необходимые умения педагога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620441" y="3928181"/>
            <a:ext cx="6248400" cy="97274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Владеть ИКТ-компетентностями:</a:t>
            </a:r>
          </a:p>
          <a:p>
            <a:pPr eaLnBrk="1" hangingPunct="1"/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общепользовательская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ИКТ- компетентность</a:t>
            </a:r>
          </a:p>
          <a:p>
            <a:pPr eaLnBrk="1" hangingPunct="1"/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общепедагогическая ИКТ- компетентность</a:t>
            </a:r>
          </a:p>
          <a:p>
            <a:pPr eaLnBrk="1" hangingPunct="1"/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предметно-педагогическая ИКТ- компетентность 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100" dirty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100" dirty="0"/>
              <a:t>	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63733" y="3119912"/>
            <a:ext cx="6643688" cy="7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500" i="1" dirty="0"/>
              <a:t>3.2.3. Трудовая функция. Педагогическая деятельность по реализации программ основного и среднего общего образования. </a:t>
            </a:r>
            <a:endParaRPr lang="en-US" altLang="ru-RU" sz="15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500" i="1" dirty="0"/>
              <a:t>Необходимые умения педагога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787586" y="1661396"/>
            <a:ext cx="6631200" cy="12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применять современные образовательные технологии, включая информационные, а также цифровые образовательные ресурсы;</a:t>
            </a:r>
          </a:p>
          <a:p>
            <a:pPr eaLnBrk="1" hangingPunct="1"/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современные способы оценивания в условиях информационно-коммуникационных технологий(ведение электронных форм документации, в том числе электронного журнала и дневников обучающихся);</a:t>
            </a:r>
          </a:p>
          <a:p>
            <a:pPr eaLnBrk="1" hangingPunct="1"/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владеть  основами работы с текстовыми редакторами, электронными таблицами, электронной почтой и браузерами, мультимедийным оборудованием.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1748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3228" y="152043"/>
            <a:ext cx="5358809" cy="666384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компетенции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31720"/>
              </p:ext>
            </p:extLst>
          </p:nvPr>
        </p:nvGraphicFramePr>
        <p:xfrm>
          <a:off x="2" y="1275908"/>
          <a:ext cx="8995144" cy="386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702"/>
                <a:gridCol w="3800624"/>
                <a:gridCol w="2512818"/>
              </a:tblGrid>
              <a:tr h="16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solidFill>
                            <a:schemeClr val="tx1"/>
                          </a:solidFill>
                          <a:effectLst/>
                        </a:rPr>
                        <a:t>Знает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53" marR="250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solidFill>
                            <a:schemeClr val="tx1"/>
                          </a:solidFill>
                          <a:effectLst/>
                        </a:rPr>
                        <a:t>Умеет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53" marR="250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15" dirty="0" smtClean="0">
                          <a:solidFill>
                            <a:schemeClr val="tx1"/>
                          </a:solidFill>
                          <a:effectLst/>
                        </a:rPr>
                        <a:t>Владеет (имеет)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53" marR="25053" marT="0" marB="0">
                    <a:noFill/>
                  </a:tcPr>
                </a:tc>
              </a:tr>
              <a:tr h="3697829"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как образовательные стандарты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соотносятся 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с конкретными средствами ИКТ и как эти средства помогают достигать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образовательных 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результатов </a:t>
                      </a:r>
                      <a:endParaRPr lang="ru-RU" sz="1100" b="0" spc="-45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назначение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, приемы работы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со  средствами обучения 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(компьютер, периферийное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оборудование, цифровое оборудование –лаборатории и т.д.)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санитарные 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нормы и правила работы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со  средствами ИКТ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способы и средства организации информационного образовательного пространства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правовые и этические нормы работы со средствами ИКТ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принципы </a:t>
                      </a:r>
                      <a:r>
                        <a:rPr lang="ru-RU" sz="1100" b="0" spc="-4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защиты информации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b="0" spc="-45" dirty="0">
                          <a:solidFill>
                            <a:schemeClr val="tx1"/>
                          </a:solidFill>
                          <a:effectLst/>
                        </a:rPr>
                        <a:t>требования безопасной работы в сети Интернет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53" marR="250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эффективно </a:t>
                      </a:r>
                      <a:r>
                        <a:rPr lang="ru-RU" sz="1100" spc="-45" dirty="0">
                          <a:effectLst/>
                        </a:rPr>
                        <a:t>и безопасно применять </a:t>
                      </a:r>
                      <a:r>
                        <a:rPr lang="ru-RU" sz="1100" spc="-45" dirty="0" smtClean="0">
                          <a:effectLst/>
                        </a:rPr>
                        <a:t>средства ИКТ 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планировать </a:t>
                      </a:r>
                      <a:r>
                        <a:rPr lang="ru-RU" sz="1100" spc="-45" dirty="0">
                          <a:effectLst/>
                        </a:rPr>
                        <a:t>информационно-образовательную среду (ИОС) (отбирать содержание, планировать виды деятельности, организационные формы обучения, отбирать средства </a:t>
                      </a:r>
                      <a:r>
                        <a:rPr lang="ru-RU" sz="1100" spc="-45" dirty="0" smtClean="0">
                          <a:effectLst/>
                        </a:rPr>
                        <a:t>ИКТ)</a:t>
                      </a:r>
                      <a:endParaRPr lang="ru-RU" sz="11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формировать ИКТ-насыщенную информационно-образовательную среду (предметную среду обучения) </a:t>
                      </a:r>
                      <a:r>
                        <a:rPr lang="ru-RU" sz="1100" spc="-45" dirty="0" smtClean="0">
                          <a:effectLst/>
                        </a:rPr>
                        <a:t>в </a:t>
                      </a:r>
                      <a:r>
                        <a:rPr lang="ru-RU" sz="1100" spc="-45" dirty="0">
                          <a:effectLst/>
                        </a:rPr>
                        <a:t>рамках информационно-образовательного пространства </a:t>
                      </a:r>
                      <a:r>
                        <a:rPr lang="ru-RU" sz="1100" spc="-45" dirty="0" smtClean="0">
                          <a:effectLst/>
                        </a:rPr>
                        <a:t>ОО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создавать </a:t>
                      </a:r>
                      <a:r>
                        <a:rPr lang="ru-RU" sz="1100" spc="-45" dirty="0">
                          <a:effectLst/>
                        </a:rPr>
                        <a:t>собственные информационно-образовательные ресурсы (ИОР) с использованием различных программных средств</a:t>
                      </a:r>
                      <a:endParaRPr lang="ru-RU" sz="11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давать экспертную </a:t>
                      </a:r>
                      <a:r>
                        <a:rPr lang="ru-RU" sz="1100" spc="-45" dirty="0" smtClean="0">
                          <a:effectLst/>
                        </a:rPr>
                        <a:t>оценку </a:t>
                      </a:r>
                      <a:r>
                        <a:rPr lang="ru-RU" sz="1100" spc="-45" dirty="0">
                          <a:effectLst/>
                        </a:rPr>
                        <a:t>продуктов образовательной деятельности, разработанных с использованием ИКТ</a:t>
                      </a:r>
                      <a:endParaRPr lang="ru-RU" sz="11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организовывать </a:t>
                      </a:r>
                      <a:r>
                        <a:rPr lang="ru-RU" sz="1100" spc="-45" dirty="0">
                          <a:effectLst/>
                        </a:rPr>
                        <a:t>эффективное информационно-образовательное </a:t>
                      </a:r>
                      <a:r>
                        <a:rPr lang="ru-RU" sz="1100" spc="-45" dirty="0" smtClean="0">
                          <a:effectLst/>
                        </a:rPr>
                        <a:t> </a:t>
                      </a:r>
                      <a:r>
                        <a:rPr lang="ru-RU" sz="1100" spc="-45" dirty="0">
                          <a:effectLst/>
                        </a:rPr>
                        <a:t>взаимодействие участников образовательного процесса в сети Интернет с использованием возможностей социальных сетей и сервисов</a:t>
                      </a:r>
                      <a:endParaRPr lang="ru-RU" sz="11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82563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осуществлять непрерывное самообразование в сфере ИКТ (готовность осваивать новейшие ИКТ, современные аппаратные и программные средства</a:t>
                      </a:r>
                      <a:r>
                        <a:rPr lang="ru-RU" sz="1100" spc="-45" dirty="0" smtClean="0">
                          <a:effectLst/>
                        </a:rPr>
                        <a:t>)</a:t>
                      </a:r>
                    </a:p>
                  </a:txBody>
                  <a:tcPr marL="25053" marR="250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опыт </a:t>
                      </a:r>
                      <a:r>
                        <a:rPr lang="ru-RU" sz="1100" spc="-45" dirty="0">
                          <a:effectLst/>
                        </a:rPr>
                        <a:t>организации и реализации образовательного процесса (</a:t>
                      </a:r>
                      <a:r>
                        <a:rPr lang="ru-RU" sz="1100" spc="-30" dirty="0">
                          <a:effectLst/>
                        </a:rPr>
                        <a:t>преподавание учебного предмета</a:t>
                      </a:r>
                      <a:r>
                        <a:rPr lang="ru-RU" sz="1100" spc="-45" dirty="0">
                          <a:effectLst/>
                        </a:rPr>
                        <a:t>) с использованием </a:t>
                      </a:r>
                      <a:r>
                        <a:rPr lang="ru-RU" sz="1100" spc="-45" dirty="0" smtClean="0">
                          <a:effectLst/>
                        </a:rPr>
                        <a:t>средств ИКТ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опыт </a:t>
                      </a:r>
                      <a:r>
                        <a:rPr lang="ru-RU" sz="1100" spc="-45" dirty="0">
                          <a:effectLst/>
                        </a:rPr>
                        <a:t>применения средств ИКТ для реализации контрольно-оценочной </a:t>
                      </a:r>
                      <a:r>
                        <a:rPr lang="ru-RU" sz="1100" spc="-45" dirty="0" smtClean="0">
                          <a:effectLst/>
                        </a:rPr>
                        <a:t>деятельности, в </a:t>
                      </a:r>
                      <a:r>
                        <a:rPr lang="ru-RU" sz="1100" spc="-45" dirty="0">
                          <a:effectLst/>
                        </a:rPr>
                        <a:t>том числе для оценивания эффективности использования ИОР в образовательном </a:t>
                      </a:r>
                      <a:r>
                        <a:rPr lang="ru-RU" sz="1100" spc="-45" dirty="0" smtClean="0">
                          <a:effectLst/>
                        </a:rPr>
                        <a:t>процессе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spc="-45" dirty="0" smtClean="0">
                          <a:effectLst/>
                        </a:rPr>
                        <a:t>способами </a:t>
                      </a:r>
                      <a:r>
                        <a:rPr lang="ru-RU" sz="1100" spc="-45" dirty="0">
                          <a:effectLst/>
                        </a:rPr>
                        <a:t>автоматизации процессов управления </a:t>
                      </a:r>
                      <a:r>
                        <a:rPr lang="ru-RU" sz="1100" spc="-45" dirty="0" smtClean="0">
                          <a:effectLst/>
                        </a:rPr>
                        <a:t>образовательным </a:t>
                      </a:r>
                      <a:r>
                        <a:rPr lang="ru-RU" sz="1100" spc="-45" dirty="0">
                          <a:effectLst/>
                        </a:rPr>
                        <a:t>процессом</a:t>
                      </a:r>
                      <a:endParaRPr lang="ru-RU" sz="11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способами обобщения опыта эффективного использования ИКТ в профессиональной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53" marR="25053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уровни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компетенции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700354"/>
              </p:ext>
            </p:extLst>
          </p:nvPr>
        </p:nvGraphicFramePr>
        <p:xfrm>
          <a:off x="2" y="1086685"/>
          <a:ext cx="9143999" cy="3954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69"/>
                <a:gridCol w="1290758"/>
                <a:gridCol w="1283964"/>
                <a:gridCol w="6331508"/>
              </a:tblGrid>
              <a:tr h="38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45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Уровни </a:t>
                      </a:r>
                      <a:r>
                        <a:rPr lang="ru-RU" sz="1100" spc="-25" dirty="0" err="1" smtClean="0">
                          <a:effectLst/>
                        </a:rPr>
                        <a:t>сформированности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30" dirty="0">
                          <a:effectLst/>
                        </a:rPr>
                        <a:t>Содержательное описание </a:t>
                      </a:r>
                      <a:r>
                        <a:rPr lang="ru-RU" sz="1100" dirty="0">
                          <a:effectLst/>
                        </a:rPr>
                        <a:t>уровня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30" dirty="0">
                          <a:effectLst/>
                        </a:rPr>
                        <a:t>Основные признаки уровня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37" marR="26037" marT="0" marB="0"/>
                </a:tc>
              </a:tr>
              <a:tr h="3565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spc="-45" dirty="0">
                          <a:effectLst/>
                        </a:rPr>
                        <a:t>1</a:t>
                      </a:r>
                      <a:r>
                        <a:rPr lang="ru-RU" sz="1100" spc="-45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spc="-45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spc="-45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900" spc="-45" dirty="0" err="1">
                          <a:effectLst/>
                        </a:rPr>
                        <a:t>Знаниевый</a:t>
                      </a:r>
                      <a:r>
                        <a:rPr lang="ru-RU" sz="900" spc="-45" dirty="0">
                          <a:effectLst/>
                        </a:rPr>
                        <a:t> уровень ИКТ-компетенции (уровень подготовленности к деятельности</a:t>
                      </a:r>
                      <a:r>
                        <a:rPr lang="ru-RU" sz="900" spc="-45" dirty="0" smtClean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900" spc="-45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900" spc="-45" dirty="0" err="1" smtClean="0">
                          <a:effectLst/>
                        </a:rPr>
                        <a:t>Деятельностный</a:t>
                      </a:r>
                      <a:r>
                        <a:rPr lang="ru-RU" sz="900" spc="-45" dirty="0" smtClean="0">
                          <a:effectLst/>
                        </a:rPr>
                        <a:t> уровень ИКТ-компетенции</a:t>
                      </a:r>
                      <a:endParaRPr lang="ru-RU" sz="900" dirty="0">
                        <a:effectLst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 marL="22225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r>
                        <a:rPr lang="ru-RU" sz="900" spc="-45" dirty="0">
                          <a:effectLst/>
                        </a:rPr>
                        <a:t>владение функциональной </a:t>
                      </a:r>
                      <a:r>
                        <a:rPr lang="ru-RU" sz="900" spc="-45" dirty="0" smtClean="0">
                          <a:effectLst/>
                        </a:rPr>
                        <a:t>ИКТ-грамотностью</a:t>
                      </a: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r>
                        <a:rPr lang="ru-RU" sz="900" kern="1200" spc="-45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применять средства ИКТ для организации  образовательного процесса </a:t>
                      </a:r>
                    </a:p>
                    <a:p>
                      <a:pPr marL="22225" algn="l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225" algn="l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r>
                        <a:rPr lang="ru-RU" sz="900" kern="1200" spc="-45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осознанное</a:t>
                      </a: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систематическое, целенаправленное и дифференцированное использование средств ИКТ и электронных  образовательных ресурсов</a:t>
                      </a:r>
                      <a:endParaRPr lang="ru-RU" sz="900" kern="1200" spc="-45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37" marR="26037" marT="0" marB="0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900" u="sng" spc="-45" dirty="0">
                          <a:effectLst/>
                        </a:rPr>
                        <a:t>знает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900" spc="-45" dirty="0" smtClean="0">
                          <a:effectLst/>
                        </a:rPr>
                        <a:t>назначение</a:t>
                      </a:r>
                      <a:r>
                        <a:rPr lang="ru-RU" sz="900" spc="-45" dirty="0">
                          <a:effectLst/>
                        </a:rPr>
                        <a:t>, принципы функционирования компьютерных сетей, в том числе беспроводных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900" spc="-45" dirty="0">
                          <a:effectLst/>
                        </a:rPr>
                        <a:t>правовые и этические нормы работы с информацией, со средствами ИКТ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900" spc="-45" dirty="0">
                          <a:effectLst/>
                        </a:rPr>
                        <a:t>графический интерфейс операционной системы, приемы выполнения файловых операций, работы с файловыми архивами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70510" algn="l"/>
                        </a:tabLst>
                      </a:pPr>
                      <a:r>
                        <a:rPr lang="ru-RU" sz="900" spc="-45" dirty="0" smtClean="0">
                          <a:effectLst/>
                        </a:rPr>
                        <a:t>…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r>
                        <a:rPr lang="ru-RU" sz="900" u="sng" spc="-45" dirty="0">
                          <a:effectLst/>
                        </a:rPr>
                        <a:t>умеет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94005" algn="l"/>
                        </a:tabLst>
                      </a:pPr>
                      <a:r>
                        <a:rPr lang="ru-RU" sz="900" spc="-45" dirty="0" smtClean="0">
                          <a:effectLst/>
                        </a:rPr>
                        <a:t>организовывать </a:t>
                      </a:r>
                      <a:r>
                        <a:rPr lang="ru-RU" sz="900" spc="-45" dirty="0">
                          <a:effectLst/>
                        </a:rPr>
                        <a:t>информационную среду как файловую систему, выполнять файловые операции, операции ввода-вывода информации, включая печать и запись информации на внешние носители, в том числе при работе в компьютерных сетях, с облачными хранилищами</a:t>
                      </a:r>
                      <a:endParaRPr lang="ru-RU" sz="9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365760" algn="l"/>
                        </a:tabLst>
                      </a:pPr>
                      <a:r>
                        <a:rPr lang="ru-RU" sz="900" spc="-45" dirty="0" smtClean="0">
                          <a:effectLst/>
                        </a:rPr>
                        <a:t>применять </a:t>
                      </a:r>
                      <a:r>
                        <a:rPr lang="ru-RU" sz="900" spc="-45" dirty="0">
                          <a:effectLst/>
                        </a:rPr>
                        <a:t>общедоступные сетевые технологии (веб-браузер, коммуникационные программные средства, сервисы сети Интернет) на уровне </a:t>
                      </a:r>
                      <a:r>
                        <a:rPr lang="ru-RU" sz="900" spc="-45" dirty="0" smtClean="0">
                          <a:effectLst/>
                        </a:rPr>
                        <a:t>пользователя</a:t>
                      </a:r>
                    </a:p>
                    <a:p>
                      <a:pPr marL="180975" lvl="0" indent="-180975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365760" algn="l"/>
                        </a:tabLst>
                      </a:pPr>
                      <a:r>
                        <a:rPr lang="ru-RU" sz="900" spc="-45" dirty="0" smtClean="0">
                          <a:effectLst/>
                        </a:rPr>
                        <a:t>…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r>
                        <a:rPr lang="ru-RU" sz="900" u="sng" spc="-45" dirty="0">
                          <a:effectLst/>
                        </a:rPr>
                        <a:t>владеет </a:t>
                      </a:r>
                      <a:r>
                        <a:rPr lang="ru-RU" sz="900" u="sng" spc="-45" dirty="0" smtClean="0">
                          <a:effectLst/>
                        </a:rPr>
                        <a:t>опытом </a:t>
                      </a:r>
                      <a:r>
                        <a:rPr lang="ru-RU" sz="900" kern="1200" spc="-45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пользования </a:t>
                      </a:r>
                      <a:r>
                        <a:rPr lang="ru-RU" sz="900" kern="1200" spc="-45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оборудованием, программным обеспечением и ресурсами в сфере </a:t>
                      </a:r>
                      <a:r>
                        <a:rPr lang="ru-RU" sz="900" kern="1200" spc="-45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r>
                        <a:rPr lang="ru-RU" sz="900" kern="1200" spc="-45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знает, умеет владеет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endParaRPr lang="ru-RU" sz="900" kern="1200" spc="-45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900" u="sng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</a:t>
                      </a:r>
                    </a:p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потенциал ИОС ОО (положительные аспекты и слабые стороны )</a:t>
                      </a:r>
                    </a:p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различные инструментальные программные средства для своей предметной области</a:t>
                      </a:r>
                    </a:p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модели использования электронных  образовательных ресурсов  в образовательном процессе</a:t>
                      </a:r>
                    </a:p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u="sng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</a:t>
                      </a:r>
                    </a:p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pc="-45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26037" marR="260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76022"/>
            <a:ext cx="7270811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Критерии, показатели и средства оценивания уровня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компетентности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391714"/>
              </p:ext>
            </p:extLst>
          </p:nvPr>
        </p:nvGraphicFramePr>
        <p:xfrm>
          <a:off x="54022" y="1150006"/>
          <a:ext cx="9003836" cy="3922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947"/>
                <a:gridCol w="1734886"/>
                <a:gridCol w="3459635"/>
                <a:gridCol w="1973368"/>
              </a:tblGrid>
              <a:tr h="511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Компонент компетентности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Критерии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Средства (инструменты) оценивания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  <a:tr h="22049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Общепользовательская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ИКТ-компетентность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Мотивационный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 собеседование</a:t>
                      </a:r>
                    </a:p>
                  </a:txBody>
                  <a:tcPr marL="68580" marR="68580" marT="0" marB="0"/>
                </a:tc>
              </a:tr>
              <a:tr h="25681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Когнитивный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возможностей и приемов работы с аппаратными средствами, стандартным программным обеспечением (на уровне пользователя)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комплексный тест</a:t>
                      </a:r>
                    </a:p>
                  </a:txBody>
                  <a:tcPr marL="68580" marR="68580" marT="0" marB="0"/>
                </a:tc>
              </a:tr>
              <a:tr h="25681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Операционный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и навыки использования ИКТ (на уровне пользователя)…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зачет, контрольная работа, индивидуальное практическое задание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  <a:tr h="276322">
                <a:tc rowSpan="3">
                  <a:txBody>
                    <a:bodyPr/>
                    <a:lstStyle/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Общепедагогическая 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ИКТ-компетентность</a:t>
                      </a: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Мотивационный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использовать ИКТ (устойчивый интерес к применению ИКТ) в профессиональной деятельности…</a:t>
                      </a: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  <a:tr h="385217">
                <a:tc vMerge="1"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Когнитивный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знания в области использования ИКТ в обучении, возможностей использования стандартного и специализированного программного обеспечения в соответствии с образовательными целями …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  <a:tr h="420046">
                <a:tc vMerge="1"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Операционный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и навыки использования ИКТ для организации и управления образовательным процессом в информационной среде…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портфолио, проектная работа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  <a:tr h="483768">
                <a:tc rowSpan="3">
                  <a:txBody>
                    <a:bodyPr/>
                    <a:lstStyle/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endParaRPr lang="ru-RU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78870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Предметно-педагогическая </a:t>
                      </a:r>
                    </a:p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ИКТ-компетентность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Мотивационный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устойчивая потребность в непрерывном образовании и самообразовании в области ИКТ, в том числе с применением дистанционных технологий …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анкетирование, собеседование, эссе</a:t>
                      </a:r>
                    </a:p>
                  </a:txBody>
                  <a:tcPr marL="68580" marR="68580" marT="0" marB="0"/>
                </a:tc>
              </a:tr>
              <a:tr h="385217">
                <a:tc vMerge="1"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Когнитивный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marR="0" lvl="0" indent="0" algn="l" defTabSz="788703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возможностей и приемов работы со специализированным программным обеспечением, характерным для предметной области (предметно-ориентированные приложения)…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lvl="0" algn="just" defTabSz="788703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комплексный тест, кейс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</a:tr>
              <a:tr h="303372">
                <a:tc vMerge="1"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44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Операционный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1930" algn="l"/>
                        </a:tabLs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1" marR="528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«ИКТ-компетентность»: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общепользовательская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50673"/>
              </p:ext>
            </p:extLst>
          </p:nvPr>
        </p:nvGraphicFramePr>
        <p:xfrm>
          <a:off x="1402661" y="1353285"/>
          <a:ext cx="6102424" cy="313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539750" y="4516042"/>
            <a:ext cx="8147050" cy="507206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000" dirty="0" smtClean="0"/>
              <a:t>20 ситуаций - 5 вариантов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4292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292" y="152043"/>
            <a:ext cx="7270811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дефицитов по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метапредметным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компетентностям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56440004"/>
              </p:ext>
            </p:extLst>
          </p:nvPr>
        </p:nvGraphicFramePr>
        <p:xfrm>
          <a:off x="1009292" y="1393974"/>
          <a:ext cx="69127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Блок-схема: объединение 9"/>
          <p:cNvSpPr/>
          <p:nvPr/>
        </p:nvSpPr>
        <p:spPr>
          <a:xfrm>
            <a:off x="4950619" y="1833286"/>
            <a:ext cx="325438" cy="242888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195" y="76022"/>
            <a:ext cx="6655489" cy="85725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ЗАДАНИЙ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933202" y="660269"/>
            <a:ext cx="5419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– 5 вариантов решения - рекомендации</a:t>
            </a:r>
            <a:endParaRPr lang="ru-RU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1168777"/>
            <a:ext cx="8118814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3052902"/>
            <a:ext cx="8558027" cy="145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6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1B1BB5-2DF2-4415-8137-D1E4E72ACE1F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07adec3-9edc-4ba9-a947-c557adee0635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bf387998-361a-4211-8acf-65231cde5c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52622</TotalTime>
  <Words>1102</Words>
  <Application>Microsoft Office PowerPoint</Application>
  <PresentationFormat>Экран (16:9)</PresentationFormat>
  <Paragraphs>215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Wingdings</vt:lpstr>
      <vt:lpstr>3_Тема Office</vt:lpstr>
      <vt:lpstr>Презентация PowerPoint</vt:lpstr>
      <vt:lpstr>Определение, сущностная характеристика</vt:lpstr>
      <vt:lpstr>3.1.1. Трудовая функция. Общепедагогическая функция. Обучение. Необходимые умения педагога</vt:lpstr>
      <vt:lpstr>Структура компетенции</vt:lpstr>
      <vt:lpstr>Планируемые уровни сформированности компетенции</vt:lpstr>
      <vt:lpstr>Критерии, показатели и средства оценивания уровня сформированности компетентности </vt:lpstr>
      <vt:lpstr>Кейс «ИКТ-компетентность»: общепользовательская и  педагогическая</vt:lpstr>
      <vt:lpstr>Процент дефицитов по метапредметным компетентностям</vt:lpstr>
      <vt:lpstr>ПРИМЕРЫ ЗАДАНИЙ</vt:lpstr>
      <vt:lpstr>Подходы к снятию дефицита по ИКТ-компетентности</vt:lpstr>
      <vt:lpstr>Кейсы по документ-камере</vt:lpstr>
      <vt:lpstr>Целевая аудитория</vt:lpstr>
      <vt:lpstr>Спасибо за внимание!</vt:lpstr>
    </vt:vector>
  </TitlesOfParts>
  <Company>adm.local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Рамиль Гайнуллин</cp:lastModifiedBy>
  <cp:revision>2214</cp:revision>
  <cp:lastPrinted>2018-11-28T20:10:02Z</cp:lastPrinted>
  <dcterms:created xsi:type="dcterms:W3CDTF">2012-02-06T06:39:19Z</dcterms:created>
  <dcterms:modified xsi:type="dcterms:W3CDTF">2018-12-05T09:16:34Z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