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5" r:id="rId4"/>
  </p:sldMasterIdLst>
  <p:notesMasterIdLst>
    <p:notesMasterId r:id="rId18"/>
  </p:notesMasterIdLst>
  <p:handoutMasterIdLst>
    <p:handoutMasterId r:id="rId19"/>
  </p:handoutMasterIdLst>
  <p:sldIdLst>
    <p:sldId id="686" r:id="rId5"/>
    <p:sldId id="880" r:id="rId6"/>
    <p:sldId id="879" r:id="rId7"/>
    <p:sldId id="870" r:id="rId8"/>
    <p:sldId id="881" r:id="rId9"/>
    <p:sldId id="874" r:id="rId10"/>
    <p:sldId id="854" r:id="rId11"/>
    <p:sldId id="868" r:id="rId12"/>
    <p:sldId id="863" r:id="rId13"/>
    <p:sldId id="864" r:id="rId14"/>
    <p:sldId id="865" r:id="rId15"/>
    <p:sldId id="869" r:id="rId16"/>
    <p:sldId id="722" r:id="rId17"/>
  </p:sldIdLst>
  <p:sldSz cx="9144000" cy="5143500" type="screen16x9"/>
  <p:notesSz cx="6761163" cy="9942513"/>
  <p:custDataLst>
    <p:tags r:id="rId2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94351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788703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183054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577406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97175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36610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760461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154812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64">
          <p15:clr>
            <a:srgbClr val="A4A3A4"/>
          </p15:clr>
        </p15:guide>
        <p15:guide id="2" pos="3062">
          <p15:clr>
            <a:srgbClr val="A4A3A4"/>
          </p15:clr>
        </p15:guide>
        <p15:guide id="3" orient="horz" pos="1519">
          <p15:clr>
            <a:srgbClr val="A4A3A4"/>
          </p15:clr>
        </p15:guide>
        <p15:guide id="4" orient="horz" pos="1176">
          <p15:clr>
            <a:srgbClr val="A4A3A4"/>
          </p15:clr>
        </p15:guide>
        <p15:guide id="5" orient="horz" pos="1142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итров Иван" initials="ХИ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60000"/>
    <a:srgbClr val="53808B"/>
    <a:srgbClr val="B5CD8F"/>
    <a:srgbClr val="55829D"/>
    <a:srgbClr val="5A9485"/>
    <a:srgbClr val="6B8537"/>
    <a:srgbClr val="5C928F"/>
    <a:srgbClr val="598295"/>
    <a:srgbClr val="0F4E06"/>
    <a:srgbClr val="1675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8224" autoAdjust="0"/>
  </p:normalViewPr>
  <p:slideViewPr>
    <p:cSldViewPr snapToGrid="0">
      <p:cViewPr varScale="1">
        <p:scale>
          <a:sx n="148" d="100"/>
          <a:sy n="148" d="100"/>
        </p:scale>
        <p:origin x="666" y="120"/>
      </p:cViewPr>
      <p:guideLst>
        <p:guide orient="horz" pos="1564"/>
        <p:guide pos="3062"/>
        <p:guide orient="horz" pos="1519"/>
        <p:guide orient="horz" pos="1176"/>
        <p:guide orient="horz" pos="114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9" d="100"/>
        <a:sy n="89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corvus\cit\______&#1055;&#1040;&#1057;&#1055;&#1054;&#1056;&#1058;%20&#1048;&#1050;&#1058;-&#1082;&#1086;&#1084;&#1087;&#1077;&#1090;&#1077;&#1085;&#1090;&#1085;&#1086;&#1089;&#1090;&#1080;\&#1050;&#1077;&#1081;&#1089;&#1099;%20&#1090;&#1077;&#1089;&#1090;&#1086;&#1074;\&#1048;&#1053;&#1060;%20&#1062;&#1077;&#1085;&#1090;&#1088;%20&#1044;&#1077;&#1092;&#1080;&#1094;&#1080;&#1090;%20&#1056;&#1045;&#1047;&#1059;&#1051;&#1068;&#1058;&#1040;&#1058;&#1067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udanova\Desktop\&#1041;&#1091;&#1076;&#1072;&#1085;&#1086;&#1074;&#1072;%20&#1044;.&#1057;\&#1050;&#1086;&#1084;&#1087;&#1077;&#1090;&#1077;&#1085;&#1094;&#1080;&#1080;\&#1058;&#1077;&#1089;&#1090;&#1080;&#1085;&#1075;\&#1086;&#1073;&#1088;&#1072;&#1073;&#1086;&#1090;&#1082;&#1072;%20&#1086;&#1073;&#1097;&#1080;&#1081;%20&#1090;&#1077;&#1089;&#1090;%20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lena\AppData\Local\Microsoft\Windows\Temporary%20Internet%20Files\Content.Outlook\E3KQ476Z\&#1042;&#1099;&#1075;&#1088;&#1091;&#1079;&#1082;&#1072;%20&#1074;&#1093;&#1086;&#1076;&#1085;&#1086;&#1081;%20&#1082;&#1086;&#1085;&#1090;&#1088;&#1086;&#1083;&#1100;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lena\AppData\Local\Microsoft\Windows\Temporary%20Internet%20Files\Content.Outlook\E3KQ476Z\&#1042;&#1099;&#1075;&#1088;&#1091;&#1079;&#1082;&#1072;%20&#1074;&#1093;&#1086;&#1076;&#1085;&#1086;&#1081;%20&#1082;&#1086;&#1085;&#1090;&#1088;&#1086;&#1083;&#1100;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Дефицит</a:t>
            </a:r>
            <a:r>
              <a:rPr lang="ru-RU" baseline="0"/>
              <a:t> ИКТ-компетентности</a:t>
            </a:r>
            <a:endParaRPr lang="ru-RU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4555370128329332E-2"/>
          <c:y val="7.0155304704979438E-2"/>
          <c:w val="0.92255208749834494"/>
          <c:h val="0.8168236556176302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ИКТ_ИСПРАВЛЕНО!$C$40:$V$40</c:f>
              <c:numCache>
                <c:formatCode>0.0</c:formatCode>
                <c:ptCount val="20"/>
                <c:pt idx="0">
                  <c:v>1.736842105263158</c:v>
                </c:pt>
                <c:pt idx="1">
                  <c:v>1.3157894736842106</c:v>
                </c:pt>
                <c:pt idx="2">
                  <c:v>1.2105263157894737</c:v>
                </c:pt>
                <c:pt idx="3">
                  <c:v>1.3157894736842106</c:v>
                </c:pt>
                <c:pt idx="4">
                  <c:v>0.94736842105263153</c:v>
                </c:pt>
                <c:pt idx="5">
                  <c:v>1.5263157894736843</c:v>
                </c:pt>
                <c:pt idx="6">
                  <c:v>1.263157894736842</c:v>
                </c:pt>
                <c:pt idx="7">
                  <c:v>1.4736842105263157</c:v>
                </c:pt>
                <c:pt idx="8">
                  <c:v>1.4736842105263157</c:v>
                </c:pt>
                <c:pt idx="9">
                  <c:v>1.1578947368421053</c:v>
                </c:pt>
                <c:pt idx="10">
                  <c:v>1.3157894736842106</c:v>
                </c:pt>
                <c:pt idx="11">
                  <c:v>1.1052631578947369</c:v>
                </c:pt>
                <c:pt idx="12">
                  <c:v>1.368421052631579</c:v>
                </c:pt>
                <c:pt idx="13">
                  <c:v>1.3157894736842106</c:v>
                </c:pt>
                <c:pt idx="14">
                  <c:v>1.4736842105263157</c:v>
                </c:pt>
                <c:pt idx="15">
                  <c:v>1.368421052631579</c:v>
                </c:pt>
                <c:pt idx="16">
                  <c:v>1.0526315789473684</c:v>
                </c:pt>
                <c:pt idx="17">
                  <c:v>1.263157894736842</c:v>
                </c:pt>
                <c:pt idx="18">
                  <c:v>1.368421052631579</c:v>
                </c:pt>
                <c:pt idx="19">
                  <c:v>1.263157894736842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F1-4B62-8B37-5F43A2DEC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74358192"/>
        <c:axId val="1374347856"/>
      </c:barChart>
      <c:catAx>
        <c:axId val="137435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74347856"/>
        <c:crosses val="autoZero"/>
        <c:auto val="1"/>
        <c:lblAlgn val="ctr"/>
        <c:lblOffset val="100"/>
        <c:noMultiLvlLbl val="0"/>
      </c:catAx>
      <c:valAx>
        <c:axId val="1374347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7435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Сводная!$A$1:$A$6</c:f>
              <c:strCache>
                <c:ptCount val="6"/>
                <c:pt idx="0">
                  <c:v>Коммуникативная</c:v>
                </c:pt>
                <c:pt idx="1">
                  <c:v>Оценочная</c:v>
                </c:pt>
                <c:pt idx="2">
                  <c:v>Методическая</c:v>
                </c:pt>
                <c:pt idx="3">
                  <c:v>ИКТ</c:v>
                </c:pt>
                <c:pt idx="4">
                  <c:v>Технологическая</c:v>
                </c:pt>
                <c:pt idx="5">
                  <c:v>Мотивационная</c:v>
                </c:pt>
              </c:strCache>
            </c:strRef>
          </c:cat>
          <c:val>
            <c:numRef>
              <c:f>Сводная!$B$1:$B$6</c:f>
              <c:numCache>
                <c:formatCode>0%</c:formatCode>
                <c:ptCount val="6"/>
                <c:pt idx="0">
                  <c:v>0.15</c:v>
                </c:pt>
                <c:pt idx="1">
                  <c:v>0.25</c:v>
                </c:pt>
                <c:pt idx="2">
                  <c:v>0.4</c:v>
                </c:pt>
                <c:pt idx="3">
                  <c:v>0.35</c:v>
                </c:pt>
                <c:pt idx="4">
                  <c:v>0.35</c:v>
                </c:pt>
                <c:pt idx="5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FC-4DFC-BD08-CD6CCA221C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74352752"/>
        <c:axId val="1374354928"/>
      </c:barChart>
      <c:catAx>
        <c:axId val="1374352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74354928"/>
        <c:crosses val="autoZero"/>
        <c:auto val="1"/>
        <c:lblAlgn val="ctr"/>
        <c:lblOffset val="100"/>
        <c:noMultiLvlLbl val="0"/>
      </c:catAx>
      <c:valAx>
        <c:axId val="1374354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74352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Индивидуальные</a:t>
            </a:r>
            <a:r>
              <a:rPr lang="ru-RU" baseline="0"/>
              <a:t> показатели</a:t>
            </a:r>
            <a:endParaRPr lang="ru-RU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invertIfNegative val="0"/>
          <c:val>
            <c:numRef>
              <c:f>'[Выгрузка входной контроль.xlsx]ИКТ_выход_ДК'!$H$2:$H$13</c:f>
              <c:numCache>
                <c:formatCode>General</c:formatCode>
                <c:ptCount val="12"/>
                <c:pt idx="0">
                  <c:v>1.4</c:v>
                </c:pt>
                <c:pt idx="1">
                  <c:v>1.6</c:v>
                </c:pt>
                <c:pt idx="2">
                  <c:v>1.4</c:v>
                </c:pt>
                <c:pt idx="3">
                  <c:v>2</c:v>
                </c:pt>
                <c:pt idx="4">
                  <c:v>1.6</c:v>
                </c:pt>
                <c:pt idx="5">
                  <c:v>1.6</c:v>
                </c:pt>
                <c:pt idx="6">
                  <c:v>1.6</c:v>
                </c:pt>
                <c:pt idx="7">
                  <c:v>1.4</c:v>
                </c:pt>
                <c:pt idx="8">
                  <c:v>2</c:v>
                </c:pt>
                <c:pt idx="9">
                  <c:v>1.8</c:v>
                </c:pt>
                <c:pt idx="10">
                  <c:v>2</c:v>
                </c:pt>
                <c:pt idx="11">
                  <c:v>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12-4C5C-BA12-706610EA52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9558880"/>
        <c:axId val="1370847456"/>
      </c:barChart>
      <c:catAx>
        <c:axId val="1369558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Обучающиеся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70847456"/>
        <c:crosses val="autoZero"/>
        <c:auto val="1"/>
        <c:lblAlgn val="ctr"/>
        <c:lblOffset val="100"/>
        <c:noMultiLvlLbl val="0"/>
      </c:catAx>
      <c:valAx>
        <c:axId val="1370847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69558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0" i="0" baseline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баллы, набранные педагогами по каждому вопросу теста</a:t>
            </a:r>
            <a:endParaRPr lang="ru-RU" sz="140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'[Выгрузка входной контроль.xlsx]ИКТ_библ'!$C$129:$V$129</c:f>
              <c:numCache>
                <c:formatCode>General</c:formatCode>
                <c:ptCount val="20"/>
                <c:pt idx="0">
                  <c:v>1.8</c:v>
                </c:pt>
                <c:pt idx="1">
                  <c:v>1.3</c:v>
                </c:pt>
                <c:pt idx="2">
                  <c:v>1.2</c:v>
                </c:pt>
                <c:pt idx="3">
                  <c:v>1.3</c:v>
                </c:pt>
                <c:pt idx="4">
                  <c:v>0.9</c:v>
                </c:pt>
                <c:pt idx="5">
                  <c:v>1.4</c:v>
                </c:pt>
                <c:pt idx="6">
                  <c:v>1.1000000000000001</c:v>
                </c:pt>
                <c:pt idx="7">
                  <c:v>1.5</c:v>
                </c:pt>
                <c:pt idx="8">
                  <c:v>1.3</c:v>
                </c:pt>
                <c:pt idx="9">
                  <c:v>1.1000000000000001</c:v>
                </c:pt>
                <c:pt idx="10">
                  <c:v>1.3</c:v>
                </c:pt>
                <c:pt idx="11">
                  <c:v>1.2</c:v>
                </c:pt>
                <c:pt idx="12">
                  <c:v>1.4</c:v>
                </c:pt>
                <c:pt idx="13">
                  <c:v>1.2</c:v>
                </c:pt>
                <c:pt idx="14">
                  <c:v>1.3</c:v>
                </c:pt>
                <c:pt idx="15">
                  <c:v>1.3</c:v>
                </c:pt>
                <c:pt idx="16">
                  <c:v>1.2</c:v>
                </c:pt>
                <c:pt idx="17">
                  <c:v>1.2</c:v>
                </c:pt>
                <c:pt idx="18">
                  <c:v>1.3</c:v>
                </c:pt>
                <c:pt idx="19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91-4382-A816-3CAF76A639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76037104"/>
        <c:axId val="1376038192"/>
      </c:barChart>
      <c:catAx>
        <c:axId val="13760371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Вопросы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76038192"/>
        <c:crosses val="autoZero"/>
        <c:auto val="1"/>
        <c:lblAlgn val="ctr"/>
        <c:lblOffset val="100"/>
        <c:noMultiLvlLbl val="0"/>
      </c:catAx>
      <c:valAx>
        <c:axId val="1376038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7603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605" y="1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547365A-8293-4B12-99DF-AFFC10CAF6C9}" type="datetimeFigureOut">
              <a:rPr lang="ru-RU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3694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605" y="9443694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E4410D-BD23-4EAE-9D8B-5D195CFF7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160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3" y="1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>
            <a:lvl1pPr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29605" y="1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>
            <a:lvl1pPr algn="r"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F2C6C29-B573-4FFB-8B8B-3CB1F0FAEB6E}" type="datetimeFigureOut">
              <a:rPr lang="ru-RU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4" tIns="46518" rIns="93034" bIns="4651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5155" y="4723462"/>
            <a:ext cx="5410869" cy="447324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3" y="9443694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29605" y="9443694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algn="r"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EF3FD3-3BBE-47D0-8998-C4A0EE1790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732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435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8870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8305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7740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7175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6610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60461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54812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6675" y="746125"/>
            <a:ext cx="6627813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8" y="1597826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8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8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83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77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7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66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60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54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944B-E04E-48C9-B83C-6E58FC8526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D75A7-AE15-403E-8097-5663A8A9A8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75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CA2E-FBC4-40C1-A3CD-7A3AD84FCB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95F28-F84C-4EB8-9AB7-BFF236670C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17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48500" y="205985"/>
            <a:ext cx="2187575" cy="4376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85779" y="205985"/>
            <a:ext cx="6410325" cy="4376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E9FE-595F-4EF8-B698-286D707EA78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775CD5-CE60-40FB-B485-FF00057082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49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10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49FA-E064-4AFE-A8CF-0031000257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9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82"/>
            <a:ext cx="7772400" cy="102155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41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943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887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830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7740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717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661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604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548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CF3E-BD4C-4030-8F1E-51A8F5A452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85315-E6AB-4B7D-A47F-8BEA61C6A3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9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8577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712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18B9-2FDC-4633-837C-A8430F7CDF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1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4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78F1-8992-4C19-B012-A6C4849DFC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AFCF7-436C-4712-AEA3-D4EC63EDB3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9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288-D8AE-43F6-A8A9-3200BDED56F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7EAF3-159E-4290-9E82-DFA6264FA6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72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F37E-BBEF-42A8-B21B-57D281A14E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93DB5-C197-4DAD-A910-A95EB100EB4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72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94"/>
            <a:ext cx="3008313" cy="8715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31"/>
            <a:ext cx="3008313" cy="3518298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2637-64E8-4384-909B-5470DBFB2A7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5A852-9AB6-441E-9B8E-D7521EF7F85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10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6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9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94351" indent="0">
              <a:buNone/>
              <a:defRPr sz="2400"/>
            </a:lvl2pPr>
            <a:lvl3pPr marL="788703" indent="0">
              <a:buNone/>
              <a:defRPr sz="2100"/>
            </a:lvl3pPr>
            <a:lvl4pPr marL="1183054" indent="0">
              <a:buNone/>
              <a:defRPr sz="1700"/>
            </a:lvl4pPr>
            <a:lvl5pPr marL="1577406" indent="0">
              <a:buNone/>
              <a:defRPr sz="1700"/>
            </a:lvl5pPr>
            <a:lvl6pPr marL="1971758" indent="0">
              <a:buNone/>
              <a:defRPr sz="1700"/>
            </a:lvl6pPr>
            <a:lvl7pPr marL="2366108" indent="0">
              <a:buNone/>
              <a:defRPr sz="1700"/>
            </a:lvl7pPr>
            <a:lvl8pPr marL="2760461" indent="0">
              <a:buNone/>
              <a:defRPr sz="1700"/>
            </a:lvl8pPr>
            <a:lvl9pPr marL="3154812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ACC3-B1C5-4412-8541-3B2493E41A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E4A1-E0E1-49D0-BEA7-254605B0B92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84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  <a:prstGeom prst="rect">
            <a:avLst/>
          </a:prstGeom>
        </p:spPr>
        <p:txBody>
          <a:bodyPr vert="horz" lIns="78870" tIns="39435" rIns="78870" bIns="3943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8" y="1200158"/>
            <a:ext cx="8229600" cy="3394472"/>
          </a:xfrm>
          <a:prstGeom prst="rect">
            <a:avLst/>
          </a:prstGeom>
        </p:spPr>
        <p:txBody>
          <a:bodyPr vert="horz" lIns="78870" tIns="39435" rIns="78870" bIns="3943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933A-6B35-4394-B2EC-CACC2A254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9"/>
            <a:ext cx="2895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DF2FFA-F616-4108-88D1-5E6D2BB455E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12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  <p:sldLayoutId id="2147484187" r:id="rId12"/>
  </p:sldLayoutIdLst>
  <p:hf hdr="0" ftr="0" dt="0"/>
  <p:txStyles>
    <p:titleStyle>
      <a:lvl1pPr algn="ctr" defTabSz="788703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5764" indent="-295764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821" indent="-246470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85879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8023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7458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8934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3285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57636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1988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435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88703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3054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77406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175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6610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046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54812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mailto:rectorat@iro.yar.ru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50606"/>
            <a:ext cx="9071930" cy="109289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27584" y="3169666"/>
            <a:ext cx="77382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+mn-lt"/>
              </a:rPr>
              <a:t>Смирнова Алевтина Николаевна –  </a:t>
            </a:r>
            <a:r>
              <a:rPr lang="ru-RU" sz="1200" b="1" dirty="0" err="1" smtClean="0">
                <a:latin typeface="+mn-lt"/>
              </a:rPr>
              <a:t>к.п.н</a:t>
            </a:r>
            <a:r>
              <a:rPr lang="ru-RU" sz="1200" b="1" dirty="0" smtClean="0">
                <a:latin typeface="+mn-lt"/>
              </a:rPr>
              <a:t>., проректор ГАУ ДПО ЯО ИРО;</a:t>
            </a:r>
          </a:p>
          <a:p>
            <a:pPr algn="ctr"/>
            <a:r>
              <a:rPr lang="ru-RU" sz="1200" b="1" dirty="0" err="1" smtClean="0">
                <a:latin typeface="+mn-lt"/>
              </a:rPr>
              <a:t>Редченкова</a:t>
            </a:r>
            <a:r>
              <a:rPr lang="ru-RU" sz="1200" b="1" dirty="0" smtClean="0">
                <a:latin typeface="+mn-lt"/>
              </a:rPr>
              <a:t> Галина Дмитриевна – руководитель Информационного центра ГАУ ДПО ЯО ИРО; </a:t>
            </a:r>
          </a:p>
          <a:p>
            <a:pPr algn="ctr"/>
            <a:r>
              <a:rPr lang="ru-RU" sz="1200" b="1" dirty="0" smtClean="0">
                <a:latin typeface="+mn-lt"/>
              </a:rPr>
              <a:t>Кувакина Елена Валентиновна – зам. руководителя Информационного центра ГАУ ДПО ЯО </a:t>
            </a:r>
            <a:r>
              <a:rPr lang="ru-RU" sz="1200" b="1" dirty="0" smtClean="0">
                <a:latin typeface="+mn-lt"/>
              </a:rPr>
              <a:t>ИРО;</a:t>
            </a:r>
          </a:p>
          <a:p>
            <a:pPr algn="ctr"/>
            <a:r>
              <a:rPr lang="ru-RU" sz="1200" b="1" dirty="0" smtClean="0">
                <a:latin typeface="+mn-lt"/>
              </a:rPr>
              <a:t>Новикова Наталья Николаевна </a:t>
            </a:r>
            <a:r>
              <a:rPr lang="ru-RU" sz="1200" b="1" dirty="0">
                <a:latin typeface="+mn-lt"/>
              </a:rPr>
              <a:t>– зам. руководителя Информационного центра ГАУ ДПО ЯО </a:t>
            </a:r>
            <a:r>
              <a:rPr lang="ru-RU" sz="1200" b="1" dirty="0" smtClean="0">
                <a:latin typeface="+mn-lt"/>
              </a:rPr>
              <a:t>ИРО</a:t>
            </a:r>
            <a:endParaRPr lang="ru-RU" sz="1200" b="1" dirty="0">
              <a:latin typeface="+mn-lt"/>
            </a:endParaRPr>
          </a:p>
          <a:p>
            <a:pPr algn="ctr"/>
            <a:endParaRPr lang="ru-RU" sz="1200" b="1" dirty="0" smtClean="0">
              <a:latin typeface="+mn-lt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27584" y="195486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Департамент образования Ярославской области </a:t>
            </a:r>
            <a:endParaRPr lang="ru-RU" sz="10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831" y="195401"/>
            <a:ext cx="6012097" cy="7921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4653" y="1565718"/>
            <a:ext cx="69226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Формирование и оценка</a:t>
            </a:r>
            <a:endParaRPr lang="ru-RU" sz="30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/>
            <a:r>
              <a:rPr lang="ru-RU" sz="30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ИКТ-компетентности педагога средствами ППК</a:t>
            </a:r>
            <a:endParaRPr lang="ru-RU" sz="30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59831" y="4320053"/>
            <a:ext cx="2668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5 декабря 2018 года</a:t>
            </a:r>
          </a:p>
        </p:txBody>
      </p:sp>
    </p:spTree>
    <p:extLst>
      <p:ext uri="{BB962C8B-B14F-4D97-AF65-F5344CB8AC3E}">
        <p14:creationId xmlns:p14="http://schemas.microsoft.com/office/powerpoint/2010/main" val="222677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292" y="152043"/>
            <a:ext cx="7270811" cy="85725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Подходы к снятию дефицита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ИКТ-компетентности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бъект 2"/>
          <p:cNvSpPr txBox="1">
            <a:spLocks/>
          </p:cNvSpPr>
          <p:nvPr/>
        </p:nvSpPr>
        <p:spPr>
          <a:xfrm>
            <a:off x="355107" y="1331650"/>
            <a:ext cx="8653665" cy="3262979"/>
          </a:xfrm>
          <a:prstGeom prst="rect">
            <a:avLst/>
          </a:prstGeom>
        </p:spPr>
        <p:txBody>
          <a:bodyPr vert="horz" lIns="78870" tIns="39435" rIns="78870" bIns="39435" rtlCol="0">
            <a:normAutofit/>
          </a:bodyPr>
          <a:lstStyle>
            <a:lvl1pPr marL="295764" indent="-295764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821" indent="-246470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5879" indent="-197176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80231" indent="-197176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4581" indent="-197176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68934" indent="-197176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63285" indent="-197176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7636" indent="-197176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1988" indent="-197176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/>
              <a:t>Модули по выбору </a:t>
            </a:r>
            <a:r>
              <a:rPr lang="ru-RU" sz="1400" dirty="0" smtClean="0"/>
              <a:t>(Например: «Документ-камера как инструмент работы педагога», «ИКТ», «Интерактивные средства обучения», «Организация проектной деятельности в сети Интернет»,</a:t>
            </a:r>
            <a:br>
              <a:rPr lang="ru-RU" sz="1400" dirty="0" smtClean="0"/>
            </a:br>
            <a:r>
              <a:rPr lang="ru-RU" sz="1400" dirty="0" smtClean="0"/>
              <a:t>«Фото и видео съемка, обработка </a:t>
            </a:r>
            <a:r>
              <a:rPr lang="ru-RU" sz="1400" dirty="0" err="1" smtClean="0"/>
              <a:t>медиаматериалов</a:t>
            </a:r>
            <a:r>
              <a:rPr lang="ru-RU" sz="1400" dirty="0" smtClean="0"/>
              <a:t>» и пр.</a:t>
            </a:r>
            <a:r>
              <a:rPr lang="en-US" sz="1400" dirty="0" smtClean="0"/>
              <a:t>)</a:t>
            </a:r>
            <a:endParaRPr lang="ru-RU" sz="1400" dirty="0" smtClean="0"/>
          </a:p>
          <a:p>
            <a:r>
              <a:rPr lang="ru-RU" sz="2000" dirty="0" smtClean="0"/>
              <a:t>Входной </a:t>
            </a:r>
            <a:r>
              <a:rPr lang="ru-RU" sz="2000" dirty="0" err="1" smtClean="0"/>
              <a:t>тестинг</a:t>
            </a:r>
            <a:endParaRPr lang="ru-RU" sz="2000" dirty="0" smtClean="0"/>
          </a:p>
          <a:p>
            <a:r>
              <a:rPr lang="ru-RU" sz="2000" dirty="0" smtClean="0"/>
              <a:t>Выходной </a:t>
            </a:r>
            <a:r>
              <a:rPr lang="ru-RU" sz="2000" dirty="0" err="1" smtClean="0"/>
              <a:t>тестинг</a:t>
            </a:r>
            <a:endParaRPr lang="en-US" sz="2000" dirty="0" smtClean="0"/>
          </a:p>
          <a:p>
            <a:r>
              <a:rPr lang="ru-RU" sz="2000" dirty="0" smtClean="0"/>
              <a:t>Инструменты, проверяющие </a:t>
            </a:r>
            <a:r>
              <a:rPr lang="ru-RU" sz="2000" dirty="0" err="1" smtClean="0"/>
              <a:t>деятельностный</a:t>
            </a:r>
            <a:r>
              <a:rPr lang="ru-RU" sz="2000" dirty="0" smtClean="0"/>
              <a:t> уровень </a:t>
            </a:r>
            <a:r>
              <a:rPr lang="ru-RU" sz="2000" dirty="0"/>
              <a:t>ИКТ-компетентности </a:t>
            </a:r>
            <a:r>
              <a:rPr lang="ru-RU" sz="1400" dirty="0"/>
              <a:t>(индивидуальные практические задания, проектные работы, портфолио и т.п.)</a:t>
            </a:r>
          </a:p>
          <a:p>
            <a:pPr marL="0" indent="0">
              <a:buNone/>
            </a:pPr>
            <a:r>
              <a:rPr lang="ru-RU" sz="2000" dirty="0" smtClean="0"/>
              <a:t>Есть ли прирост?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7" b="2"/>
          <a:stretch>
            <a:fillRect/>
          </a:stretch>
        </p:blipFill>
        <p:spPr bwMode="auto">
          <a:xfrm>
            <a:off x="646690" y="3914094"/>
            <a:ext cx="7627299" cy="920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944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292" y="152043"/>
            <a:ext cx="7270811" cy="85725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Кейсы по документ-камере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855209"/>
              </p:ext>
            </p:extLst>
          </p:nvPr>
        </p:nvGraphicFramePr>
        <p:xfrm>
          <a:off x="1944210" y="1207363"/>
          <a:ext cx="4807658" cy="2304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Объект 2"/>
          <p:cNvSpPr txBox="1">
            <a:spLocks/>
          </p:cNvSpPr>
          <p:nvPr/>
        </p:nvSpPr>
        <p:spPr>
          <a:xfrm>
            <a:off x="159799" y="3611667"/>
            <a:ext cx="8778634" cy="1531833"/>
          </a:xfrm>
          <a:prstGeom prst="rect">
            <a:avLst/>
          </a:prstGeom>
        </p:spPr>
        <p:txBody>
          <a:bodyPr vert="horz" lIns="78870" tIns="39435" rIns="78870" bIns="39435" rtlCol="0">
            <a:normAutofit/>
          </a:bodyPr>
          <a:lstStyle>
            <a:lvl1pPr marL="295764" indent="-295764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821" indent="-246470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5879" indent="-197176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80231" indent="-197176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4581" indent="-197176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68934" indent="-197176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63285" indent="-197176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7636" indent="-197176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1988" indent="-197176" algn="l" defTabSz="7887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На входе из 12 чел. – 11 чел. ниже минимального уровня;</a:t>
            </a:r>
          </a:p>
          <a:p>
            <a:r>
              <a:rPr lang="ru-RU" sz="2400" dirty="0" smtClean="0"/>
              <a:t>На выходе 9 чел. – преодолели минимальный уровень, 3 чел. достигли минимального уровня (5 </a:t>
            </a:r>
            <a:r>
              <a:rPr lang="ru-RU" sz="2400" dirty="0"/>
              <a:t>чел. </a:t>
            </a:r>
            <a:r>
              <a:rPr lang="ru-RU" sz="2400" dirty="0" smtClean="0"/>
              <a:t>большой прогресс).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186963" y="2239424"/>
            <a:ext cx="4554245" cy="2663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41208" y="2085535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1,4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2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292" y="152043"/>
            <a:ext cx="7270811" cy="85725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Целевая аудитория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73" y="3325494"/>
            <a:ext cx="4504472" cy="1533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590582"/>
              </p:ext>
            </p:extLst>
          </p:nvPr>
        </p:nvGraphicFramePr>
        <p:xfrm>
          <a:off x="177553" y="1136341"/>
          <a:ext cx="4598633" cy="1846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5095783" y="3471168"/>
            <a:ext cx="3635175" cy="1537399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Результаты выше и ожидаемы (велась целенаправленная подготовка через КПК, проекты, конкурсы и пр.)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Дефициты: Углубленный уровень  владения текстовым редактором, презентацией. Работа в сети Интернет («облачные технологии», сетевые сервисы, взаимодействие в ИОС).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17640" y="2949113"/>
            <a:ext cx="127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rgbClr val="860000"/>
                </a:solidFill>
              </a:rPr>
              <a:t>Библиотекари</a:t>
            </a:r>
            <a:endParaRPr lang="ru-RU" sz="1200" b="1" dirty="0">
              <a:solidFill>
                <a:srgbClr val="86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85090" y="2959717"/>
            <a:ext cx="2370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rgbClr val="860000"/>
                </a:solidFill>
              </a:rPr>
              <a:t>Учителя начальных классов</a:t>
            </a:r>
            <a:endParaRPr lang="ru-RU" sz="1200" b="1" dirty="0">
              <a:solidFill>
                <a:srgbClr val="8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0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9677" y="1142065"/>
            <a:ext cx="5084323" cy="1886371"/>
          </a:xfrm>
          <a:effectLst/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b="0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32051" y="3028436"/>
            <a:ext cx="46843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/>
              <a:t>Контактная информация:</a:t>
            </a:r>
          </a:p>
          <a:p>
            <a:r>
              <a:rPr lang="ru-RU" sz="1800" dirty="0"/>
              <a:t>Россия г. Ярославль, ул. Богдановича, </a:t>
            </a:r>
            <a:r>
              <a:rPr lang="ru-RU" sz="1800" dirty="0" smtClean="0"/>
              <a:t>16</a:t>
            </a:r>
            <a:endParaRPr lang="en-US" sz="1800" dirty="0" smtClean="0"/>
          </a:p>
          <a:p>
            <a:r>
              <a:rPr lang="ru-RU" sz="1800" dirty="0" smtClean="0"/>
              <a:t>Тел</a:t>
            </a:r>
            <a:r>
              <a:rPr lang="ru-RU" sz="1800" dirty="0"/>
              <a:t>.: +7 (4852) 23-06-82 </a:t>
            </a:r>
          </a:p>
          <a:p>
            <a:r>
              <a:rPr lang="ru-RU" sz="1800" dirty="0"/>
              <a:t>Сайт: www.iro.yar.ru</a:t>
            </a:r>
          </a:p>
          <a:p>
            <a:r>
              <a:rPr lang="ru-RU" sz="1800" dirty="0"/>
              <a:t>E-</a:t>
            </a:r>
            <a:r>
              <a:rPr lang="ru-RU" sz="1800" dirty="0" err="1"/>
              <a:t>mail</a:t>
            </a:r>
            <a:r>
              <a:rPr lang="ru-RU" sz="1800" dirty="0" smtClean="0"/>
              <a:t>: </a:t>
            </a:r>
            <a:r>
              <a:rPr lang="de-DE" sz="1800" u="sng" dirty="0">
                <a:hlinkClick r:id="rId2"/>
              </a:rPr>
              <a:t>rectorat@iro.yar.ru</a:t>
            </a:r>
            <a:endParaRPr lang="ru-RU" sz="18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45548" y="990827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C:\Users\ang\Desktop\26-11-2018_14-14-51\Press voll_3-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09550"/>
            <a:ext cx="4204460" cy="48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8994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292" y="152043"/>
            <a:ext cx="7270811" cy="85725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Определение, сущностная характеристика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8" y="1200157"/>
            <a:ext cx="8229600" cy="364549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«ИКТ-компетентность учителя – комплексное понятие, которое в теоретическом аспекте рассматривается как определенный способ жизнедеятельности, а в методологическом – включает в себя целенаправленное эффективное применение технических знаний и умений в реальной </a:t>
            </a:r>
            <a:r>
              <a:rPr lang="ru-RU" dirty="0" smtClean="0"/>
              <a:t>деятельности.</a:t>
            </a:r>
          </a:p>
          <a:p>
            <a:pPr marL="0" indent="0">
              <a:buNone/>
            </a:pPr>
            <a:r>
              <a:rPr lang="ru-RU" dirty="0" smtClean="0"/>
              <a:t>Основные аспекты:</a:t>
            </a:r>
            <a:endParaRPr lang="ru-RU" dirty="0"/>
          </a:p>
          <a:p>
            <a:pPr lvl="0"/>
            <a:r>
              <a:rPr lang="ru-RU" dirty="0"/>
              <a:t>наличие достаточного уровня функциональной грамотности в сфере ИКТ;</a:t>
            </a:r>
          </a:p>
          <a:p>
            <a:pPr lvl="0"/>
            <a:r>
              <a:rPr lang="ru-RU" dirty="0"/>
              <a:t>эффективное обоснованное применение ИКТ в деятельности для решения профессиональных, социальных и личностных задач; </a:t>
            </a:r>
          </a:p>
          <a:p>
            <a:pPr lvl="0"/>
            <a:r>
              <a:rPr lang="ru-RU" dirty="0"/>
              <a:t>понимание ИКТ как основы новой парадигмы в образовании, направленной на развитие учащихся как субъектов информационного общества, способных к созданию знаний, умеющих оперировать массивами информации для получения нового интеллектуального и/или </a:t>
            </a:r>
            <a:r>
              <a:rPr lang="ru-RU" dirty="0" err="1"/>
              <a:t>деятельностного</a:t>
            </a:r>
            <a:r>
              <a:rPr lang="ru-RU" dirty="0"/>
              <a:t> результата».</a:t>
            </a:r>
          </a:p>
          <a:p>
            <a:pPr marL="0" indent="0" algn="r">
              <a:buNone/>
            </a:pPr>
            <a:endParaRPr lang="ru-RU" sz="2000" dirty="0" smtClean="0"/>
          </a:p>
          <a:p>
            <a:pPr marL="0" indent="0" algn="r">
              <a:buNone/>
            </a:pPr>
            <a:endParaRPr lang="ru-RU" sz="2000" dirty="0"/>
          </a:p>
          <a:p>
            <a:pPr marL="0" indent="0" algn="r">
              <a:buNone/>
            </a:pPr>
            <a:endParaRPr lang="ru-RU" sz="2000" dirty="0" smtClean="0"/>
          </a:p>
          <a:p>
            <a:pPr marL="0" indent="0" algn="r">
              <a:buNone/>
            </a:pPr>
            <a:r>
              <a:rPr lang="ru-RU" sz="2000" dirty="0" smtClean="0"/>
              <a:t>Кузнецов </a:t>
            </a:r>
            <a:r>
              <a:rPr lang="ru-RU" sz="2000" dirty="0"/>
              <a:t>А.А., </a:t>
            </a:r>
            <a:r>
              <a:rPr lang="ru-RU" sz="2000" dirty="0" err="1"/>
              <a:t>Хеннер</a:t>
            </a:r>
            <a:r>
              <a:rPr lang="ru-RU" sz="2000" dirty="0"/>
              <a:t> Е.К., </a:t>
            </a:r>
            <a:r>
              <a:rPr lang="ru-RU" sz="2000" dirty="0" err="1"/>
              <a:t>Имакаев</a:t>
            </a:r>
            <a:r>
              <a:rPr lang="ru-RU" sz="2000" dirty="0"/>
              <a:t> В.Р., Новикова О.Н. </a:t>
            </a:r>
            <a:endParaRPr lang="ru-RU" sz="2000" dirty="0" smtClean="0"/>
          </a:p>
          <a:p>
            <a:pPr marL="0" indent="0" algn="r">
              <a:buNone/>
            </a:pPr>
            <a:r>
              <a:rPr lang="ru-RU" sz="2000" dirty="0" smtClean="0"/>
              <a:t>Проблемы </a:t>
            </a:r>
            <a:r>
              <a:rPr lang="ru-RU" sz="2000" dirty="0"/>
              <a:t>формирования информационно-коммуникационной </a:t>
            </a:r>
            <a:r>
              <a:rPr lang="ru-RU" sz="2000" dirty="0" smtClean="0"/>
              <a:t>компетентности</a:t>
            </a:r>
          </a:p>
          <a:p>
            <a:pPr marL="0" indent="0" algn="r">
              <a:buNone/>
            </a:pPr>
            <a:r>
              <a:rPr lang="ru-RU" sz="2000" dirty="0" smtClean="0"/>
              <a:t> </a:t>
            </a:r>
            <a:r>
              <a:rPr lang="ru-RU" sz="2000" dirty="0"/>
              <a:t>учителя российской школы // Образование и наука. – 2010. – №7 </a:t>
            </a:r>
            <a:br>
              <a:rPr lang="ru-RU" sz="20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88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1439466" y="86917"/>
            <a:ext cx="7110507" cy="810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Профессиональный стандарт «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Педагог» </a:t>
            </a:r>
          </a:p>
          <a:p>
            <a:pPr algn="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1050" dirty="0"/>
              <a:t>	</a:t>
            </a:r>
            <a:r>
              <a:rPr lang="ru-RU" altLang="ru-RU" sz="1050" dirty="0" smtClean="0"/>
              <a:t>	</a:t>
            </a:r>
            <a:r>
              <a:rPr lang="ru-RU" altLang="ru-RU" sz="1100" b="1" dirty="0" smtClean="0"/>
              <a:t>Зарегистрирован </a:t>
            </a:r>
            <a:r>
              <a:rPr lang="ru-RU" altLang="ru-RU" sz="1100" b="1" dirty="0"/>
              <a:t>в Минюсте РФ 6 декабря 2013 г.</a:t>
            </a:r>
            <a:endParaRPr lang="en-US" altLang="ru-RU" sz="1100" b="1" dirty="0"/>
          </a:p>
          <a:p>
            <a:pPr algn="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1100" b="1" dirty="0"/>
              <a:t>Редакция с учетом изменений и дополнений на 5 августа 2016 г.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10155" y="1143942"/>
            <a:ext cx="6750844" cy="540544"/>
          </a:xfrm>
        </p:spPr>
        <p:txBody>
          <a:bodyPr/>
          <a:lstStyle/>
          <a:p>
            <a:pPr eaLnBrk="1" hangingPunct="1"/>
            <a:r>
              <a:rPr lang="ru-RU" altLang="ru-RU" sz="1500" i="1" dirty="0"/>
              <a:t>3.1.1. Трудовая функция. Общепедагогическая функция. Обучение. Необходимые умения педагога</a:t>
            </a:r>
          </a:p>
        </p:txBody>
      </p:sp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1620441" y="3928181"/>
            <a:ext cx="6248400" cy="97274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Владеть ИКТ-компетентностями:</a:t>
            </a:r>
          </a:p>
          <a:p>
            <a:pPr eaLnBrk="1" hangingPunct="1"/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общепользовательская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ИКТ- компетентность</a:t>
            </a:r>
          </a:p>
          <a:p>
            <a:pPr eaLnBrk="1" hangingPunct="1"/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общепедагогическая ИКТ- компетентность</a:t>
            </a:r>
          </a:p>
          <a:p>
            <a:pPr eaLnBrk="1" hangingPunct="1"/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предметно-педагогическая ИКТ- компетентность 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1100" dirty="0"/>
          </a:p>
          <a:p>
            <a:pPr algn="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1100" dirty="0"/>
              <a:t>	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163733" y="3119912"/>
            <a:ext cx="6643688" cy="70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500" i="1" dirty="0"/>
              <a:t>3.2.3. Трудовая функция. Педагогическая деятельность по реализации программ основного и среднего общего образования. </a:t>
            </a:r>
            <a:endParaRPr lang="en-US" altLang="ru-RU" sz="1500" i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500" i="1" dirty="0"/>
              <a:t>Необходимые умения педагога</a:t>
            </a: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 bwMode="auto">
          <a:xfrm>
            <a:off x="787586" y="1661396"/>
            <a:ext cx="6631200" cy="1289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применять современные образовательные технологии, включая информационные, а также цифровые образовательные ресурсы;</a:t>
            </a:r>
          </a:p>
          <a:p>
            <a:pPr eaLnBrk="1" hangingPunct="1"/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использовать современные способы оценивания в условиях информационно-коммуникационных технологий(ведение электронных форм документации, в том числе электронного журнала и дневников обучающихся);</a:t>
            </a:r>
          </a:p>
          <a:p>
            <a:pPr eaLnBrk="1" hangingPunct="1"/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владеть  основами работы с текстовыми редакторами, электронными таблицами, электронной почтой и браузерами, мультимедийным оборудованием.</a:t>
            </a:r>
          </a:p>
        </p:txBody>
      </p:sp>
    </p:spTree>
    <p:extLst>
      <p:ext uri="{BB962C8B-B14F-4D97-AF65-F5344CB8AC3E}">
        <p14:creationId xmlns:p14="http://schemas.microsoft.com/office/powerpoint/2010/main" val="174841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3228" y="152043"/>
            <a:ext cx="5358809" cy="666384"/>
          </a:xfrm>
        </p:spPr>
        <p:txBody>
          <a:bodyPr>
            <a:noAutofit/>
          </a:bodyPr>
          <a:lstStyle/>
          <a:p>
            <a:r>
              <a:rPr lang="ru-RU" alt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компетенции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31720"/>
              </p:ext>
            </p:extLst>
          </p:nvPr>
        </p:nvGraphicFramePr>
        <p:xfrm>
          <a:off x="2" y="1275908"/>
          <a:ext cx="8995144" cy="3867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702"/>
                <a:gridCol w="3800624"/>
                <a:gridCol w="2512818"/>
              </a:tblGrid>
              <a:tr h="1697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spc="-15" dirty="0">
                          <a:solidFill>
                            <a:schemeClr val="tx1"/>
                          </a:solidFill>
                          <a:effectLst/>
                        </a:rPr>
                        <a:t>Знает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053" marR="2505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spc="-15" dirty="0">
                          <a:solidFill>
                            <a:schemeClr val="tx1"/>
                          </a:solidFill>
                          <a:effectLst/>
                        </a:rPr>
                        <a:t>Умеет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053" marR="25053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spc="-15" dirty="0" smtClean="0">
                          <a:solidFill>
                            <a:schemeClr val="tx1"/>
                          </a:solidFill>
                          <a:effectLst/>
                        </a:rPr>
                        <a:t>Владеет (имеет)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053" marR="25053" marT="0" marB="0">
                    <a:noFill/>
                  </a:tcPr>
                </a:tc>
              </a:tr>
              <a:tr h="3697829">
                <a:tc>
                  <a:txBody>
                    <a:bodyPr/>
                    <a:lstStyle/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70510" algn="l"/>
                        </a:tabLst>
                      </a:pPr>
                      <a:r>
                        <a:rPr lang="ru-RU" sz="1100" b="0" spc="-45" dirty="0">
                          <a:solidFill>
                            <a:schemeClr val="tx1"/>
                          </a:solidFill>
                          <a:effectLst/>
                        </a:rPr>
                        <a:t>как образовательные стандарты </a:t>
                      </a:r>
                      <a:r>
                        <a:rPr lang="ru-RU" sz="1100" b="0" spc="-45" dirty="0" smtClean="0">
                          <a:solidFill>
                            <a:schemeClr val="tx1"/>
                          </a:solidFill>
                          <a:effectLst/>
                        </a:rPr>
                        <a:t>соотносятся </a:t>
                      </a:r>
                      <a:r>
                        <a:rPr lang="ru-RU" sz="1100" b="0" spc="-45" dirty="0">
                          <a:solidFill>
                            <a:schemeClr val="tx1"/>
                          </a:solidFill>
                          <a:effectLst/>
                        </a:rPr>
                        <a:t>с конкретными средствами ИКТ и как эти средства помогают достигать </a:t>
                      </a:r>
                      <a:r>
                        <a:rPr lang="ru-RU" sz="1100" b="0" spc="-45" dirty="0" smtClean="0">
                          <a:solidFill>
                            <a:schemeClr val="tx1"/>
                          </a:solidFill>
                          <a:effectLst/>
                        </a:rPr>
                        <a:t>образовательных </a:t>
                      </a:r>
                      <a:r>
                        <a:rPr lang="ru-RU" sz="1100" b="0" spc="-45" dirty="0">
                          <a:solidFill>
                            <a:schemeClr val="tx1"/>
                          </a:solidFill>
                          <a:effectLst/>
                        </a:rPr>
                        <a:t>результатов </a:t>
                      </a:r>
                      <a:endParaRPr lang="ru-RU" sz="1100" b="0" spc="-45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70510" algn="l"/>
                        </a:tabLst>
                      </a:pPr>
                      <a:r>
                        <a:rPr lang="ru-RU" sz="1100" b="0" spc="-45" dirty="0" smtClean="0">
                          <a:solidFill>
                            <a:schemeClr val="tx1"/>
                          </a:solidFill>
                          <a:effectLst/>
                        </a:rPr>
                        <a:t>назначение</a:t>
                      </a:r>
                      <a:r>
                        <a:rPr lang="ru-RU" sz="1100" b="0" spc="-45" dirty="0">
                          <a:solidFill>
                            <a:schemeClr val="tx1"/>
                          </a:solidFill>
                          <a:effectLst/>
                        </a:rPr>
                        <a:t>, приемы работы </a:t>
                      </a:r>
                      <a:r>
                        <a:rPr lang="ru-RU" sz="1100" b="0" spc="-45" dirty="0" smtClean="0">
                          <a:solidFill>
                            <a:schemeClr val="tx1"/>
                          </a:solidFill>
                          <a:effectLst/>
                        </a:rPr>
                        <a:t>со  средствами обучения </a:t>
                      </a:r>
                      <a:r>
                        <a:rPr lang="ru-RU" sz="1100" b="0" spc="-45" dirty="0">
                          <a:solidFill>
                            <a:schemeClr val="tx1"/>
                          </a:solidFill>
                          <a:effectLst/>
                        </a:rPr>
                        <a:t>(компьютер, периферийное </a:t>
                      </a:r>
                      <a:r>
                        <a:rPr lang="ru-RU" sz="1100" b="0" spc="-45" dirty="0" smtClean="0">
                          <a:solidFill>
                            <a:schemeClr val="tx1"/>
                          </a:solidFill>
                          <a:effectLst/>
                        </a:rPr>
                        <a:t>оборудование, цифровое оборудование –лаборатории и т.д.)</a:t>
                      </a: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70510" algn="l"/>
                        </a:tabLst>
                      </a:pPr>
                      <a:r>
                        <a:rPr lang="ru-RU" sz="1100" b="0" spc="-45" dirty="0" smtClean="0">
                          <a:solidFill>
                            <a:schemeClr val="tx1"/>
                          </a:solidFill>
                          <a:effectLst/>
                        </a:rPr>
                        <a:t>санитарные </a:t>
                      </a:r>
                      <a:r>
                        <a:rPr lang="ru-RU" sz="1100" b="0" spc="-45" dirty="0">
                          <a:solidFill>
                            <a:schemeClr val="tx1"/>
                          </a:solidFill>
                          <a:effectLst/>
                        </a:rPr>
                        <a:t>нормы и правила работы </a:t>
                      </a:r>
                      <a:r>
                        <a:rPr lang="ru-RU" sz="1100" b="0" spc="-45" dirty="0" smtClean="0">
                          <a:solidFill>
                            <a:schemeClr val="tx1"/>
                          </a:solidFill>
                          <a:effectLst/>
                        </a:rPr>
                        <a:t>со  средствами ИКТ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70510" algn="l"/>
                        </a:tabLst>
                      </a:pPr>
                      <a:r>
                        <a:rPr lang="ru-RU" sz="1100" b="0" spc="-45" dirty="0">
                          <a:solidFill>
                            <a:schemeClr val="tx1"/>
                          </a:solidFill>
                          <a:effectLst/>
                        </a:rPr>
                        <a:t>способы и средства организации информационного образовательного пространства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70510" algn="l"/>
                        </a:tabLst>
                      </a:pPr>
                      <a:r>
                        <a:rPr lang="ru-RU" sz="1100" b="0" spc="-45" dirty="0">
                          <a:solidFill>
                            <a:schemeClr val="tx1"/>
                          </a:solidFill>
                          <a:effectLst/>
                        </a:rPr>
                        <a:t>правовые и этические нормы работы со средствами ИКТ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70510" algn="l"/>
                        </a:tabLst>
                      </a:pPr>
                      <a:r>
                        <a:rPr lang="ru-RU" sz="1100" b="0" spc="-45" dirty="0">
                          <a:solidFill>
                            <a:schemeClr val="tx1"/>
                          </a:solidFill>
                          <a:effectLst/>
                        </a:rPr>
                        <a:t>принципы </a:t>
                      </a:r>
                      <a:r>
                        <a:rPr lang="ru-RU" sz="1100" b="0" spc="-45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100" b="0" spc="-45" dirty="0">
                          <a:solidFill>
                            <a:schemeClr val="tx1"/>
                          </a:solidFill>
                          <a:effectLst/>
                        </a:rPr>
                        <a:t>защиты информации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70510" algn="l"/>
                        </a:tabLst>
                      </a:pPr>
                      <a:r>
                        <a:rPr lang="ru-RU" sz="1100" b="0" spc="-45" dirty="0">
                          <a:solidFill>
                            <a:schemeClr val="tx1"/>
                          </a:solidFill>
                          <a:effectLst/>
                        </a:rPr>
                        <a:t>требования безопасной работы в сети Интернет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053" marR="2505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182563" algn="l"/>
                        </a:tabLst>
                      </a:pPr>
                      <a:r>
                        <a:rPr lang="ru-RU" sz="1100" spc="-45" dirty="0" smtClean="0">
                          <a:effectLst/>
                        </a:rPr>
                        <a:t>эффективно </a:t>
                      </a:r>
                      <a:r>
                        <a:rPr lang="ru-RU" sz="1100" spc="-45" dirty="0">
                          <a:effectLst/>
                        </a:rPr>
                        <a:t>и безопасно применять </a:t>
                      </a:r>
                      <a:r>
                        <a:rPr lang="ru-RU" sz="1100" spc="-45" dirty="0" smtClean="0">
                          <a:effectLst/>
                        </a:rPr>
                        <a:t>средства ИКТ </a:t>
                      </a: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182563" algn="l"/>
                        </a:tabLst>
                      </a:pPr>
                      <a:r>
                        <a:rPr lang="ru-RU" sz="1100" spc="-45" dirty="0" smtClean="0">
                          <a:effectLst/>
                        </a:rPr>
                        <a:t>планировать </a:t>
                      </a:r>
                      <a:r>
                        <a:rPr lang="ru-RU" sz="1100" spc="-45" dirty="0">
                          <a:effectLst/>
                        </a:rPr>
                        <a:t>информационно-образовательную среду (ИОС) (отбирать содержание, планировать виды деятельности, организационные формы обучения, отбирать средства </a:t>
                      </a:r>
                      <a:r>
                        <a:rPr lang="ru-RU" sz="1100" spc="-45" dirty="0" smtClean="0">
                          <a:effectLst/>
                        </a:rPr>
                        <a:t>ИКТ)</a:t>
                      </a:r>
                      <a:endParaRPr lang="ru-RU" sz="1100" dirty="0">
                        <a:effectLst/>
                      </a:endParaRP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182563" algn="l"/>
                        </a:tabLst>
                      </a:pPr>
                      <a:r>
                        <a:rPr lang="ru-RU" sz="1100" spc="-45" dirty="0">
                          <a:effectLst/>
                        </a:rPr>
                        <a:t>формировать ИКТ-насыщенную информационно-образовательную среду (предметную среду обучения) </a:t>
                      </a:r>
                      <a:r>
                        <a:rPr lang="ru-RU" sz="1100" spc="-45" dirty="0" smtClean="0">
                          <a:effectLst/>
                        </a:rPr>
                        <a:t>в </a:t>
                      </a:r>
                      <a:r>
                        <a:rPr lang="ru-RU" sz="1100" spc="-45" dirty="0">
                          <a:effectLst/>
                        </a:rPr>
                        <a:t>рамках информационно-образовательного пространства </a:t>
                      </a:r>
                      <a:r>
                        <a:rPr lang="ru-RU" sz="1100" spc="-45" dirty="0" smtClean="0">
                          <a:effectLst/>
                        </a:rPr>
                        <a:t>ОО</a:t>
                      </a: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182563" algn="l"/>
                        </a:tabLst>
                      </a:pPr>
                      <a:r>
                        <a:rPr lang="ru-RU" sz="1100" spc="-45" dirty="0" smtClean="0">
                          <a:effectLst/>
                        </a:rPr>
                        <a:t>создавать </a:t>
                      </a:r>
                      <a:r>
                        <a:rPr lang="ru-RU" sz="1100" spc="-45" dirty="0">
                          <a:effectLst/>
                        </a:rPr>
                        <a:t>собственные информационно-образовательные ресурсы (ИОР) с использованием различных программных средств</a:t>
                      </a:r>
                      <a:endParaRPr lang="ru-RU" sz="1100" dirty="0">
                        <a:effectLst/>
                      </a:endParaRP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182563" algn="l"/>
                        </a:tabLst>
                      </a:pPr>
                      <a:r>
                        <a:rPr lang="ru-RU" sz="1100" spc="-45" dirty="0">
                          <a:effectLst/>
                        </a:rPr>
                        <a:t>давать экспертную </a:t>
                      </a:r>
                      <a:r>
                        <a:rPr lang="ru-RU" sz="1100" spc="-45" dirty="0" smtClean="0">
                          <a:effectLst/>
                        </a:rPr>
                        <a:t>оценку </a:t>
                      </a:r>
                      <a:r>
                        <a:rPr lang="ru-RU" sz="1100" spc="-45" dirty="0">
                          <a:effectLst/>
                        </a:rPr>
                        <a:t>продуктов образовательной деятельности, разработанных с использованием ИКТ</a:t>
                      </a:r>
                      <a:endParaRPr lang="ru-RU" sz="1100" dirty="0">
                        <a:effectLst/>
                      </a:endParaRP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182563" algn="l"/>
                        </a:tabLst>
                      </a:pPr>
                      <a:r>
                        <a:rPr lang="ru-RU" sz="1100" spc="-45" dirty="0" smtClean="0">
                          <a:effectLst/>
                        </a:rPr>
                        <a:t>организовывать </a:t>
                      </a:r>
                      <a:r>
                        <a:rPr lang="ru-RU" sz="1100" spc="-45" dirty="0">
                          <a:effectLst/>
                        </a:rPr>
                        <a:t>эффективное информационно-образовательное </a:t>
                      </a:r>
                      <a:r>
                        <a:rPr lang="ru-RU" sz="1100" spc="-45" dirty="0" smtClean="0">
                          <a:effectLst/>
                        </a:rPr>
                        <a:t> </a:t>
                      </a:r>
                      <a:r>
                        <a:rPr lang="ru-RU" sz="1100" spc="-45" dirty="0">
                          <a:effectLst/>
                        </a:rPr>
                        <a:t>взаимодействие участников образовательного процесса в сети Интернет с использованием возможностей социальных сетей и сервисов</a:t>
                      </a:r>
                      <a:endParaRPr lang="ru-RU" sz="1100" dirty="0">
                        <a:effectLst/>
                      </a:endParaRP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182563" algn="l"/>
                        </a:tabLst>
                      </a:pPr>
                      <a:r>
                        <a:rPr lang="ru-RU" sz="1100" spc="-45" dirty="0">
                          <a:effectLst/>
                        </a:rPr>
                        <a:t>осуществлять непрерывное самообразование в сфере ИКТ (готовность осваивать новейшие ИКТ, современные аппаратные и программные средства</a:t>
                      </a:r>
                      <a:r>
                        <a:rPr lang="ru-RU" sz="1100" spc="-45" dirty="0" smtClean="0">
                          <a:effectLst/>
                        </a:rPr>
                        <a:t>)</a:t>
                      </a:r>
                    </a:p>
                  </a:txBody>
                  <a:tcPr marL="25053" marR="2505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70510" algn="l"/>
                        </a:tabLst>
                      </a:pPr>
                      <a:r>
                        <a:rPr lang="ru-RU" sz="1100" spc="-45" dirty="0" smtClean="0">
                          <a:effectLst/>
                        </a:rPr>
                        <a:t>опыт </a:t>
                      </a:r>
                      <a:r>
                        <a:rPr lang="ru-RU" sz="1100" spc="-45" dirty="0">
                          <a:effectLst/>
                        </a:rPr>
                        <a:t>организации и реализации образовательного процесса (</a:t>
                      </a:r>
                      <a:r>
                        <a:rPr lang="ru-RU" sz="1100" spc="-30" dirty="0">
                          <a:effectLst/>
                        </a:rPr>
                        <a:t>преподавание учебного предмета</a:t>
                      </a:r>
                      <a:r>
                        <a:rPr lang="ru-RU" sz="1100" spc="-45" dirty="0">
                          <a:effectLst/>
                        </a:rPr>
                        <a:t>) с использованием </a:t>
                      </a:r>
                      <a:r>
                        <a:rPr lang="ru-RU" sz="1100" spc="-45" dirty="0" smtClean="0">
                          <a:effectLst/>
                        </a:rPr>
                        <a:t>средств ИКТ</a:t>
                      </a: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70510" algn="l"/>
                        </a:tabLst>
                      </a:pPr>
                      <a:r>
                        <a:rPr lang="ru-RU" sz="1100" spc="-45" dirty="0" smtClean="0">
                          <a:effectLst/>
                        </a:rPr>
                        <a:t>опыт </a:t>
                      </a:r>
                      <a:r>
                        <a:rPr lang="ru-RU" sz="1100" spc="-45" dirty="0">
                          <a:effectLst/>
                        </a:rPr>
                        <a:t>применения средств ИКТ для реализации контрольно-оценочной </a:t>
                      </a:r>
                      <a:r>
                        <a:rPr lang="ru-RU" sz="1100" spc="-45" dirty="0" smtClean="0">
                          <a:effectLst/>
                        </a:rPr>
                        <a:t>деятельности, в </a:t>
                      </a:r>
                      <a:r>
                        <a:rPr lang="ru-RU" sz="1100" spc="-45" dirty="0">
                          <a:effectLst/>
                        </a:rPr>
                        <a:t>том числе для оценивания эффективности использования ИОР в образовательном </a:t>
                      </a:r>
                      <a:r>
                        <a:rPr lang="ru-RU" sz="1100" spc="-45" dirty="0" smtClean="0">
                          <a:effectLst/>
                        </a:rPr>
                        <a:t>процессе</a:t>
                      </a: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70510" algn="l"/>
                        </a:tabLst>
                      </a:pPr>
                      <a:r>
                        <a:rPr lang="ru-RU" sz="1100" spc="-45" dirty="0" smtClean="0">
                          <a:effectLst/>
                        </a:rPr>
                        <a:t>способами </a:t>
                      </a:r>
                      <a:r>
                        <a:rPr lang="ru-RU" sz="1100" spc="-45" dirty="0">
                          <a:effectLst/>
                        </a:rPr>
                        <a:t>автоматизации процессов управления </a:t>
                      </a:r>
                      <a:r>
                        <a:rPr lang="ru-RU" sz="1100" spc="-45" dirty="0" smtClean="0">
                          <a:effectLst/>
                        </a:rPr>
                        <a:t>образовательным </a:t>
                      </a:r>
                      <a:r>
                        <a:rPr lang="ru-RU" sz="1100" spc="-45" dirty="0">
                          <a:effectLst/>
                        </a:rPr>
                        <a:t>процессом</a:t>
                      </a:r>
                      <a:endParaRPr lang="ru-RU" sz="1100" dirty="0">
                        <a:effectLst/>
                      </a:endParaRPr>
                    </a:p>
                    <a:p>
                      <a:pPr marL="182563" lvl="0" indent="-1825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70510" algn="l"/>
                        </a:tabLst>
                      </a:pPr>
                      <a:r>
                        <a:rPr lang="ru-RU" sz="1100" spc="-45" dirty="0">
                          <a:effectLst/>
                        </a:rPr>
                        <a:t>способами обобщения опыта эффективного использования ИКТ в профессиональной деятельности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053" marR="25053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4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292" y="152043"/>
            <a:ext cx="7270811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Планируемые уровни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сформированности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компетенции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700354"/>
              </p:ext>
            </p:extLst>
          </p:nvPr>
        </p:nvGraphicFramePr>
        <p:xfrm>
          <a:off x="2" y="1086685"/>
          <a:ext cx="9143999" cy="39544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769"/>
                <a:gridCol w="1290758"/>
                <a:gridCol w="1283964"/>
                <a:gridCol w="6331508"/>
              </a:tblGrid>
              <a:tr h="38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spc="-45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037" marR="260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Уровни </a:t>
                      </a:r>
                      <a:r>
                        <a:rPr lang="ru-RU" sz="1100" spc="-25" dirty="0" err="1" smtClean="0">
                          <a:effectLst/>
                        </a:rPr>
                        <a:t>сформированности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037" marR="260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spc="-30" dirty="0">
                          <a:effectLst/>
                        </a:rPr>
                        <a:t>Содержательное описание </a:t>
                      </a:r>
                      <a:r>
                        <a:rPr lang="ru-RU" sz="1100" dirty="0">
                          <a:effectLst/>
                        </a:rPr>
                        <a:t>уровня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037" marR="260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spc="-30" dirty="0">
                          <a:effectLst/>
                        </a:rPr>
                        <a:t>Основные признаки уровня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037" marR="26037" marT="0" marB="0"/>
                </a:tc>
              </a:tr>
              <a:tr h="35650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spc="-45" dirty="0">
                          <a:effectLst/>
                        </a:rPr>
                        <a:t>1</a:t>
                      </a:r>
                      <a:r>
                        <a:rPr lang="ru-RU" sz="1100" spc="-45" dirty="0" smtClean="0">
                          <a:effectLst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spc="-45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spc="-45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spc="-45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spc="-45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spc="-45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spc="-45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spc="-45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spc="-45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spc="-45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spc="-45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spc="-45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spc="-45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spc="-45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spc="-45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037" marR="260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89560" algn="l"/>
                        </a:tabLst>
                      </a:pPr>
                      <a:r>
                        <a:rPr lang="ru-RU" sz="900" spc="-45" dirty="0" err="1">
                          <a:effectLst/>
                        </a:rPr>
                        <a:t>Знаниевый</a:t>
                      </a:r>
                      <a:r>
                        <a:rPr lang="ru-RU" sz="900" spc="-45" dirty="0">
                          <a:effectLst/>
                        </a:rPr>
                        <a:t> уровень ИКТ-компетенции (уровень подготовленности к деятельности</a:t>
                      </a:r>
                      <a:r>
                        <a:rPr lang="ru-RU" sz="900" spc="-45" dirty="0" smtClean="0">
                          <a:effectLst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89560" algn="l"/>
                        </a:tabLst>
                      </a:pPr>
                      <a:endParaRPr lang="ru-RU" sz="900" spc="-45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89560" algn="l"/>
                        </a:tabLst>
                      </a:pPr>
                      <a:endParaRPr lang="ru-RU" sz="900" spc="-45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89560" algn="l"/>
                        </a:tabLst>
                      </a:pPr>
                      <a:endParaRPr lang="ru-RU" sz="900" spc="-45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89560" algn="l"/>
                        </a:tabLst>
                      </a:pPr>
                      <a:endParaRPr lang="ru-RU" sz="900" spc="-45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89560" algn="l"/>
                        </a:tabLst>
                      </a:pPr>
                      <a:endParaRPr lang="ru-RU" sz="900" spc="-45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89560" algn="l"/>
                        </a:tabLst>
                      </a:pPr>
                      <a:endParaRPr lang="ru-RU" sz="900" spc="-45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89560" algn="l"/>
                        </a:tabLst>
                      </a:pPr>
                      <a:endParaRPr lang="ru-RU" sz="900" spc="-45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89560" algn="l"/>
                        </a:tabLst>
                      </a:pPr>
                      <a:endParaRPr lang="ru-RU" sz="900" spc="-45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89560" algn="l"/>
                        </a:tabLst>
                      </a:pPr>
                      <a:endParaRPr lang="ru-RU" sz="900" spc="-45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89560" algn="l"/>
                        </a:tabLst>
                      </a:pPr>
                      <a:endParaRPr lang="ru-RU" sz="900" spc="-45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89560" algn="l"/>
                        </a:tabLst>
                      </a:pPr>
                      <a:endParaRPr lang="ru-RU" sz="900" spc="-45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89560" algn="l"/>
                        </a:tabLst>
                      </a:pPr>
                      <a:endParaRPr lang="ru-RU" sz="900" spc="-45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89560" algn="l"/>
                        </a:tabLst>
                      </a:pPr>
                      <a:endParaRPr lang="ru-RU" sz="900" spc="-45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89560" algn="l"/>
                        </a:tabLst>
                      </a:pPr>
                      <a:r>
                        <a:rPr lang="ru-RU" sz="900" spc="-45" dirty="0" err="1" smtClean="0">
                          <a:effectLst/>
                        </a:rPr>
                        <a:t>Деятельностный</a:t>
                      </a:r>
                      <a:r>
                        <a:rPr lang="ru-RU" sz="900" spc="-45" dirty="0" smtClean="0">
                          <a:effectLst/>
                        </a:rPr>
                        <a:t> уровень ИКТ-компетенции</a:t>
                      </a:r>
                      <a:endParaRPr lang="ru-RU" sz="900" dirty="0">
                        <a:effectLst/>
                      </a:endParaRPr>
                    </a:p>
                  </a:txBody>
                  <a:tcPr marL="26037" marR="26037" marT="0" marB="0"/>
                </a:tc>
                <a:tc>
                  <a:txBody>
                    <a:bodyPr/>
                    <a:lstStyle/>
                    <a:p>
                      <a:pPr marL="22225">
                        <a:spcAft>
                          <a:spcPts val="0"/>
                        </a:spcAft>
                        <a:tabLst>
                          <a:tab pos="294005" algn="l"/>
                        </a:tabLst>
                      </a:pPr>
                      <a:r>
                        <a:rPr lang="ru-RU" sz="900" spc="-45" dirty="0">
                          <a:effectLst/>
                        </a:rPr>
                        <a:t>владение функциональной </a:t>
                      </a:r>
                      <a:r>
                        <a:rPr lang="ru-RU" sz="900" spc="-45" dirty="0" smtClean="0">
                          <a:effectLst/>
                        </a:rPr>
                        <a:t>ИКТ-грамотностью</a:t>
                      </a:r>
                    </a:p>
                    <a:p>
                      <a:pPr marL="22225" algn="l" defTabSz="788703" rtl="0" eaLnBrk="1" latinLnBrk="0" hangingPunct="1">
                        <a:spcAft>
                          <a:spcPts val="0"/>
                        </a:spcAft>
                        <a:tabLst>
                          <a:tab pos="294005" algn="l"/>
                        </a:tabLst>
                      </a:pPr>
                      <a:endParaRPr lang="ru-RU" sz="900" kern="1200" spc="-45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225" algn="l" defTabSz="788703" rtl="0" eaLnBrk="1" latinLnBrk="0" hangingPunct="1">
                        <a:spcAft>
                          <a:spcPts val="0"/>
                        </a:spcAft>
                        <a:tabLst>
                          <a:tab pos="294005" algn="l"/>
                        </a:tabLst>
                      </a:pPr>
                      <a:endParaRPr lang="ru-RU" sz="900" kern="1200" spc="-45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225" algn="l" defTabSz="788703" rtl="0" eaLnBrk="1" latinLnBrk="0" hangingPunct="1">
                        <a:spcAft>
                          <a:spcPts val="0"/>
                        </a:spcAft>
                        <a:tabLst>
                          <a:tab pos="294005" algn="l"/>
                        </a:tabLst>
                      </a:pPr>
                      <a:endParaRPr lang="ru-RU" sz="900" kern="1200" spc="-45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225" algn="l" defTabSz="788703" rtl="0" eaLnBrk="1" latinLnBrk="0" hangingPunct="1">
                        <a:spcAft>
                          <a:spcPts val="0"/>
                        </a:spcAft>
                        <a:tabLst>
                          <a:tab pos="294005" algn="l"/>
                        </a:tabLst>
                      </a:pPr>
                      <a:endParaRPr lang="ru-RU" sz="900" kern="1200" spc="-45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225" algn="l" defTabSz="788703" rtl="0" eaLnBrk="1" latinLnBrk="0" hangingPunct="1">
                        <a:spcAft>
                          <a:spcPts val="0"/>
                        </a:spcAft>
                        <a:tabLst>
                          <a:tab pos="294005" algn="l"/>
                        </a:tabLst>
                      </a:pPr>
                      <a:endParaRPr lang="ru-RU" sz="900" kern="1200" spc="-45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225" algn="l" defTabSz="788703" rtl="0" eaLnBrk="1" latinLnBrk="0" hangingPunct="1">
                        <a:spcAft>
                          <a:spcPts val="0"/>
                        </a:spcAft>
                        <a:tabLst>
                          <a:tab pos="294005" algn="l"/>
                        </a:tabLst>
                      </a:pPr>
                      <a:endParaRPr lang="ru-RU" sz="900" kern="1200" spc="-45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225" algn="l" defTabSz="788703" rtl="0" eaLnBrk="1" latinLnBrk="0" hangingPunct="1">
                        <a:spcAft>
                          <a:spcPts val="0"/>
                        </a:spcAft>
                        <a:tabLst>
                          <a:tab pos="294005" algn="l"/>
                        </a:tabLst>
                      </a:pPr>
                      <a:endParaRPr lang="ru-RU" sz="900" kern="1200" spc="-45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225" algn="l" defTabSz="788703" rtl="0" eaLnBrk="1" latinLnBrk="0" hangingPunct="1">
                        <a:spcAft>
                          <a:spcPts val="0"/>
                        </a:spcAft>
                        <a:tabLst>
                          <a:tab pos="294005" algn="l"/>
                        </a:tabLst>
                      </a:pPr>
                      <a:endParaRPr lang="ru-RU" sz="900" kern="1200" spc="-45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225" algn="l" defTabSz="788703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294005" algn="l"/>
                        </a:tabLst>
                      </a:pPr>
                      <a:endParaRPr lang="ru-RU" sz="900" kern="1200" spc="-45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225" algn="l" defTabSz="788703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294005" algn="l"/>
                        </a:tabLst>
                      </a:pPr>
                      <a:r>
                        <a:rPr lang="ru-RU" sz="900" kern="1200" spc="-45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способность применять средства ИКТ для организации  образовательного процесса </a:t>
                      </a:r>
                    </a:p>
                    <a:p>
                      <a:pPr marL="22225" algn="l" defTabSz="788703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294005" algn="l"/>
                        </a:tabLst>
                      </a:pPr>
                      <a:endParaRPr lang="ru-RU" sz="900" kern="1200" spc="-45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225" algn="l" defTabSz="788703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294005" algn="l"/>
                        </a:tabLst>
                      </a:pPr>
                      <a:endParaRPr lang="ru-RU" sz="900" kern="1200" spc="-45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225" algn="l" defTabSz="788703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294005" algn="l"/>
                        </a:tabLst>
                      </a:pPr>
                      <a:r>
                        <a:rPr lang="ru-RU" sz="900" kern="1200" spc="-45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осознанное</a:t>
                      </a:r>
                      <a:r>
                        <a:rPr lang="ru-RU" sz="900" kern="1200" spc="-45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систематическое, целенаправленное и дифференцированное использование средств ИКТ и электронных  образовательных ресурсов</a:t>
                      </a:r>
                      <a:endParaRPr lang="ru-RU" sz="900" kern="1200" spc="-45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037" marR="26037" marT="0" marB="0"/>
                </a:tc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900" u="sng" spc="-45" dirty="0">
                          <a:effectLst/>
                        </a:rPr>
                        <a:t>знает</a:t>
                      </a:r>
                      <a:endParaRPr lang="ru-RU" sz="900" dirty="0">
                        <a:effectLst/>
                      </a:endParaRPr>
                    </a:p>
                    <a:p>
                      <a:pPr marL="180975" lvl="0" indent="-180975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70510" algn="l"/>
                        </a:tabLst>
                      </a:pPr>
                      <a:r>
                        <a:rPr lang="ru-RU" sz="900" spc="-45" dirty="0" smtClean="0">
                          <a:effectLst/>
                        </a:rPr>
                        <a:t>назначение</a:t>
                      </a:r>
                      <a:r>
                        <a:rPr lang="ru-RU" sz="900" spc="-45" dirty="0">
                          <a:effectLst/>
                        </a:rPr>
                        <a:t>, принципы функционирования компьютерных сетей, в том числе беспроводных</a:t>
                      </a:r>
                      <a:endParaRPr lang="ru-RU" sz="900" dirty="0">
                        <a:effectLst/>
                      </a:endParaRPr>
                    </a:p>
                    <a:p>
                      <a:pPr marL="180975" lvl="0" indent="-180975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70510" algn="l"/>
                        </a:tabLst>
                      </a:pPr>
                      <a:r>
                        <a:rPr lang="ru-RU" sz="900" spc="-45" dirty="0">
                          <a:effectLst/>
                        </a:rPr>
                        <a:t>правовые и этические нормы работы с информацией, со средствами ИКТ</a:t>
                      </a:r>
                      <a:endParaRPr lang="ru-RU" sz="900" dirty="0">
                        <a:effectLst/>
                      </a:endParaRPr>
                    </a:p>
                    <a:p>
                      <a:pPr marL="180975" lvl="0" indent="-180975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70510" algn="l"/>
                        </a:tabLst>
                      </a:pPr>
                      <a:r>
                        <a:rPr lang="ru-RU" sz="900" spc="-45" dirty="0">
                          <a:effectLst/>
                        </a:rPr>
                        <a:t>графический интерфейс операционной системы, приемы выполнения файловых операций, работы с файловыми архивами</a:t>
                      </a:r>
                      <a:endParaRPr lang="ru-RU" sz="900" dirty="0">
                        <a:effectLst/>
                      </a:endParaRPr>
                    </a:p>
                    <a:p>
                      <a:pPr marL="180975" lvl="0" indent="-180975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70510" algn="l"/>
                        </a:tabLst>
                      </a:pPr>
                      <a:r>
                        <a:rPr lang="ru-RU" sz="900" spc="-45" dirty="0" smtClean="0">
                          <a:effectLst/>
                        </a:rPr>
                        <a:t>…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65760" algn="l"/>
                        </a:tabLst>
                      </a:pPr>
                      <a:r>
                        <a:rPr lang="ru-RU" sz="900" u="sng" spc="-45" dirty="0">
                          <a:effectLst/>
                        </a:rPr>
                        <a:t>умеет</a:t>
                      </a:r>
                      <a:endParaRPr lang="ru-RU" sz="900" dirty="0">
                        <a:effectLst/>
                      </a:endParaRPr>
                    </a:p>
                    <a:p>
                      <a:pPr marL="180975" lvl="0" indent="-180975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94005" algn="l"/>
                        </a:tabLst>
                      </a:pPr>
                      <a:r>
                        <a:rPr lang="ru-RU" sz="900" spc="-45" dirty="0" smtClean="0">
                          <a:effectLst/>
                        </a:rPr>
                        <a:t>организовывать </a:t>
                      </a:r>
                      <a:r>
                        <a:rPr lang="ru-RU" sz="900" spc="-45" dirty="0">
                          <a:effectLst/>
                        </a:rPr>
                        <a:t>информационную среду как файловую систему, выполнять файловые операции, операции ввода-вывода информации, включая печать и запись информации на внешние носители, в том числе при работе в компьютерных сетях, с облачными хранилищами</a:t>
                      </a:r>
                      <a:endParaRPr lang="ru-RU" sz="900" dirty="0">
                        <a:effectLst/>
                      </a:endParaRPr>
                    </a:p>
                    <a:p>
                      <a:pPr marL="180975" lvl="0" indent="-180975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365760" algn="l"/>
                        </a:tabLst>
                      </a:pPr>
                      <a:r>
                        <a:rPr lang="ru-RU" sz="900" spc="-45" dirty="0" smtClean="0">
                          <a:effectLst/>
                        </a:rPr>
                        <a:t>применять </a:t>
                      </a:r>
                      <a:r>
                        <a:rPr lang="ru-RU" sz="900" spc="-45" dirty="0">
                          <a:effectLst/>
                        </a:rPr>
                        <a:t>общедоступные сетевые технологии (веб-браузер, коммуникационные программные средства, сервисы сети Интернет) на уровне </a:t>
                      </a:r>
                      <a:r>
                        <a:rPr lang="ru-RU" sz="900" spc="-45" dirty="0" smtClean="0">
                          <a:effectLst/>
                        </a:rPr>
                        <a:t>пользователя</a:t>
                      </a:r>
                    </a:p>
                    <a:p>
                      <a:pPr marL="180975" lvl="0" indent="-180975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365760" algn="l"/>
                        </a:tabLst>
                      </a:pPr>
                      <a:r>
                        <a:rPr lang="ru-RU" sz="900" spc="-45" dirty="0" smtClean="0">
                          <a:effectLst/>
                        </a:rPr>
                        <a:t>…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65760" algn="l"/>
                        </a:tabLst>
                      </a:pPr>
                      <a:r>
                        <a:rPr lang="ru-RU" sz="900" u="sng" spc="-45" dirty="0">
                          <a:effectLst/>
                        </a:rPr>
                        <a:t>владеет </a:t>
                      </a:r>
                      <a:r>
                        <a:rPr lang="ru-RU" sz="900" u="sng" spc="-45" dirty="0" smtClean="0">
                          <a:effectLst/>
                        </a:rPr>
                        <a:t>опытом </a:t>
                      </a:r>
                      <a:r>
                        <a:rPr lang="ru-RU" sz="900" kern="1200" spc="-45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пользования </a:t>
                      </a:r>
                      <a:r>
                        <a:rPr lang="ru-RU" sz="900" kern="1200" spc="-45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оборудованием, программным обеспечением и ресурсами в сфере </a:t>
                      </a:r>
                      <a:r>
                        <a:rPr lang="ru-RU" sz="900" kern="1200" spc="-45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ИКТ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365760" algn="l"/>
                        </a:tabLst>
                      </a:pPr>
                      <a:endParaRPr lang="ru-RU" sz="900" kern="1200" spc="-45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65760" algn="l"/>
                        </a:tabLst>
                      </a:pPr>
                      <a:r>
                        <a:rPr lang="ru-RU" sz="900" kern="1200" spc="-45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знает, умеет владеет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365760" algn="l"/>
                        </a:tabLst>
                      </a:pPr>
                      <a:endParaRPr lang="ru-RU" sz="900" kern="1200" spc="-45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65760" algn="l"/>
                        </a:tabLst>
                      </a:pPr>
                      <a:endParaRPr lang="ru-RU" sz="900" kern="1200" spc="-45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65760" algn="l"/>
                        </a:tabLst>
                      </a:pPr>
                      <a:endParaRPr lang="ru-RU" sz="900" kern="1200" spc="-45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65760" algn="l"/>
                        </a:tabLst>
                      </a:pPr>
                      <a:endParaRPr lang="ru-RU" sz="900" kern="1200" spc="-45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900" u="sng" kern="1200" spc="-45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знает</a:t>
                      </a:r>
                    </a:p>
                    <a:p>
                      <a:pPr lvl="0">
                        <a:lnSpc>
                          <a:spcPct val="80000"/>
                        </a:lnSpc>
                      </a:pPr>
                      <a:r>
                        <a:rPr lang="ru-RU" sz="900" kern="1200" spc="-45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потенциал ИОС ОО (положительные аспекты и слабые стороны )</a:t>
                      </a:r>
                    </a:p>
                    <a:p>
                      <a:pPr lvl="0">
                        <a:lnSpc>
                          <a:spcPct val="80000"/>
                        </a:lnSpc>
                      </a:pPr>
                      <a:r>
                        <a:rPr lang="ru-RU" sz="900" kern="1200" spc="-45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различные инструментальные программные средства для своей предметной области</a:t>
                      </a:r>
                    </a:p>
                    <a:p>
                      <a:pPr marL="0" marR="0" lvl="0" indent="0" algn="l" defTabSz="788703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spc="-45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модели использования электронных  образовательных ресурсов  в образовательном процессе</a:t>
                      </a:r>
                    </a:p>
                    <a:p>
                      <a:pPr marL="0" marR="0" lvl="0" indent="0" algn="l" defTabSz="788703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spc="-45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marR="0" lvl="0" indent="0" algn="l" defTabSz="788703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spc="-45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u="sng" kern="1200" spc="-45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умеет</a:t>
                      </a:r>
                    </a:p>
                    <a:p>
                      <a:pPr marL="0" marR="0" lvl="0" indent="0" algn="l" defTabSz="788703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spc="-45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L="26037" marR="2603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92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292" y="76022"/>
            <a:ext cx="7270811" cy="85725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Критерии, показатели и средства оценивания уровня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сформированности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компетентности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391714"/>
              </p:ext>
            </p:extLst>
          </p:nvPr>
        </p:nvGraphicFramePr>
        <p:xfrm>
          <a:off x="54022" y="1150006"/>
          <a:ext cx="9003836" cy="39225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5947"/>
                <a:gridCol w="1734886"/>
                <a:gridCol w="3459635"/>
                <a:gridCol w="1973368"/>
              </a:tblGrid>
              <a:tr h="511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Компонент компетентности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Критерии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Показатели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Средства (инструменты) оценивания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</a:tr>
              <a:tr h="220492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effectLst/>
                        </a:rPr>
                        <a:t>Общепользовательская</a:t>
                      </a:r>
                      <a:r>
                        <a:rPr lang="ru-RU" sz="1100" dirty="0" smtClean="0">
                          <a:effectLst/>
                        </a:rPr>
                        <a:t> </a:t>
                      </a:r>
                      <a:r>
                        <a:rPr lang="ru-RU" sz="1100" dirty="0">
                          <a:effectLst/>
                        </a:rPr>
                        <a:t>ИКТ-компетентность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Мотивационный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анкетирование, собеседование</a:t>
                      </a:r>
                    </a:p>
                  </a:txBody>
                  <a:tcPr marL="68580" marR="68580" marT="0" marB="0"/>
                </a:tc>
              </a:tr>
              <a:tr h="25681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440" algn="l"/>
                        </a:tabLst>
                      </a:pPr>
                      <a:r>
                        <a:rPr lang="ru-RU" sz="1100" dirty="0">
                          <a:effectLst/>
                        </a:rPr>
                        <a:t>Когнитивный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marL="0" marR="0" lvl="0" indent="0" algn="l" defTabSz="788703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201930" algn="l"/>
                        </a:tabLst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знание возможностей и приемов работы с аппаратными средствами, стандартным программным обеспечением (на уровне пользователя) 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комплексный тест</a:t>
                      </a:r>
                    </a:p>
                  </a:txBody>
                  <a:tcPr marL="68580" marR="68580" marT="0" marB="0"/>
                </a:tc>
              </a:tr>
              <a:tr h="25681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440" algn="l"/>
                        </a:tabLs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Операционный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marL="0" marR="0" lvl="0" indent="0" algn="l" defTabSz="788703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201930" algn="l"/>
                        </a:tabLst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умения и навыки использования ИКТ (на уровне пользователя)…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marL="0" algn="l" defTabSz="788703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зачет, контрольная работа, индивидуальное практическое задание</a:t>
                      </a:r>
                      <a:endParaRPr lang="ru-RU" sz="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</a:tr>
              <a:tr h="276322">
                <a:tc rowSpan="3">
                  <a:txBody>
                    <a:bodyPr/>
                    <a:lstStyle/>
                    <a:p>
                      <a:pPr marL="0" algn="l" defTabSz="788703" rtl="0" eaLnBrk="1" latinLnBrk="0" hangingPunct="1">
                        <a:spcAft>
                          <a:spcPts val="0"/>
                        </a:spcAft>
                      </a:pPr>
                      <a:endParaRPr lang="ru-RU" sz="1100" b="1" kern="120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788703" rtl="0" eaLnBrk="1" latinLnBrk="0" hangingPunct="1">
                        <a:spcAft>
                          <a:spcPts val="0"/>
                        </a:spcAft>
                      </a:pPr>
                      <a:endParaRPr lang="ru-RU" sz="1100" b="1" kern="120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788703" rtl="0" eaLnBrk="1" latinLnBrk="0" hangingPunct="1">
                        <a:spcAft>
                          <a:spcPts val="0"/>
                        </a:spcAft>
                      </a:pPr>
                      <a:endParaRPr lang="ru-RU" sz="1100" b="1" kern="120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788703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Общепедагогическая </a:t>
                      </a:r>
                      <a:endParaRPr lang="ru-RU" sz="11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788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ИКТ-компетентность</a:t>
                      </a:r>
                      <a:endParaRPr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31" marR="52831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Мотивационный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marL="0" marR="0" lvl="0" indent="0" algn="l" defTabSz="788703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201930" algn="l"/>
                        </a:tabLst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готовность использовать ИКТ (устойчивый интерес к применению ИКТ) в профессиональной деятельности…</a:t>
                      </a: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</a:tr>
              <a:tr h="385217">
                <a:tc vMerge="1">
                  <a:txBody>
                    <a:bodyPr/>
                    <a:lstStyle/>
                    <a:p>
                      <a:pPr marL="0" marR="0" indent="0" algn="l" defTabSz="788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31" marR="52831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440" algn="l"/>
                        </a:tabLst>
                      </a:pPr>
                      <a:r>
                        <a:rPr lang="ru-RU" sz="1100" dirty="0">
                          <a:effectLst/>
                        </a:rPr>
                        <a:t>Когнитивный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marL="0" marR="0" lvl="0" indent="0" algn="l" defTabSz="788703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201930" algn="l"/>
                        </a:tabLst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знания в области использования ИКТ в обучении, возможностей использования стандартного и специализированного программного обеспечения в соответствии с образовательными целями …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</a:tr>
              <a:tr h="420046">
                <a:tc vMerge="1">
                  <a:txBody>
                    <a:bodyPr/>
                    <a:lstStyle/>
                    <a:p>
                      <a:pPr marL="0" marR="0" indent="0" algn="l" defTabSz="788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31" marR="52831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440" algn="l"/>
                        </a:tabLs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Операционный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80000"/>
                        </a:lnSpc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умения и навыки использования ИКТ для организации и управления образовательным процессом в информационной среде…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портфолио, проектная работа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</a:tr>
              <a:tr h="483768">
                <a:tc rowSpan="3">
                  <a:txBody>
                    <a:bodyPr/>
                    <a:lstStyle/>
                    <a:p>
                      <a:pPr marL="0" algn="l" defTabSz="788703" rtl="0" eaLnBrk="1" latinLnBrk="0" hangingPunct="1">
                        <a:spcAft>
                          <a:spcPts val="0"/>
                        </a:spcAft>
                      </a:pPr>
                      <a:endParaRPr lang="ru-RU" sz="11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788703" rtl="0" eaLnBrk="1" latinLnBrk="0" hangingPunct="1">
                        <a:spcAft>
                          <a:spcPts val="0"/>
                        </a:spcAft>
                      </a:pPr>
                      <a:endParaRPr lang="ru-RU" sz="11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788703" rtl="0" eaLnBrk="1" latinLnBrk="0" hangingPunct="1">
                        <a:spcAft>
                          <a:spcPts val="0"/>
                        </a:spcAft>
                      </a:pPr>
                      <a:endParaRPr lang="ru-RU" sz="11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788703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Предметно-педагогическая </a:t>
                      </a:r>
                    </a:p>
                    <a:p>
                      <a:pPr marL="0" marR="0" indent="0" algn="l" defTabSz="788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ИКТ-компетентность</a:t>
                      </a:r>
                      <a:endParaRPr lang="ru-RU" sz="11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788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Мотивационный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80000"/>
                        </a:lnSpc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устойчивая потребность в непрерывном образовании и самообразовании в области ИКТ, в том числе с применением дистанционных технологий …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анкетирование, собеседование, эссе</a:t>
                      </a:r>
                    </a:p>
                  </a:txBody>
                  <a:tcPr marL="68580" marR="68580" marT="0" marB="0"/>
                </a:tc>
              </a:tr>
              <a:tr h="385217">
                <a:tc vMerge="1">
                  <a:txBody>
                    <a:bodyPr/>
                    <a:lstStyle/>
                    <a:p>
                      <a:pPr marL="0" marR="0" indent="0" algn="l" defTabSz="788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440" algn="l"/>
                        </a:tabLst>
                      </a:pPr>
                      <a:r>
                        <a:rPr lang="ru-RU" sz="1100" dirty="0">
                          <a:effectLst/>
                        </a:rPr>
                        <a:t>Когнитивный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marL="0" marR="0" lvl="0" indent="0" algn="l" defTabSz="788703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201930" algn="l"/>
                        </a:tabLst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знание возможностей и приемов работы со специализированным программным обеспечением, характерным для предметной области (предметно-ориентированные приложения)…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marL="0" lvl="0" algn="just" defTabSz="788703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комплексный тест, кейс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31" marR="52831" marT="0" marB="0"/>
                </a:tc>
              </a:tr>
              <a:tr h="303372">
                <a:tc vMerge="1">
                  <a:txBody>
                    <a:bodyPr/>
                    <a:lstStyle/>
                    <a:p>
                      <a:pPr marL="0" marR="0" indent="0" algn="l" defTabSz="788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440" algn="l"/>
                        </a:tabLs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Операционный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01930" algn="l"/>
                        </a:tabLs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1" marR="5283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15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292" y="152043"/>
            <a:ext cx="7270811" cy="85725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Кейс «ИКТ-компетентность»: </a:t>
            </a:r>
            <a:r>
              <a:rPr lang="ru-RU" sz="22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общепользовательская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педагогическая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450673"/>
              </p:ext>
            </p:extLst>
          </p:nvPr>
        </p:nvGraphicFramePr>
        <p:xfrm>
          <a:off x="1402661" y="1353285"/>
          <a:ext cx="6102424" cy="3134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539750" y="4516042"/>
            <a:ext cx="8147050" cy="507206"/>
          </a:xfrm>
        </p:spPr>
        <p:txBody>
          <a:bodyPr>
            <a:normAutofit/>
          </a:bodyPr>
          <a:lstStyle/>
          <a:p>
            <a:pPr marL="0" indent="0" algn="ctr" eaLnBrk="1" hangingPunct="1">
              <a:buFont typeface="Arial" charset="0"/>
              <a:buNone/>
            </a:pPr>
            <a:r>
              <a:rPr lang="ru-RU" sz="2000" dirty="0" smtClean="0"/>
              <a:t>20 ситуаций - 5 вариантов решения.</a:t>
            </a:r>
          </a:p>
        </p:txBody>
      </p:sp>
    </p:spTree>
    <p:extLst>
      <p:ext uri="{BB962C8B-B14F-4D97-AF65-F5344CB8AC3E}">
        <p14:creationId xmlns:p14="http://schemas.microsoft.com/office/powerpoint/2010/main" val="242921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292" y="152043"/>
            <a:ext cx="7270811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Процент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дефицитов по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метапредметным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компетентностям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756440004"/>
              </p:ext>
            </p:extLst>
          </p:nvPr>
        </p:nvGraphicFramePr>
        <p:xfrm>
          <a:off x="1009292" y="1393974"/>
          <a:ext cx="691276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Блок-схема: объединение 9"/>
          <p:cNvSpPr/>
          <p:nvPr/>
        </p:nvSpPr>
        <p:spPr>
          <a:xfrm>
            <a:off x="4950619" y="1833286"/>
            <a:ext cx="325438" cy="242888"/>
          </a:xfrm>
          <a:prstGeom prst="flowChartMerg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21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8195" y="76022"/>
            <a:ext cx="6655489" cy="85725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ЗАДАНИЙ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933202" y="660269"/>
            <a:ext cx="54191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– 5 вариантов решения - рекомендации</a:t>
            </a:r>
            <a:endParaRPr lang="ru-RU" sz="16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26" y="1168777"/>
            <a:ext cx="8118814" cy="180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26" y="3052902"/>
            <a:ext cx="8558027" cy="1451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64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6202&quot;/&gt;&lt;partner val=&quot;53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2&quot;&gt;&lt;elem&gt;&lt;m_ppcolschidx val=&quot;0&quot;/&gt;&lt;m_rgb r=&quot;ff&quot; g=&quot;99&quot; b=&quot;0&quot;/&gt;&lt;/elem&gt;&lt;elem&gt;&lt;m_ppcolschidx val=&quot;0&quot;/&gt;&lt;m_rgb r=&quot;0&quot; g=&quot;80&quot; b=&quot;80&quot;/&gt;&lt;/elem&gt;&lt;/m_vecMRU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1238"/>
</p:tagLst>
</file>

<file path=ppt/theme/theme1.xml><?xml version="1.0" encoding="utf-8"?>
<a:theme xmlns:a="http://schemas.openxmlformats.org/drawingml/2006/main" name="3_Тема Office">
  <a:themeElements>
    <a:clrScheme name="Другая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94429"/>
      </a:hlink>
      <a:folHlink>
        <a:srgbClr val="95373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 xmlns="f07adec3-9edc-4ba9-a947-c557adee0635" xsi:nil="true"/>
    <DocDate xmlns="f07adec3-9edc-4ba9-a947-c557adee0635">2016-05-03T21:00:00+00:00</DocDate>
    <docType xmlns="bf387998-361a-4211-8acf-65231cde5cba">17</docTyp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B4FFBA0ED7388418B435DAA3AFCEE7C" ma:contentTypeVersion="5" ma:contentTypeDescription="Создание документа." ma:contentTypeScope="" ma:versionID="20e6f15c70d26a55779f06a0dd9b5995">
  <xsd:schema xmlns:xsd="http://www.w3.org/2001/XMLSchema" xmlns:xs="http://www.w3.org/2001/XMLSchema" xmlns:p="http://schemas.microsoft.com/office/2006/metadata/properties" xmlns:ns2="f07adec3-9edc-4ba9-a947-c557adee0635" xmlns:ns3="bf387998-361a-4211-8acf-65231cde5cba" targetNamespace="http://schemas.microsoft.com/office/2006/metadata/properties" ma:root="true" ma:fieldsID="196038fb871006277e55b7952c423e65" ns2:_="" ns3:_="">
    <xsd:import namespace="f07adec3-9edc-4ba9-a947-c557adee0635"/>
    <xsd:import namespace="bf387998-361a-4211-8acf-65231cde5cba"/>
    <xsd:element name="properties">
      <xsd:complexType>
        <xsd:sequence>
          <xsd:element name="documentManagement">
            <xsd:complexType>
              <xsd:all>
                <xsd:element ref="ns2:DocDate" minOccurs="0"/>
                <xsd:element ref="ns2:Description" minOccurs="0"/>
                <xsd:element ref="ns3:doc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7adec3-9edc-4ba9-a947-c557adee0635" elementFormDefault="qualified">
    <xsd:import namespace="http://schemas.microsoft.com/office/2006/documentManagement/types"/>
    <xsd:import namespace="http://schemas.microsoft.com/office/infopath/2007/PartnerControls"/>
    <xsd:element name="DocDate" ma:index="2" nillable="true" ma:displayName="Дата документа" ma:format="DateOnly" ma:internalName="DocDate">
      <xsd:simpleType>
        <xsd:restriction base="dms:DateTime"/>
      </xsd:simpleType>
    </xsd:element>
    <xsd:element name="Description" ma:index="3" nillable="true" ma:displayName="Описание" ma:internalName="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87998-361a-4211-8acf-65231cde5cba" elementFormDefault="qualified">
    <xsd:import namespace="http://schemas.microsoft.com/office/2006/documentManagement/types"/>
    <xsd:import namespace="http://schemas.microsoft.com/office/infopath/2007/PartnerControls"/>
    <xsd:element name="docType" ma:index="10" nillable="true" ma:displayName="Тип документа" ma:list="{A20BBD65-6409-4692-B680-0D8EC82623CA}" ma:internalName="docType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Тип контента"/>
        <xsd:element ref="dc:title" minOccurs="0" maxOccurs="1" ma:index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49972B-3FEF-4919-A90D-C76D11A7D5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1B1BB5-2DF2-4415-8137-D1E4E72ACE1F}">
  <ds:schemaRefs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f07adec3-9edc-4ba9-a947-c557adee0635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bf387998-361a-4211-8acf-65231cde5cba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E4C0B8C-A3C4-45A6-904D-315D9DC80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7adec3-9edc-4ba9-a947-c557adee0635"/>
    <ds:schemaRef ds:uri="bf387998-361a-4211-8acf-65231cde5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52622</TotalTime>
  <Words>1102</Words>
  <Application>Microsoft Office PowerPoint</Application>
  <PresentationFormat>Экран (16:9)</PresentationFormat>
  <Paragraphs>215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Symbol</vt:lpstr>
      <vt:lpstr>Times New Roman</vt:lpstr>
      <vt:lpstr>Wingdings</vt:lpstr>
      <vt:lpstr>3_Тема Office</vt:lpstr>
      <vt:lpstr>Презентация PowerPoint</vt:lpstr>
      <vt:lpstr>Определение, сущностная характеристика</vt:lpstr>
      <vt:lpstr>3.1.1. Трудовая функция. Общепедагогическая функция. Обучение. Необходимые умения педагога</vt:lpstr>
      <vt:lpstr>Структура компетенции</vt:lpstr>
      <vt:lpstr>Планируемые уровни сформированности компетенции</vt:lpstr>
      <vt:lpstr>Критерии, показатели и средства оценивания уровня сформированности компетентности </vt:lpstr>
      <vt:lpstr>Кейс «ИКТ-компетентность»: общепользовательская и  педагогическая</vt:lpstr>
      <vt:lpstr>Процент дефицитов по метапредметным компетентностям</vt:lpstr>
      <vt:lpstr>ПРИМЕРЫ ЗАДАНИЙ</vt:lpstr>
      <vt:lpstr>Подходы к снятию дефицита по ИКТ-компетентности</vt:lpstr>
      <vt:lpstr>Кейсы по документ-камере</vt:lpstr>
      <vt:lpstr>Целевая аудитория</vt:lpstr>
      <vt:lpstr>Спасибо за внимание!</vt:lpstr>
    </vt:vector>
  </TitlesOfParts>
  <Company>adm.local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гос регистрации док страт планирования в ГАСУ_29-04-2016</dc:title>
  <dc:creator>Krichmara</dc:creator>
  <cp:lastModifiedBy>Рамиль Гайнуллин</cp:lastModifiedBy>
  <cp:revision>2214</cp:revision>
  <cp:lastPrinted>2018-11-28T20:10:02Z</cp:lastPrinted>
  <dcterms:created xsi:type="dcterms:W3CDTF">2012-02-06T06:39:19Z</dcterms:created>
  <dcterms:modified xsi:type="dcterms:W3CDTF">2018-12-05T09:16:34Z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0x0101006B4FFBA0ED7388418B435DAA3AFCEE7C</vt:lpwstr>
  </property>
</Properties>
</file>