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43"/>
  </p:notesMasterIdLst>
  <p:handoutMasterIdLst>
    <p:handoutMasterId r:id="rId44"/>
  </p:handoutMasterIdLst>
  <p:sldIdLst>
    <p:sldId id="256" r:id="rId2"/>
    <p:sldId id="324" r:id="rId3"/>
    <p:sldId id="404" r:id="rId4"/>
    <p:sldId id="423" r:id="rId5"/>
    <p:sldId id="424" r:id="rId6"/>
    <p:sldId id="425" r:id="rId7"/>
    <p:sldId id="392" r:id="rId8"/>
    <p:sldId id="435" r:id="rId9"/>
    <p:sldId id="436" r:id="rId10"/>
    <p:sldId id="381" r:id="rId11"/>
    <p:sldId id="382" r:id="rId12"/>
    <p:sldId id="388" r:id="rId13"/>
    <p:sldId id="389" r:id="rId14"/>
    <p:sldId id="390" r:id="rId15"/>
    <p:sldId id="391" r:id="rId16"/>
    <p:sldId id="344" r:id="rId17"/>
    <p:sldId id="349" r:id="rId18"/>
    <p:sldId id="346" r:id="rId19"/>
    <p:sldId id="350" r:id="rId20"/>
    <p:sldId id="347" r:id="rId21"/>
    <p:sldId id="348" r:id="rId22"/>
    <p:sldId id="439" r:id="rId23"/>
    <p:sldId id="440" r:id="rId24"/>
    <p:sldId id="438" r:id="rId25"/>
    <p:sldId id="437" r:id="rId26"/>
    <p:sldId id="406" r:id="rId27"/>
    <p:sldId id="409" r:id="rId28"/>
    <p:sldId id="411" r:id="rId29"/>
    <p:sldId id="377" r:id="rId30"/>
    <p:sldId id="379" r:id="rId31"/>
    <p:sldId id="378" r:id="rId32"/>
    <p:sldId id="352" r:id="rId33"/>
    <p:sldId id="415" r:id="rId34"/>
    <p:sldId id="353" r:id="rId35"/>
    <p:sldId id="416" r:id="rId36"/>
    <p:sldId id="417" r:id="rId37"/>
    <p:sldId id="418" r:id="rId38"/>
    <p:sldId id="419" r:id="rId39"/>
    <p:sldId id="421" r:id="rId40"/>
    <p:sldId id="420" r:id="rId41"/>
    <p:sldId id="375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1274"/>
    <a:srgbClr val="FFFFFF"/>
    <a:srgbClr val="6666FF"/>
    <a:srgbClr val="6C0024"/>
    <a:srgbClr val="7ACCFE"/>
    <a:srgbClr val="3366FF"/>
    <a:srgbClr val="6B78F5"/>
    <a:srgbClr val="FC2E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29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E484CDB-E05E-46E1-9219-A017FB699B09}" type="datetimeFigureOut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9CEFE16-8F03-4868-883F-1EBFD9CB1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26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003EB8-CCD6-4A45-9873-D4FD21B0510D}" type="datetimeFigureOut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7B006DA-1AAF-4E11-AA24-1603824B27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7381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Учредитель – отвечает за обеспечение образовательного процесса, содержание зданий и сооружений. Создание среды, которая носит развивающий характер. Муниципалитеты должны понимать, что для каждой программы необходима собственная образовательная среда, а не просто закупки каких-то игрушек. </a:t>
            </a:r>
          </a:p>
          <a:p>
            <a:pPr>
              <a:spcBef>
                <a:spcPct val="0"/>
              </a:spcBef>
            </a:pPr>
            <a:r>
              <a:rPr lang="ru-RU" smtClean="0"/>
              <a:t>Много места уделено семье, которая не просто пассивный наблюдатель, а соучастник образовательного процесса, полноправный участник образования. Сейчас не более 10% организация имеют такие родительские советы. Этот процесс только-только набирает силу. Важно, чтобы родители имели возможность вносить свежую струю в образовательный процесс. </a:t>
            </a:r>
          </a:p>
          <a:p>
            <a:pPr>
              <a:spcBef>
                <a:spcPct val="0"/>
              </a:spcBef>
            </a:pPr>
            <a:r>
              <a:rPr lang="ru-RU" smtClean="0"/>
              <a:t>Следующий участник образовательных отношений – педагог. 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120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84FF645-112D-488C-89A2-93A632D9DD9B}" type="slidenum">
              <a:rPr lang="ru-RU" sz="1200">
                <a:latin typeface="Calibri" pitchFamily="34" charset="0"/>
              </a:rPr>
              <a:pPr algn="r"/>
              <a:t>26</a:t>
            </a:fld>
            <a:endParaRPr 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383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Поддержка детского интереса, любопытства. Если ребенку интересно, то он будет старательно и терпеливо заниматься какой-то деятельностью.</a:t>
            </a:r>
          </a:p>
          <a:p>
            <a:pPr>
              <a:spcBef>
                <a:spcPct val="0"/>
              </a:spcBef>
            </a:pPr>
            <a:r>
              <a:rPr lang="ru-RU" smtClean="0"/>
              <a:t>Позитивный эмоциональный фон способствует укреплению ребенка веры в себя. </a:t>
            </a:r>
          </a:p>
        </p:txBody>
      </p:sp>
      <p:sp>
        <p:nvSpPr>
          <p:cNvPr id="5325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76AC5C4-FB4B-467F-B444-7D2964082DD2}" type="slidenum">
              <a:rPr lang="ru-RU" sz="1200">
                <a:latin typeface="Calibri" pitchFamily="34" charset="0"/>
              </a:rPr>
              <a:pPr algn="r"/>
              <a:t>27</a:t>
            </a:fld>
            <a:endParaRPr 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264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529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070D4B-8B06-4333-90EA-1FFC2B611515}" type="slidenum">
              <a:rPr lang="ru-RU" sz="1200">
                <a:latin typeface="Calibri" pitchFamily="34" charset="0"/>
              </a:rPr>
              <a:pPr algn="r"/>
              <a:t>28</a:t>
            </a:fld>
            <a:endParaRPr 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926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183F0-9319-4271-98C7-EF4D44762A8E}" type="datetime1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D6103-B594-4152-99D4-D86E559EC0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BDD13-7741-43BD-9453-44EC4C510109}" type="datetime1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4DC90-749C-4FDD-9E02-0FFCAC869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E23DC-18F5-461B-98C9-AFCE26B63BD9}" type="datetime1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74939-9973-4901-A585-B823D84282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66ED7-A16E-48A5-A935-FE82023E0C4B}" type="datetime1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DA041-F856-4AE5-9E95-E6DAB27D09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8D05A-B05A-4A6B-B312-0D619264830F}" type="datetime1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66254-5A54-43CF-85EC-C1A284E6F1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4C965-9429-485D-8535-92BBF42437AF}" type="datetime1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191B2-D63E-475A-B600-BFD8D4BA1A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8C9E2-9FB7-4C5F-AF1A-063DDE70EBCA}" type="datetime1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268C5-BC48-4F87-A8D4-9901ABE75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8C73B-2A25-446B-81CB-46AC47F1F1B3}" type="datetime1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860BE-8CB9-45F7-B77F-1F5F8E48FF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3AED4-ABCB-47F6-9FFE-413372ADF187}" type="datetime1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EA6EA-92F3-4F22-BFDA-778D99A2C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90E3F-695B-4C37-BF53-BA81C33D682F}" type="datetime1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9C5B8-0704-4A4E-AFD0-40FA7F1F9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A6271-5216-4161-9E07-6648F4B256D7}" type="datetime1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443BF-6949-44E0-A4DF-4CDDEB6372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397BE-BC65-41C7-A4D3-192A260BB356}" type="datetime1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43731-4B0B-4B2C-A720-7AA26D9B5B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EEB6E34-CBD5-4482-9F78-2BE9C17D8FC3}" type="datetime1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3B698A4-9DF3-49B7-B48D-B1A2C15A5C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9" r:id="rId2"/>
    <p:sldLayoutId id="2147483699" r:id="rId3"/>
    <p:sldLayoutId id="2147483688" r:id="rId4"/>
    <p:sldLayoutId id="2147483687" r:id="rId5"/>
    <p:sldLayoutId id="2147483686" r:id="rId6"/>
    <p:sldLayoutId id="2147483700" r:id="rId7"/>
    <p:sldLayoutId id="2147483701" r:id="rId8"/>
    <p:sldLayoutId id="2147483702" r:id="rId9"/>
    <p:sldLayoutId id="2147483685" r:id="rId10"/>
    <p:sldLayoutId id="214748370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65EBF6E2D5BBC945F6380338EB49E3FEFA72F662898936020D95AC5865468C5392AFF9A2810EF915e77DN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rant.ru/products/ipo/prime/doc/70388802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1883363-3517-48F8-B781-33FA70C1F3F9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8674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519238"/>
            <a:ext cx="7772400" cy="2081212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C00000"/>
                </a:solidFill>
                <a:latin typeface="Arial Black" pitchFamily="34" charset="0"/>
              </a:rPr>
              <a:t>ПЕРСПЕКТИВЫ </a:t>
            </a:r>
            <a:br>
              <a:rPr lang="ru-RU" sz="3600" b="1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600" b="1" smtClean="0">
                <a:solidFill>
                  <a:srgbClr val="C00000"/>
                </a:solidFill>
                <a:latin typeface="Arial Black" pitchFamily="34" charset="0"/>
              </a:rPr>
              <a:t>РАЗВИТИЯ  ОБРАЗОВАНИЯ РОССИЙСКОЙ ФЕДЕРАЦИИ</a:t>
            </a:r>
          </a:p>
        </p:txBody>
      </p:sp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2601913" y="4722813"/>
            <a:ext cx="60499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>
                <a:solidFill>
                  <a:srgbClr val="002060"/>
                </a:solidFill>
                <a:latin typeface="Cambria" pitchFamily="18" charset="0"/>
              </a:rPr>
              <a:t>Тарасова Н.В., руководитель Центра дошкольного, общего , дополнительного и коррекционного образования ФГАУ «ФИРО», кандидат педагогических наук, доцент</a:t>
            </a:r>
          </a:p>
        </p:txBody>
      </p:sp>
      <p:pic>
        <p:nvPicPr>
          <p:cNvPr id="28676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188" y="257175"/>
            <a:ext cx="18923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ъект 2"/>
          <p:cNvSpPr>
            <a:spLocks noGrp="1"/>
          </p:cNvSpPr>
          <p:nvPr>
            <p:ph idx="1"/>
          </p:nvPr>
        </p:nvSpPr>
        <p:spPr>
          <a:xfrm>
            <a:off x="911225" y="1455738"/>
            <a:ext cx="7407275" cy="4708525"/>
          </a:xfrm>
        </p:spPr>
        <p:txBody>
          <a:bodyPr/>
          <a:lstStyle/>
          <a:p>
            <a:pPr indent="449263" algn="just" eaLnBrk="1" hangingPunct="1">
              <a:lnSpc>
                <a:spcPct val="150000"/>
              </a:lnSpc>
            </a:pPr>
            <a:r>
              <a:rPr lang="ru-RU" sz="1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ЦЕЛЬ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- определить </a:t>
            </a:r>
            <a:r>
              <a:rPr lang="ru-RU" sz="1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и задачи</a:t>
            </a: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государственной политики в интересах детей и </a:t>
            </a:r>
            <a:r>
              <a:rPr lang="ru-RU" sz="1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ключевые механизмы ее реализации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, базирующиеся на общепризнанных принципах и нормах международного права.</a:t>
            </a:r>
            <a:r>
              <a:rPr lang="ru-RU" sz="140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pPr indent="449263" algn="just" eaLnBrk="1" hangingPunct="1">
              <a:lnSpc>
                <a:spcPct val="150000"/>
              </a:lnSpc>
            </a:pPr>
            <a:r>
              <a:rPr lang="ru-RU" sz="1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проблемы в сфере детства:</a:t>
            </a:r>
          </a:p>
          <a:p>
            <a:pPr indent="449263" algn="just" eaLnBrk="1" hangingPunct="1">
              <a:lnSpc>
                <a:spcPct val="150000"/>
              </a:lnSpc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недостаточная эффективность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имеющихся механизмов обеспечения и </a:t>
            </a:r>
            <a:r>
              <a:rPr lang="ru-RU" sz="1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защиты прав и интересов детей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, неисполнение международных стандартов в области прав ребенка.</a:t>
            </a:r>
          </a:p>
          <a:p>
            <a:pPr indent="449263" algn="just" eaLnBrk="1" hangingPunct="1">
              <a:lnSpc>
                <a:spcPct val="150000"/>
              </a:lnSpc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высокий риск бедности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при рождении детей, особенно в многодетных и неполных семьях.</a:t>
            </a:r>
          </a:p>
          <a:p>
            <a:pPr indent="449263" algn="just" eaLnBrk="1" hangingPunct="1">
              <a:lnSpc>
                <a:spcPct val="150000"/>
              </a:lnSpc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- распространенность </a:t>
            </a:r>
            <a:r>
              <a:rPr lang="ru-RU" sz="1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семейного неблагополучия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, жестокого обращения с детьми и всех форм насилия в отношении детей.</a:t>
            </a:r>
          </a:p>
          <a:p>
            <a:pPr indent="449263" algn="just" eaLnBrk="1" hangingPunct="1">
              <a:lnSpc>
                <a:spcPct val="150000"/>
              </a:lnSpc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низкая эффективность профилактической работы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с неблагополучными семьями и детьми, распространенность практики лишения родительских прав и социального сиротства.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marL="342900" indent="-34290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>Указ Президента Российской Федерации от 1 июня 2012 г. </a:t>
            </a:r>
            <a:br>
              <a:rPr lang="ru-RU" sz="2000" b="1" dirty="0" smtClean="0">
                <a:solidFill>
                  <a:srgbClr val="002060"/>
                </a:solidFill>
                <a:latin typeface="Arial"/>
                <a:ea typeface="+mn-ea"/>
                <a:cs typeface="+mn-cs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>№ 761 «</a:t>
            </a:r>
            <a:r>
              <a:rPr lang="ru-RU" sz="2000" b="1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О Национальной стратегии действий в интересах детей на 2012-2017 годы»</a:t>
            </a:r>
            <a:br>
              <a:rPr lang="ru-RU" sz="2000" b="1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ъект 2"/>
          <p:cNvSpPr>
            <a:spLocks noGrp="1"/>
          </p:cNvSpPr>
          <p:nvPr>
            <p:ph idx="1"/>
          </p:nvPr>
        </p:nvSpPr>
        <p:spPr>
          <a:xfrm>
            <a:off x="871538" y="1609725"/>
            <a:ext cx="7408862" cy="4516438"/>
          </a:xfrm>
        </p:spPr>
        <p:txBody>
          <a:bodyPr/>
          <a:lstStyle/>
          <a:p>
            <a:pPr indent="449263" algn="just" eaLnBrk="1" hangingPunct="1">
              <a:lnSpc>
                <a:spcPct val="150000"/>
              </a:lnSpc>
              <a:buClr>
                <a:srgbClr val="B2B2B2"/>
              </a:buClr>
            </a:pPr>
            <a:r>
              <a:rPr lang="ru-RU" sz="16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проблемы в сфере детства:</a:t>
            </a:r>
          </a:p>
          <a:p>
            <a:pPr indent="449263" algn="just" eaLnBrk="1" hangingPunct="1">
              <a:lnSpc>
                <a:spcPct val="150000"/>
              </a:lnSpc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неравенство между субъектами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Российской Федерации в отношении объема и качества доступных услуг для детей и их семей.</a:t>
            </a:r>
          </a:p>
          <a:p>
            <a:pPr indent="449263" algn="just" eaLnBrk="1" hangingPunct="1">
              <a:lnSpc>
                <a:spcPct val="150000"/>
              </a:lnSpc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социальная исключенность уязвимых категорий детей (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дети-сироты и дети, оставшиеся без попечения родителей, дети-инвалиды и дети, находящиеся в социально опасном положении).</a:t>
            </a:r>
          </a:p>
          <a:p>
            <a:pPr indent="449263" algn="just" eaLnBrk="1" hangingPunct="1">
              <a:lnSpc>
                <a:spcPct val="150000"/>
              </a:lnSpc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нарастание новых рисков,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связанных с </a:t>
            </a:r>
            <a:r>
              <a:rPr lang="ru-RU" sz="160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распространением информации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, представляющей опасность для детей.</a:t>
            </a:r>
          </a:p>
          <a:p>
            <a:pPr indent="449263" eaLnBrk="1" hangingPunct="1"/>
            <a:endParaRPr lang="ru-RU" smtClean="0"/>
          </a:p>
        </p:txBody>
      </p:sp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charset="0"/>
              </a:rPr>
              <a:t>Указ Президента Российской Федерации от 1 июня 2012 г. </a:t>
            </a:r>
            <a:br>
              <a:rPr lang="ru-RU" sz="2000" b="1" dirty="0" smtClean="0">
                <a:solidFill>
                  <a:srgbClr val="002060"/>
                </a:solidFill>
                <a:latin typeface="Arial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charset="0"/>
              </a:rPr>
              <a:t>№ 761 </a:t>
            </a:r>
            <a:r>
              <a:rPr lang="ru-RU" sz="2000" b="1" dirty="0" smtClean="0">
                <a:solidFill>
                  <a:srgbClr val="FF0000"/>
                </a:solidFill>
                <a:latin typeface="Arial" charset="0"/>
              </a:rPr>
              <a:t>«О Национальной стратегии действий в интересах детей на 2012-2017 годы»</a:t>
            </a:r>
            <a:br>
              <a:rPr lang="ru-RU" sz="2000" b="1" dirty="0" smtClean="0">
                <a:solidFill>
                  <a:srgbClr val="FF0000"/>
                </a:solidFill>
                <a:latin typeface="Arial" charset="0"/>
              </a:rPr>
            </a:br>
            <a:endParaRPr lang="ru-RU" sz="2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400" b="1" dirty="0" smtClean="0"/>
              <a:t>Подпрограмма 2 </a:t>
            </a:r>
            <a:r>
              <a:rPr lang="ru-RU" sz="1400" dirty="0" smtClean="0"/>
              <a:t>"</a:t>
            </a:r>
            <a:r>
              <a:rPr lang="ru-RU" sz="1400" b="1" dirty="0" smtClean="0">
                <a:solidFill>
                  <a:srgbClr val="FF0000"/>
                </a:solidFill>
              </a:rPr>
              <a:t>Развитие дошкольного, общего и дополнительного образования детей" </a:t>
            </a:r>
            <a:r>
              <a:rPr lang="ru-RU" sz="1400" dirty="0" smtClean="0">
                <a:solidFill>
                  <a:schemeClr val="accent2"/>
                </a:solidFill>
              </a:rPr>
              <a:t>содержит </a:t>
            </a:r>
            <a:r>
              <a:rPr lang="ru-RU" sz="1400" b="1" u="sng" dirty="0" smtClean="0">
                <a:solidFill>
                  <a:schemeClr val="accent2"/>
                </a:solidFill>
              </a:rPr>
              <a:t>9 основных мероприятий</a:t>
            </a:r>
            <a:r>
              <a:rPr lang="ru-RU" sz="1400" dirty="0" smtClean="0"/>
              <a:t>, направленных на обеспечение реализации государственных заданий </a:t>
            </a:r>
            <a:r>
              <a:rPr lang="ru-RU" sz="1400" dirty="0" smtClean="0">
                <a:solidFill>
                  <a:schemeClr val="accent2"/>
                </a:solidFill>
              </a:rPr>
              <a:t>федеральными государственными образовательными организациями дошкольного,</a:t>
            </a:r>
            <a:r>
              <a:rPr lang="ru-RU" sz="1400" dirty="0" smtClean="0"/>
              <a:t> общего и дополнительного образования детей, реализацию приоритетов государственной политики в субъектах Российской Федерации.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400" dirty="0" smtClean="0"/>
              <a:t>В ходе реализации данного основного мероприятия будут достигнуты следующие результаты: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400" dirty="0" smtClean="0"/>
              <a:t>будет создана </a:t>
            </a:r>
            <a:r>
              <a:rPr lang="ru-RU" sz="1400" dirty="0" smtClean="0">
                <a:solidFill>
                  <a:schemeClr val="accent2"/>
                </a:solidFill>
              </a:rPr>
              <a:t>инфраструктура сопровождения раннего развития детей</a:t>
            </a:r>
            <a:r>
              <a:rPr lang="ru-RU" sz="1400" dirty="0" smtClean="0"/>
              <a:t> (от 0 до 3 лет);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400" dirty="0" smtClean="0"/>
              <a:t>семьям с детьми раннего возраста будут предоставлены </a:t>
            </a:r>
            <a:r>
              <a:rPr lang="ru-RU" sz="1400" dirty="0" smtClean="0">
                <a:solidFill>
                  <a:schemeClr val="accent2"/>
                </a:solidFill>
              </a:rPr>
              <a:t>консультационные услуги;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400" dirty="0" smtClean="0"/>
              <a:t>всем детям в возрасте </a:t>
            </a:r>
            <a:r>
              <a:rPr lang="ru-RU" sz="1400" dirty="0" smtClean="0">
                <a:solidFill>
                  <a:schemeClr val="accent2"/>
                </a:solidFill>
              </a:rPr>
              <a:t>от 3 до 7 лет будут</a:t>
            </a:r>
            <a:r>
              <a:rPr lang="ru-RU" sz="1400" dirty="0" smtClean="0"/>
              <a:t> предоставлены </a:t>
            </a:r>
            <a:r>
              <a:rPr lang="ru-RU" sz="1400" dirty="0" smtClean="0">
                <a:solidFill>
                  <a:schemeClr val="accent2"/>
                </a:solidFill>
              </a:rPr>
              <a:t>услуги дошкольного образования;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400" dirty="0" smtClean="0"/>
              <a:t>будут разработаны </a:t>
            </a:r>
            <a:r>
              <a:rPr lang="ru-RU" sz="1400" dirty="0" smtClean="0">
                <a:solidFill>
                  <a:schemeClr val="accent2"/>
                </a:solidFill>
              </a:rPr>
              <a:t>новые регулирующие нормативы</a:t>
            </a:r>
            <a:r>
              <a:rPr lang="ru-RU" sz="1400" dirty="0" smtClean="0"/>
              <a:t> для развития </a:t>
            </a:r>
            <a:r>
              <a:rPr lang="ru-RU" sz="1400" dirty="0" smtClean="0">
                <a:solidFill>
                  <a:schemeClr val="accent2"/>
                </a:solidFill>
              </a:rPr>
              <a:t>инфраструктуры дошкольного образования;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400" dirty="0" smtClean="0"/>
              <a:t>будут созданы </a:t>
            </a:r>
            <a:r>
              <a:rPr lang="ru-RU" sz="1400" dirty="0" smtClean="0">
                <a:solidFill>
                  <a:schemeClr val="accent2"/>
                </a:solidFill>
              </a:rPr>
              <a:t>передовые модели современных детских садов</a:t>
            </a:r>
            <a:r>
              <a:rPr lang="ru-RU" sz="1400" dirty="0" smtClean="0"/>
              <a:t>;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2"/>
                </a:solidFill>
              </a:rPr>
              <a:t>средняя заработная плата педагогических работников</a:t>
            </a:r>
            <a:r>
              <a:rPr lang="ru-RU" sz="1400" dirty="0" smtClean="0"/>
              <a:t> дошкольных образовательных организаций будет </a:t>
            </a:r>
            <a:r>
              <a:rPr lang="ru-RU" sz="1400" dirty="0" smtClean="0">
                <a:solidFill>
                  <a:schemeClr val="accent2"/>
                </a:solidFill>
              </a:rPr>
              <a:t>доведена до средней заработной платы в сфере общего</a:t>
            </a:r>
            <a:r>
              <a:rPr lang="ru-RU" sz="1400" dirty="0" smtClean="0"/>
              <a:t> образования в соответствующем регионе;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2"/>
                </a:solidFill>
              </a:rPr>
              <a:t>в 100 процентах</a:t>
            </a:r>
            <a:r>
              <a:rPr lang="ru-RU" sz="1400" dirty="0" smtClean="0"/>
              <a:t> дошкольных образовательных организаций будет </a:t>
            </a:r>
            <a:r>
              <a:rPr lang="ru-RU" sz="1400" dirty="0" smtClean="0">
                <a:solidFill>
                  <a:schemeClr val="accent2"/>
                </a:solidFill>
              </a:rPr>
              <a:t>внедрен федеральный государственный образовательный стандарт дошкольного образования;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2"/>
                </a:solidFill>
              </a:rPr>
              <a:t>вырастет доля первоклассников</a:t>
            </a:r>
            <a:r>
              <a:rPr lang="ru-RU" sz="1400" dirty="0" smtClean="0"/>
              <a:t>, у которых сформирована </a:t>
            </a:r>
            <a:r>
              <a:rPr lang="ru-RU" sz="1400" dirty="0" smtClean="0">
                <a:solidFill>
                  <a:schemeClr val="accent2"/>
                </a:solidFill>
              </a:rPr>
              <a:t>готовность к освоению программ начального общего образования.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ru-RU" sz="1400" dirty="0" smtClean="0">
              <a:solidFill>
                <a:schemeClr val="accent2"/>
              </a:solidFill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900" b="1" smtClean="0">
                <a:solidFill>
                  <a:srgbClr val="FF0000"/>
                </a:solidFill>
              </a:rPr>
              <a:t>Распоряжение от 15 мая 2013 г. N 792-р. Государственная программа Российской Федерации "Развитие образования" на 2013 - 2020 годы (в новой редакции).</a:t>
            </a:r>
            <a:br>
              <a:rPr lang="ru-RU" sz="1900" b="1" smtClean="0">
                <a:solidFill>
                  <a:srgbClr val="FF0000"/>
                </a:solidFill>
              </a:rPr>
            </a:br>
            <a:endParaRPr lang="ru-RU" sz="19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FF0000"/>
                </a:solidFill>
              </a:rPr>
              <a:t>Реализация федерального государственного образовательного стандарта </a:t>
            </a:r>
            <a:r>
              <a:rPr lang="ru-RU" sz="1600" dirty="0" smtClean="0"/>
              <a:t>позволит </a:t>
            </a:r>
            <a:r>
              <a:rPr lang="ru-RU" sz="1600" u="sng" dirty="0" smtClean="0">
                <a:solidFill>
                  <a:srgbClr val="FF0000"/>
                </a:solidFill>
              </a:rPr>
              <a:t>обеспечить равные условия получения</a:t>
            </a:r>
            <a:r>
              <a:rPr lang="ru-RU" sz="1600" dirty="0" smtClean="0"/>
              <a:t> качественного дошкольного образования для каждого ребенка дошкольного возраста, где бы он это образование ни получал </a:t>
            </a:r>
            <a:r>
              <a:rPr lang="ru-RU" sz="1600" u="sng" dirty="0" smtClean="0">
                <a:solidFill>
                  <a:srgbClr val="FF0000"/>
                </a:solidFill>
              </a:rPr>
              <a:t>- в городском или сельском детско</a:t>
            </a:r>
            <a:r>
              <a:rPr lang="ru-RU" sz="1600" dirty="0" smtClean="0">
                <a:solidFill>
                  <a:schemeClr val="accent2"/>
                </a:solidFill>
              </a:rPr>
              <a:t>м</a:t>
            </a:r>
            <a:r>
              <a:rPr lang="ru-RU" sz="1600" dirty="0" smtClean="0"/>
              <a:t> саду, а также вне зависимости от вида дошкольных образовательных организаций или иных образовательных организаций, численности воспитанников, режима его функционирования и формы собственности. Федеральный государственный образовательный </a:t>
            </a:r>
            <a:r>
              <a:rPr lang="ru-RU" sz="1600" b="1" u="sng" dirty="0" smtClean="0">
                <a:solidFill>
                  <a:srgbClr val="FF0000"/>
                </a:solidFill>
              </a:rPr>
              <a:t>стандарт будет ориентирован не на раннее обучение детей, а на их физическое, интеллектуальное, социальное, эмоциональное развитие, на развитие воображения, любознательности и интереса к миру, на формирование базовых навыков общения и сотрудничества.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600" dirty="0" smtClean="0"/>
              <a:t>При этом </a:t>
            </a:r>
            <a:r>
              <a:rPr lang="ru-RU" sz="1600" b="1" u="sng" dirty="0" smtClean="0">
                <a:solidFill>
                  <a:srgbClr val="FF0000"/>
                </a:solidFill>
              </a:rPr>
              <a:t>будет запрещено стандартизировать образовательные результаты для конкретного возраста и использовать индивидуальную оценку </a:t>
            </a:r>
            <a:r>
              <a:rPr lang="ru-RU" sz="1600" u="sng" dirty="0" smtClean="0">
                <a:solidFill>
                  <a:srgbClr val="FF0000"/>
                </a:solidFill>
              </a:rPr>
              <a:t>образовательных результатов для оценки деятельности педагогов и организаций.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600" dirty="0" smtClean="0"/>
              <a:t>Оценка </a:t>
            </a:r>
            <a:r>
              <a:rPr lang="ru-RU" sz="1600" dirty="0" smtClean="0">
                <a:solidFill>
                  <a:schemeClr val="accent2"/>
                </a:solidFill>
              </a:rPr>
              <a:t>качества дошкольного образования</a:t>
            </a:r>
            <a:r>
              <a:rPr lang="ru-RU" sz="1600" dirty="0" smtClean="0"/>
              <a:t> будет строиться </a:t>
            </a:r>
            <a:r>
              <a:rPr lang="ru-RU" sz="1600" b="1" u="sng" dirty="0" smtClean="0">
                <a:solidFill>
                  <a:srgbClr val="FF0000"/>
                </a:solidFill>
              </a:rPr>
              <a:t>на принципах самооценки деятельности педагогов и организаций и периодических внешних инспекциях</a:t>
            </a:r>
            <a:r>
              <a:rPr lang="ru-RU" sz="1600" dirty="0" smtClean="0"/>
              <a:t> (в зависимости от возникающих ситуаций в каждом учреждении).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900" b="1" dirty="0" smtClean="0">
                <a:solidFill>
                  <a:srgbClr val="FF0000"/>
                </a:solidFill>
              </a:rPr>
              <a:t>Распоряжение от 15 мая 2013 г. N 792-р. Государственная программа Российской Федерации "Развитие образования" на 2013 - 2020 годы (в новой редакции).</a:t>
            </a:r>
            <a:br>
              <a:rPr lang="ru-RU" sz="1900" b="1" dirty="0" smtClean="0">
                <a:solidFill>
                  <a:srgbClr val="FF0000"/>
                </a:solidFill>
              </a:rPr>
            </a:br>
            <a:r>
              <a:rPr lang="ru-RU" sz="3800" dirty="0" smtClean="0"/>
              <a:t>ФГОС ДО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000" dirty="0" smtClean="0"/>
              <a:t>Обновление </a:t>
            </a:r>
            <a:r>
              <a:rPr lang="ru-RU" sz="2000" u="sng" dirty="0" smtClean="0">
                <a:solidFill>
                  <a:srgbClr val="FF0000"/>
                </a:solidFill>
              </a:rPr>
              <a:t>содержания и технологий дошкольного </a:t>
            </a:r>
            <a:r>
              <a:rPr lang="ru-RU" sz="2000" dirty="0" smtClean="0"/>
              <a:t>образования будет обеспечиваться за счет поддержки инновационных образовательных организаций дошкольного образования и их сетевых </a:t>
            </a:r>
            <a:r>
              <a:rPr lang="ru-RU" sz="2000" dirty="0" smtClean="0">
                <a:solidFill>
                  <a:srgbClr val="FF0000"/>
                </a:solidFill>
              </a:rPr>
              <a:t>объединений, а также за счет передовых научных разработок, в том числе с учетом </a:t>
            </a:r>
            <a:r>
              <a:rPr lang="ru-RU" sz="2000" dirty="0" smtClean="0">
                <a:solidFill>
                  <a:schemeClr val="accent2"/>
                </a:solidFill>
              </a:rPr>
              <a:t>передового международного опыта.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000" dirty="0" smtClean="0"/>
              <a:t>Для обеспечения результативности программ дошкольного образования будут </a:t>
            </a:r>
            <a:r>
              <a:rPr lang="ru-RU" sz="2000" u="sng" dirty="0" smtClean="0"/>
              <a:t>запущены </a:t>
            </a:r>
            <a:r>
              <a:rPr lang="ru-RU" sz="2000" u="sng" dirty="0" smtClean="0">
                <a:solidFill>
                  <a:srgbClr val="FF0000"/>
                </a:solidFill>
              </a:rPr>
              <a:t>экспериментальные исследования эффективности программ. </a:t>
            </a:r>
            <a:r>
              <a:rPr lang="ru-RU" sz="2000" dirty="0" smtClean="0"/>
              <a:t>Данные о результатах исследований будут доступны для общественности и послужат основой для дальнейшего совершенствования данных программ.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000" dirty="0" smtClean="0"/>
              <a:t>В рамках Федеральной целевой </a:t>
            </a:r>
            <a:r>
              <a:rPr lang="ru-RU" sz="2000" dirty="0" smtClean="0">
                <a:hlinkClick r:id="rId2" tooltip="Постановление Правительства РФ от 07.02.2011 N 61 (ред. от 05.08.2013) &quot;О Федеральной целевой программе развития образования на 2011 - 2015 годы&quot;{КонсультантПлюс}"/>
              </a:rPr>
              <a:t>программы</a:t>
            </a:r>
            <a:r>
              <a:rPr lang="ru-RU" sz="2000" dirty="0" smtClean="0"/>
              <a:t> развития образования на 2011 - 2015 годы будут реализованы мероприятия по повышению квалификации и </a:t>
            </a:r>
            <a:r>
              <a:rPr lang="ru-RU" sz="2000" dirty="0" smtClean="0">
                <a:solidFill>
                  <a:srgbClr val="FF0000"/>
                </a:solidFill>
              </a:rPr>
              <a:t>переподготовке руководителей и педагогов дошкольного образования на базе </a:t>
            </a:r>
            <a:r>
              <a:rPr lang="ru-RU" sz="2000" dirty="0" err="1" smtClean="0">
                <a:solidFill>
                  <a:srgbClr val="FF0000"/>
                </a:solidFill>
              </a:rPr>
              <a:t>стажировочных</a:t>
            </a:r>
            <a:r>
              <a:rPr lang="ru-RU" sz="2000" dirty="0" smtClean="0">
                <a:solidFill>
                  <a:srgbClr val="FF0000"/>
                </a:solidFill>
              </a:rPr>
              <a:t> площадок.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900" b="1" smtClean="0">
                <a:solidFill>
                  <a:srgbClr val="FF0000"/>
                </a:solidFill>
              </a:rPr>
              <a:t>Распоряжение от 15 мая 2013 г. N 792-р. Государственная программа Российской Федерации "Развитие образования" на 2013 - 2020 годы (в новой редакции).</a:t>
            </a:r>
            <a:br>
              <a:rPr lang="ru-RU" sz="1900" b="1" smtClean="0">
                <a:solidFill>
                  <a:srgbClr val="FF0000"/>
                </a:solidFill>
              </a:rPr>
            </a:br>
            <a:endParaRPr lang="ru-RU" sz="19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dirty="0" smtClean="0"/>
              <a:t>-будут реализованы меры </a:t>
            </a:r>
            <a:r>
              <a:rPr lang="ru-RU" dirty="0" smtClean="0">
                <a:solidFill>
                  <a:srgbClr val="FF0000"/>
                </a:solidFill>
              </a:rPr>
              <a:t>по формированию современной качественной предметно-развивающей среды</a:t>
            </a:r>
            <a:r>
              <a:rPr lang="ru-RU" dirty="0" smtClean="0"/>
              <a:t> в дошкольных образовательных организациях и центрах раннего развития детей, в том числе через политику развития индустрии товаров и игровой продукции для детей, направленную на ее переход на инновационную модель развития.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dirty="0" smtClean="0"/>
              <a:t>будет создана </a:t>
            </a:r>
            <a:r>
              <a:rPr lang="ru-RU" dirty="0" smtClean="0">
                <a:solidFill>
                  <a:srgbClr val="FF0000"/>
                </a:solidFill>
              </a:rPr>
              <a:t>эффективная система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психолого-педагогической экспертизы игровой</a:t>
            </a:r>
            <a:r>
              <a:rPr lang="ru-RU" dirty="0" smtClean="0"/>
              <a:t>, учебно-методической и электронной продукции с участием профессиональных объединений педагогов и психологов, саморегулируемых организаций производителей.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900" b="1" smtClean="0">
                <a:solidFill>
                  <a:srgbClr val="FF0000"/>
                </a:solidFill>
              </a:rPr>
              <a:t>Распоряжение от 15 мая 2013 г. N 792-р. Государственная программа Российской Федерации "Развитие образования" на 2013 - 2020 годы (в новой редакции).</a:t>
            </a:r>
            <a:br>
              <a:rPr lang="ru-RU" sz="1900" b="1" smtClean="0">
                <a:solidFill>
                  <a:srgbClr val="FF0000"/>
                </a:solidFill>
              </a:rPr>
            </a:br>
            <a:endParaRPr lang="ru-RU" sz="19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0050"/>
            <a:ext cx="8731250" cy="8191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500" b="1" smtClean="0">
                <a:solidFill>
                  <a:srgbClr val="FF0000"/>
                </a:solidFill>
              </a:rPr>
              <a:t>Федеральный Закон «Об образовании в Российской Федерации» </a:t>
            </a:r>
            <a:r>
              <a:rPr lang="ru-RU" sz="2000" b="1" smtClean="0">
                <a:solidFill>
                  <a:srgbClr val="FF0000"/>
                </a:solidFill>
              </a:rPr>
              <a:t>от 29 декабря 2012 г. № 273-ФЗ </a:t>
            </a:r>
            <a:br>
              <a:rPr lang="ru-RU" sz="2000" b="1" smtClean="0">
                <a:solidFill>
                  <a:srgbClr val="FF0000"/>
                </a:solidFill>
              </a:rPr>
            </a:br>
            <a:r>
              <a:rPr lang="ru-RU" sz="2000" b="1" smtClean="0">
                <a:solidFill>
                  <a:srgbClr val="FF0000"/>
                </a:solidFill>
              </a:rPr>
              <a:t>Сохранённые базовые принципы и норм</a:t>
            </a:r>
            <a:r>
              <a:rPr lang="ru-RU" sz="2300" b="1" smtClean="0">
                <a:solidFill>
                  <a:srgbClr val="FF0000"/>
                </a:solidFill>
              </a:rPr>
              <a:t>ы</a:t>
            </a:r>
          </a:p>
        </p:txBody>
      </p:sp>
      <p:grpSp>
        <p:nvGrpSpPr>
          <p:cNvPr id="44034" name="Group 4"/>
          <p:cNvGrpSpPr>
            <a:grpSpLocks/>
          </p:cNvGrpSpPr>
          <p:nvPr/>
        </p:nvGrpSpPr>
        <p:grpSpPr bwMode="auto">
          <a:xfrm>
            <a:off x="3429000" y="3048000"/>
            <a:ext cx="2286000" cy="2209800"/>
            <a:chOff x="2016" y="1920"/>
            <a:chExt cx="1680" cy="1680"/>
          </a:xfrm>
        </p:grpSpPr>
        <p:sp>
          <p:nvSpPr>
            <p:cNvPr id="44083" name="Oval 5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4084" name="Freeform 6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054 w 1321"/>
                <a:gd name="T1" fmla="*/ 112 h 712"/>
                <a:gd name="T2" fmla="*/ 1067 w 1321"/>
                <a:gd name="T3" fmla="*/ 124 h 712"/>
                <a:gd name="T4" fmla="*/ 1070 w 1321"/>
                <a:gd name="T5" fmla="*/ 134 h 712"/>
                <a:gd name="T6" fmla="*/ 1065 w 1321"/>
                <a:gd name="T7" fmla="*/ 144 h 712"/>
                <a:gd name="T8" fmla="*/ 1052 w 1321"/>
                <a:gd name="T9" fmla="*/ 152 h 712"/>
                <a:gd name="T10" fmla="*/ 1031 w 1321"/>
                <a:gd name="T11" fmla="*/ 162 h 712"/>
                <a:gd name="T12" fmla="*/ 1004 w 1321"/>
                <a:gd name="T13" fmla="*/ 169 h 712"/>
                <a:gd name="T14" fmla="*/ 969 w 1321"/>
                <a:gd name="T15" fmla="*/ 175 h 712"/>
                <a:gd name="T16" fmla="*/ 930 w 1321"/>
                <a:gd name="T17" fmla="*/ 182 h 712"/>
                <a:gd name="T18" fmla="*/ 885 w 1321"/>
                <a:gd name="T19" fmla="*/ 186 h 712"/>
                <a:gd name="T20" fmla="*/ 836 w 1321"/>
                <a:gd name="T21" fmla="*/ 191 h 712"/>
                <a:gd name="T22" fmla="*/ 784 w 1321"/>
                <a:gd name="T23" fmla="*/ 192 h 712"/>
                <a:gd name="T24" fmla="*/ 726 w 1321"/>
                <a:gd name="T25" fmla="*/ 197 h 712"/>
                <a:gd name="T26" fmla="*/ 668 w 1321"/>
                <a:gd name="T27" fmla="*/ 198 h 712"/>
                <a:gd name="T28" fmla="*/ 645 w 1321"/>
                <a:gd name="T29" fmla="*/ 199 h 712"/>
                <a:gd name="T30" fmla="*/ 386 w 1321"/>
                <a:gd name="T31" fmla="*/ 199 h 712"/>
                <a:gd name="T32" fmla="*/ 382 w 1321"/>
                <a:gd name="T33" fmla="*/ 199 h 712"/>
                <a:gd name="T34" fmla="*/ 331 w 1321"/>
                <a:gd name="T35" fmla="*/ 198 h 712"/>
                <a:gd name="T36" fmla="*/ 282 w 1321"/>
                <a:gd name="T37" fmla="*/ 197 h 712"/>
                <a:gd name="T38" fmla="*/ 235 w 1321"/>
                <a:gd name="T39" fmla="*/ 194 h 712"/>
                <a:gd name="T40" fmla="*/ 191 w 1321"/>
                <a:gd name="T41" fmla="*/ 191 h 712"/>
                <a:gd name="T42" fmla="*/ 152 w 1321"/>
                <a:gd name="T43" fmla="*/ 189 h 712"/>
                <a:gd name="T44" fmla="*/ 116 w 1321"/>
                <a:gd name="T45" fmla="*/ 184 h 712"/>
                <a:gd name="T46" fmla="*/ 80 w 1321"/>
                <a:gd name="T47" fmla="*/ 181 h 712"/>
                <a:gd name="T48" fmla="*/ 56 w 1321"/>
                <a:gd name="T49" fmla="*/ 176 h 712"/>
                <a:gd name="T50" fmla="*/ 28 w 1321"/>
                <a:gd name="T51" fmla="*/ 170 h 712"/>
                <a:gd name="T52" fmla="*/ 18 w 1321"/>
                <a:gd name="T53" fmla="*/ 163 h 712"/>
                <a:gd name="T54" fmla="*/ 6 w 1321"/>
                <a:gd name="T55" fmla="*/ 155 h 712"/>
                <a:gd name="T56" fmla="*/ 0 w 1321"/>
                <a:gd name="T57" fmla="*/ 146 h 712"/>
                <a:gd name="T58" fmla="*/ 0 w 1321"/>
                <a:gd name="T59" fmla="*/ 145 h 712"/>
                <a:gd name="T60" fmla="*/ 4 w 1321"/>
                <a:gd name="T61" fmla="*/ 134 h 712"/>
                <a:gd name="T62" fmla="*/ 16 w 1321"/>
                <a:gd name="T63" fmla="*/ 125 h 712"/>
                <a:gd name="T64" fmla="*/ 40 w 1321"/>
                <a:gd name="T65" fmla="*/ 103 h 712"/>
                <a:gd name="T66" fmla="*/ 75 w 1321"/>
                <a:gd name="T67" fmla="*/ 83 h 712"/>
                <a:gd name="T68" fmla="*/ 120 w 1321"/>
                <a:gd name="T69" fmla="*/ 66 h 712"/>
                <a:gd name="T70" fmla="*/ 166 w 1321"/>
                <a:gd name="T71" fmla="*/ 48 h 712"/>
                <a:gd name="T72" fmla="*/ 219 w 1321"/>
                <a:gd name="T73" fmla="*/ 34 h 712"/>
                <a:gd name="T74" fmla="*/ 277 w 1321"/>
                <a:gd name="T75" fmla="*/ 23 h 712"/>
                <a:gd name="T76" fmla="*/ 336 w 1321"/>
                <a:gd name="T77" fmla="*/ 12 h 712"/>
                <a:gd name="T78" fmla="*/ 403 w 1321"/>
                <a:gd name="T79" fmla="*/ 6 h 712"/>
                <a:gd name="T80" fmla="*/ 471 w 1321"/>
                <a:gd name="T81" fmla="*/ 4 h 712"/>
                <a:gd name="T82" fmla="*/ 541 w 1321"/>
                <a:gd name="T83" fmla="*/ 0 h 712"/>
                <a:gd name="T84" fmla="*/ 541 w 1321"/>
                <a:gd name="T85" fmla="*/ 0 h 712"/>
                <a:gd name="T86" fmla="*/ 615 w 1321"/>
                <a:gd name="T87" fmla="*/ 4 h 712"/>
                <a:gd name="T88" fmla="*/ 687 w 1321"/>
                <a:gd name="T89" fmla="*/ 6 h 712"/>
                <a:gd name="T90" fmla="*/ 755 w 1321"/>
                <a:gd name="T91" fmla="*/ 14 h 712"/>
                <a:gd name="T92" fmla="*/ 819 w 1321"/>
                <a:gd name="T93" fmla="*/ 25 h 712"/>
                <a:gd name="T94" fmla="*/ 877 w 1321"/>
                <a:gd name="T95" fmla="*/ 38 h 712"/>
                <a:gd name="T96" fmla="*/ 931 w 1321"/>
                <a:gd name="T97" fmla="*/ 54 h 712"/>
                <a:gd name="T98" fmla="*/ 979 w 1321"/>
                <a:gd name="T99" fmla="*/ 71 h 712"/>
                <a:gd name="T100" fmla="*/ 1020 w 1321"/>
                <a:gd name="T101" fmla="*/ 91 h 712"/>
                <a:gd name="T102" fmla="*/ 1054 w 1321"/>
                <a:gd name="T103" fmla="*/ 112 h 712"/>
                <a:gd name="T104" fmla="*/ 1054 w 1321"/>
                <a:gd name="T105" fmla="*/ 112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4035" name="Rectangle 7"/>
          <p:cNvSpPr>
            <a:spLocks noChangeArrowheads="1"/>
          </p:cNvSpPr>
          <p:nvPr/>
        </p:nvSpPr>
        <p:spPr bwMode="auto">
          <a:xfrm>
            <a:off x="3657600" y="3352800"/>
            <a:ext cx="1905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Гос. гарантии</a:t>
            </a:r>
          </a:p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реализации</a:t>
            </a:r>
          </a:p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прав в сфере</a:t>
            </a:r>
          </a:p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образования</a:t>
            </a:r>
          </a:p>
        </p:txBody>
      </p:sp>
      <p:grpSp>
        <p:nvGrpSpPr>
          <p:cNvPr id="44036" name="Group 31"/>
          <p:cNvGrpSpPr>
            <a:grpSpLocks/>
          </p:cNvGrpSpPr>
          <p:nvPr/>
        </p:nvGrpSpPr>
        <p:grpSpPr bwMode="auto">
          <a:xfrm>
            <a:off x="2362200" y="3124200"/>
            <a:ext cx="685800" cy="685800"/>
            <a:chOff x="1488" y="1968"/>
            <a:chExt cx="432" cy="432"/>
          </a:xfrm>
        </p:grpSpPr>
        <p:grpSp>
          <p:nvGrpSpPr>
            <p:cNvPr id="44079" name="Group 32"/>
            <p:cNvGrpSpPr>
              <a:grpSpLocks/>
            </p:cNvGrpSpPr>
            <p:nvPr/>
          </p:nvGrpSpPr>
          <p:grpSpPr bwMode="auto">
            <a:xfrm>
              <a:off x="1488" y="1968"/>
              <a:ext cx="432" cy="432"/>
              <a:chOff x="2016" y="1920"/>
              <a:chExt cx="1680" cy="1680"/>
            </a:xfrm>
          </p:grpSpPr>
          <p:sp>
            <p:nvSpPr>
              <p:cNvPr id="44081" name="Oval 33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7446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4082" name="Freeform 34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054 w 1321"/>
                  <a:gd name="T1" fmla="*/ 112 h 712"/>
                  <a:gd name="T2" fmla="*/ 1067 w 1321"/>
                  <a:gd name="T3" fmla="*/ 124 h 712"/>
                  <a:gd name="T4" fmla="*/ 1070 w 1321"/>
                  <a:gd name="T5" fmla="*/ 134 h 712"/>
                  <a:gd name="T6" fmla="*/ 1065 w 1321"/>
                  <a:gd name="T7" fmla="*/ 144 h 712"/>
                  <a:gd name="T8" fmla="*/ 1052 w 1321"/>
                  <a:gd name="T9" fmla="*/ 152 h 712"/>
                  <a:gd name="T10" fmla="*/ 1031 w 1321"/>
                  <a:gd name="T11" fmla="*/ 162 h 712"/>
                  <a:gd name="T12" fmla="*/ 1004 w 1321"/>
                  <a:gd name="T13" fmla="*/ 169 h 712"/>
                  <a:gd name="T14" fmla="*/ 969 w 1321"/>
                  <a:gd name="T15" fmla="*/ 175 h 712"/>
                  <a:gd name="T16" fmla="*/ 930 w 1321"/>
                  <a:gd name="T17" fmla="*/ 182 h 712"/>
                  <a:gd name="T18" fmla="*/ 885 w 1321"/>
                  <a:gd name="T19" fmla="*/ 186 h 712"/>
                  <a:gd name="T20" fmla="*/ 836 w 1321"/>
                  <a:gd name="T21" fmla="*/ 191 h 712"/>
                  <a:gd name="T22" fmla="*/ 784 w 1321"/>
                  <a:gd name="T23" fmla="*/ 192 h 712"/>
                  <a:gd name="T24" fmla="*/ 726 w 1321"/>
                  <a:gd name="T25" fmla="*/ 197 h 712"/>
                  <a:gd name="T26" fmla="*/ 668 w 1321"/>
                  <a:gd name="T27" fmla="*/ 198 h 712"/>
                  <a:gd name="T28" fmla="*/ 645 w 1321"/>
                  <a:gd name="T29" fmla="*/ 199 h 712"/>
                  <a:gd name="T30" fmla="*/ 386 w 1321"/>
                  <a:gd name="T31" fmla="*/ 199 h 712"/>
                  <a:gd name="T32" fmla="*/ 382 w 1321"/>
                  <a:gd name="T33" fmla="*/ 199 h 712"/>
                  <a:gd name="T34" fmla="*/ 331 w 1321"/>
                  <a:gd name="T35" fmla="*/ 198 h 712"/>
                  <a:gd name="T36" fmla="*/ 282 w 1321"/>
                  <a:gd name="T37" fmla="*/ 197 h 712"/>
                  <a:gd name="T38" fmla="*/ 235 w 1321"/>
                  <a:gd name="T39" fmla="*/ 194 h 712"/>
                  <a:gd name="T40" fmla="*/ 191 w 1321"/>
                  <a:gd name="T41" fmla="*/ 191 h 712"/>
                  <a:gd name="T42" fmla="*/ 152 w 1321"/>
                  <a:gd name="T43" fmla="*/ 189 h 712"/>
                  <a:gd name="T44" fmla="*/ 116 w 1321"/>
                  <a:gd name="T45" fmla="*/ 184 h 712"/>
                  <a:gd name="T46" fmla="*/ 80 w 1321"/>
                  <a:gd name="T47" fmla="*/ 181 h 712"/>
                  <a:gd name="T48" fmla="*/ 56 w 1321"/>
                  <a:gd name="T49" fmla="*/ 176 h 712"/>
                  <a:gd name="T50" fmla="*/ 28 w 1321"/>
                  <a:gd name="T51" fmla="*/ 170 h 712"/>
                  <a:gd name="T52" fmla="*/ 18 w 1321"/>
                  <a:gd name="T53" fmla="*/ 163 h 712"/>
                  <a:gd name="T54" fmla="*/ 6 w 1321"/>
                  <a:gd name="T55" fmla="*/ 155 h 712"/>
                  <a:gd name="T56" fmla="*/ 0 w 1321"/>
                  <a:gd name="T57" fmla="*/ 146 h 712"/>
                  <a:gd name="T58" fmla="*/ 0 w 1321"/>
                  <a:gd name="T59" fmla="*/ 145 h 712"/>
                  <a:gd name="T60" fmla="*/ 4 w 1321"/>
                  <a:gd name="T61" fmla="*/ 134 h 712"/>
                  <a:gd name="T62" fmla="*/ 16 w 1321"/>
                  <a:gd name="T63" fmla="*/ 125 h 712"/>
                  <a:gd name="T64" fmla="*/ 40 w 1321"/>
                  <a:gd name="T65" fmla="*/ 103 h 712"/>
                  <a:gd name="T66" fmla="*/ 75 w 1321"/>
                  <a:gd name="T67" fmla="*/ 83 h 712"/>
                  <a:gd name="T68" fmla="*/ 120 w 1321"/>
                  <a:gd name="T69" fmla="*/ 66 h 712"/>
                  <a:gd name="T70" fmla="*/ 166 w 1321"/>
                  <a:gd name="T71" fmla="*/ 48 h 712"/>
                  <a:gd name="T72" fmla="*/ 219 w 1321"/>
                  <a:gd name="T73" fmla="*/ 34 h 712"/>
                  <a:gd name="T74" fmla="*/ 277 w 1321"/>
                  <a:gd name="T75" fmla="*/ 23 h 712"/>
                  <a:gd name="T76" fmla="*/ 336 w 1321"/>
                  <a:gd name="T77" fmla="*/ 12 h 712"/>
                  <a:gd name="T78" fmla="*/ 403 w 1321"/>
                  <a:gd name="T79" fmla="*/ 6 h 712"/>
                  <a:gd name="T80" fmla="*/ 471 w 1321"/>
                  <a:gd name="T81" fmla="*/ 4 h 712"/>
                  <a:gd name="T82" fmla="*/ 541 w 1321"/>
                  <a:gd name="T83" fmla="*/ 0 h 712"/>
                  <a:gd name="T84" fmla="*/ 541 w 1321"/>
                  <a:gd name="T85" fmla="*/ 0 h 712"/>
                  <a:gd name="T86" fmla="*/ 615 w 1321"/>
                  <a:gd name="T87" fmla="*/ 4 h 712"/>
                  <a:gd name="T88" fmla="*/ 687 w 1321"/>
                  <a:gd name="T89" fmla="*/ 6 h 712"/>
                  <a:gd name="T90" fmla="*/ 755 w 1321"/>
                  <a:gd name="T91" fmla="*/ 14 h 712"/>
                  <a:gd name="T92" fmla="*/ 819 w 1321"/>
                  <a:gd name="T93" fmla="*/ 25 h 712"/>
                  <a:gd name="T94" fmla="*/ 877 w 1321"/>
                  <a:gd name="T95" fmla="*/ 38 h 712"/>
                  <a:gd name="T96" fmla="*/ 931 w 1321"/>
                  <a:gd name="T97" fmla="*/ 54 h 712"/>
                  <a:gd name="T98" fmla="*/ 979 w 1321"/>
                  <a:gd name="T99" fmla="*/ 71 h 712"/>
                  <a:gd name="T100" fmla="*/ 1020 w 1321"/>
                  <a:gd name="T101" fmla="*/ 91 h 712"/>
                  <a:gd name="T102" fmla="*/ 1054 w 1321"/>
                  <a:gd name="T103" fmla="*/ 112 h 712"/>
                  <a:gd name="T104" fmla="*/ 1054 w 1321"/>
                  <a:gd name="T105" fmla="*/ 112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4080" name="Text Box 35"/>
            <p:cNvSpPr txBox="1">
              <a:spLocks noChangeArrowheads="1"/>
            </p:cNvSpPr>
            <p:nvPr/>
          </p:nvSpPr>
          <p:spPr bwMode="gray">
            <a:xfrm>
              <a:off x="1595" y="2007"/>
              <a:ext cx="233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ru-RU" sz="3200" b="1">
                  <a:solidFill>
                    <a:srgbClr val="FFFFFF"/>
                  </a:solidFill>
                  <a:latin typeface="Arial Narrow" pitchFamily="34" charset="0"/>
                </a:rPr>
                <a:t>1</a:t>
              </a:r>
              <a:endParaRPr lang="en-US" sz="3200" b="1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44037" name="Group 8"/>
          <p:cNvGrpSpPr>
            <a:grpSpLocks/>
          </p:cNvGrpSpPr>
          <p:nvPr/>
        </p:nvGrpSpPr>
        <p:grpSpPr bwMode="auto">
          <a:xfrm>
            <a:off x="4191000" y="1447800"/>
            <a:ext cx="685800" cy="609600"/>
            <a:chOff x="2640" y="1088"/>
            <a:chExt cx="432" cy="415"/>
          </a:xfrm>
        </p:grpSpPr>
        <p:grpSp>
          <p:nvGrpSpPr>
            <p:cNvPr id="44075" name="Group 9"/>
            <p:cNvGrpSpPr>
              <a:grpSpLocks/>
            </p:cNvGrpSpPr>
            <p:nvPr/>
          </p:nvGrpSpPr>
          <p:grpSpPr bwMode="auto">
            <a:xfrm>
              <a:off x="2640" y="1088"/>
              <a:ext cx="432" cy="415"/>
              <a:chOff x="2016" y="1920"/>
              <a:chExt cx="1680" cy="1680"/>
            </a:xfrm>
          </p:grpSpPr>
          <p:sp>
            <p:nvSpPr>
              <p:cNvPr id="44077" name="Oval 10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6C56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4078" name="Freeform 11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054 w 1321"/>
                  <a:gd name="T1" fmla="*/ 112 h 712"/>
                  <a:gd name="T2" fmla="*/ 1067 w 1321"/>
                  <a:gd name="T3" fmla="*/ 124 h 712"/>
                  <a:gd name="T4" fmla="*/ 1070 w 1321"/>
                  <a:gd name="T5" fmla="*/ 134 h 712"/>
                  <a:gd name="T6" fmla="*/ 1065 w 1321"/>
                  <a:gd name="T7" fmla="*/ 144 h 712"/>
                  <a:gd name="T8" fmla="*/ 1052 w 1321"/>
                  <a:gd name="T9" fmla="*/ 152 h 712"/>
                  <a:gd name="T10" fmla="*/ 1031 w 1321"/>
                  <a:gd name="T11" fmla="*/ 162 h 712"/>
                  <a:gd name="T12" fmla="*/ 1004 w 1321"/>
                  <a:gd name="T13" fmla="*/ 169 h 712"/>
                  <a:gd name="T14" fmla="*/ 969 w 1321"/>
                  <a:gd name="T15" fmla="*/ 175 h 712"/>
                  <a:gd name="T16" fmla="*/ 930 w 1321"/>
                  <a:gd name="T17" fmla="*/ 182 h 712"/>
                  <a:gd name="T18" fmla="*/ 885 w 1321"/>
                  <a:gd name="T19" fmla="*/ 186 h 712"/>
                  <a:gd name="T20" fmla="*/ 836 w 1321"/>
                  <a:gd name="T21" fmla="*/ 191 h 712"/>
                  <a:gd name="T22" fmla="*/ 784 w 1321"/>
                  <a:gd name="T23" fmla="*/ 192 h 712"/>
                  <a:gd name="T24" fmla="*/ 726 w 1321"/>
                  <a:gd name="T25" fmla="*/ 197 h 712"/>
                  <a:gd name="T26" fmla="*/ 668 w 1321"/>
                  <a:gd name="T27" fmla="*/ 198 h 712"/>
                  <a:gd name="T28" fmla="*/ 645 w 1321"/>
                  <a:gd name="T29" fmla="*/ 199 h 712"/>
                  <a:gd name="T30" fmla="*/ 386 w 1321"/>
                  <a:gd name="T31" fmla="*/ 199 h 712"/>
                  <a:gd name="T32" fmla="*/ 382 w 1321"/>
                  <a:gd name="T33" fmla="*/ 199 h 712"/>
                  <a:gd name="T34" fmla="*/ 331 w 1321"/>
                  <a:gd name="T35" fmla="*/ 198 h 712"/>
                  <a:gd name="T36" fmla="*/ 282 w 1321"/>
                  <a:gd name="T37" fmla="*/ 197 h 712"/>
                  <a:gd name="T38" fmla="*/ 235 w 1321"/>
                  <a:gd name="T39" fmla="*/ 194 h 712"/>
                  <a:gd name="T40" fmla="*/ 191 w 1321"/>
                  <a:gd name="T41" fmla="*/ 191 h 712"/>
                  <a:gd name="T42" fmla="*/ 152 w 1321"/>
                  <a:gd name="T43" fmla="*/ 189 h 712"/>
                  <a:gd name="T44" fmla="*/ 116 w 1321"/>
                  <a:gd name="T45" fmla="*/ 184 h 712"/>
                  <a:gd name="T46" fmla="*/ 80 w 1321"/>
                  <a:gd name="T47" fmla="*/ 181 h 712"/>
                  <a:gd name="T48" fmla="*/ 56 w 1321"/>
                  <a:gd name="T49" fmla="*/ 176 h 712"/>
                  <a:gd name="T50" fmla="*/ 28 w 1321"/>
                  <a:gd name="T51" fmla="*/ 170 h 712"/>
                  <a:gd name="T52" fmla="*/ 18 w 1321"/>
                  <a:gd name="T53" fmla="*/ 163 h 712"/>
                  <a:gd name="T54" fmla="*/ 6 w 1321"/>
                  <a:gd name="T55" fmla="*/ 155 h 712"/>
                  <a:gd name="T56" fmla="*/ 0 w 1321"/>
                  <a:gd name="T57" fmla="*/ 146 h 712"/>
                  <a:gd name="T58" fmla="*/ 0 w 1321"/>
                  <a:gd name="T59" fmla="*/ 145 h 712"/>
                  <a:gd name="T60" fmla="*/ 4 w 1321"/>
                  <a:gd name="T61" fmla="*/ 134 h 712"/>
                  <a:gd name="T62" fmla="*/ 16 w 1321"/>
                  <a:gd name="T63" fmla="*/ 125 h 712"/>
                  <a:gd name="T64" fmla="*/ 40 w 1321"/>
                  <a:gd name="T65" fmla="*/ 103 h 712"/>
                  <a:gd name="T66" fmla="*/ 75 w 1321"/>
                  <a:gd name="T67" fmla="*/ 83 h 712"/>
                  <a:gd name="T68" fmla="*/ 120 w 1321"/>
                  <a:gd name="T69" fmla="*/ 66 h 712"/>
                  <a:gd name="T70" fmla="*/ 166 w 1321"/>
                  <a:gd name="T71" fmla="*/ 48 h 712"/>
                  <a:gd name="T72" fmla="*/ 219 w 1321"/>
                  <a:gd name="T73" fmla="*/ 34 h 712"/>
                  <a:gd name="T74" fmla="*/ 277 w 1321"/>
                  <a:gd name="T75" fmla="*/ 23 h 712"/>
                  <a:gd name="T76" fmla="*/ 336 w 1321"/>
                  <a:gd name="T77" fmla="*/ 12 h 712"/>
                  <a:gd name="T78" fmla="*/ 403 w 1321"/>
                  <a:gd name="T79" fmla="*/ 6 h 712"/>
                  <a:gd name="T80" fmla="*/ 471 w 1321"/>
                  <a:gd name="T81" fmla="*/ 4 h 712"/>
                  <a:gd name="T82" fmla="*/ 541 w 1321"/>
                  <a:gd name="T83" fmla="*/ 0 h 712"/>
                  <a:gd name="T84" fmla="*/ 541 w 1321"/>
                  <a:gd name="T85" fmla="*/ 0 h 712"/>
                  <a:gd name="T86" fmla="*/ 615 w 1321"/>
                  <a:gd name="T87" fmla="*/ 4 h 712"/>
                  <a:gd name="T88" fmla="*/ 687 w 1321"/>
                  <a:gd name="T89" fmla="*/ 6 h 712"/>
                  <a:gd name="T90" fmla="*/ 755 w 1321"/>
                  <a:gd name="T91" fmla="*/ 14 h 712"/>
                  <a:gd name="T92" fmla="*/ 819 w 1321"/>
                  <a:gd name="T93" fmla="*/ 25 h 712"/>
                  <a:gd name="T94" fmla="*/ 877 w 1321"/>
                  <a:gd name="T95" fmla="*/ 38 h 712"/>
                  <a:gd name="T96" fmla="*/ 931 w 1321"/>
                  <a:gd name="T97" fmla="*/ 54 h 712"/>
                  <a:gd name="T98" fmla="*/ 979 w 1321"/>
                  <a:gd name="T99" fmla="*/ 71 h 712"/>
                  <a:gd name="T100" fmla="*/ 1020 w 1321"/>
                  <a:gd name="T101" fmla="*/ 91 h 712"/>
                  <a:gd name="T102" fmla="*/ 1054 w 1321"/>
                  <a:gd name="T103" fmla="*/ 112 h 712"/>
                  <a:gd name="T104" fmla="*/ 1054 w 1321"/>
                  <a:gd name="T105" fmla="*/ 112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CC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4076" name="Text Box 12"/>
            <p:cNvSpPr txBox="1">
              <a:spLocks noChangeArrowheads="1"/>
            </p:cNvSpPr>
            <p:nvPr/>
          </p:nvSpPr>
          <p:spPr bwMode="gray">
            <a:xfrm>
              <a:off x="2749" y="1143"/>
              <a:ext cx="233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ru-RU" sz="3200" b="1">
                  <a:solidFill>
                    <a:srgbClr val="FFFFFF"/>
                  </a:solidFill>
                  <a:latin typeface="Arial Narrow" pitchFamily="34" charset="0"/>
                </a:rPr>
                <a:t>2</a:t>
              </a:r>
              <a:endParaRPr lang="en-US" sz="3200" b="1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44038" name="Group 21"/>
          <p:cNvGrpSpPr>
            <a:grpSpLocks/>
          </p:cNvGrpSpPr>
          <p:nvPr/>
        </p:nvGrpSpPr>
        <p:grpSpPr bwMode="auto">
          <a:xfrm>
            <a:off x="6253163" y="3124200"/>
            <a:ext cx="681037" cy="693738"/>
            <a:chOff x="3938" y="1968"/>
            <a:chExt cx="430" cy="437"/>
          </a:xfrm>
        </p:grpSpPr>
        <p:grpSp>
          <p:nvGrpSpPr>
            <p:cNvPr id="44071" name="Group 22"/>
            <p:cNvGrpSpPr>
              <a:grpSpLocks/>
            </p:cNvGrpSpPr>
            <p:nvPr/>
          </p:nvGrpSpPr>
          <p:grpSpPr bwMode="auto">
            <a:xfrm>
              <a:off x="3938" y="1968"/>
              <a:ext cx="430" cy="437"/>
              <a:chOff x="2016" y="1920"/>
              <a:chExt cx="1680" cy="1680"/>
            </a:xfrm>
          </p:grpSpPr>
          <p:sp>
            <p:nvSpPr>
              <p:cNvPr id="44073" name="Oval 23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4996E3"/>
                  </a:gs>
                  <a:gs pos="100000">
                    <a:srgbClr val="214467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4074" name="Freeform 24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054 w 1321"/>
                  <a:gd name="T1" fmla="*/ 112 h 712"/>
                  <a:gd name="T2" fmla="*/ 1067 w 1321"/>
                  <a:gd name="T3" fmla="*/ 124 h 712"/>
                  <a:gd name="T4" fmla="*/ 1070 w 1321"/>
                  <a:gd name="T5" fmla="*/ 134 h 712"/>
                  <a:gd name="T6" fmla="*/ 1065 w 1321"/>
                  <a:gd name="T7" fmla="*/ 144 h 712"/>
                  <a:gd name="T8" fmla="*/ 1052 w 1321"/>
                  <a:gd name="T9" fmla="*/ 152 h 712"/>
                  <a:gd name="T10" fmla="*/ 1031 w 1321"/>
                  <a:gd name="T11" fmla="*/ 162 h 712"/>
                  <a:gd name="T12" fmla="*/ 1004 w 1321"/>
                  <a:gd name="T13" fmla="*/ 169 h 712"/>
                  <a:gd name="T14" fmla="*/ 969 w 1321"/>
                  <a:gd name="T15" fmla="*/ 175 h 712"/>
                  <a:gd name="T16" fmla="*/ 930 w 1321"/>
                  <a:gd name="T17" fmla="*/ 182 h 712"/>
                  <a:gd name="T18" fmla="*/ 885 w 1321"/>
                  <a:gd name="T19" fmla="*/ 186 h 712"/>
                  <a:gd name="T20" fmla="*/ 836 w 1321"/>
                  <a:gd name="T21" fmla="*/ 191 h 712"/>
                  <a:gd name="T22" fmla="*/ 784 w 1321"/>
                  <a:gd name="T23" fmla="*/ 192 h 712"/>
                  <a:gd name="T24" fmla="*/ 726 w 1321"/>
                  <a:gd name="T25" fmla="*/ 197 h 712"/>
                  <a:gd name="T26" fmla="*/ 668 w 1321"/>
                  <a:gd name="T27" fmla="*/ 198 h 712"/>
                  <a:gd name="T28" fmla="*/ 645 w 1321"/>
                  <a:gd name="T29" fmla="*/ 199 h 712"/>
                  <a:gd name="T30" fmla="*/ 386 w 1321"/>
                  <a:gd name="T31" fmla="*/ 199 h 712"/>
                  <a:gd name="T32" fmla="*/ 382 w 1321"/>
                  <a:gd name="T33" fmla="*/ 199 h 712"/>
                  <a:gd name="T34" fmla="*/ 331 w 1321"/>
                  <a:gd name="T35" fmla="*/ 198 h 712"/>
                  <a:gd name="T36" fmla="*/ 282 w 1321"/>
                  <a:gd name="T37" fmla="*/ 197 h 712"/>
                  <a:gd name="T38" fmla="*/ 235 w 1321"/>
                  <a:gd name="T39" fmla="*/ 194 h 712"/>
                  <a:gd name="T40" fmla="*/ 191 w 1321"/>
                  <a:gd name="T41" fmla="*/ 191 h 712"/>
                  <a:gd name="T42" fmla="*/ 152 w 1321"/>
                  <a:gd name="T43" fmla="*/ 189 h 712"/>
                  <a:gd name="T44" fmla="*/ 116 w 1321"/>
                  <a:gd name="T45" fmla="*/ 184 h 712"/>
                  <a:gd name="T46" fmla="*/ 80 w 1321"/>
                  <a:gd name="T47" fmla="*/ 181 h 712"/>
                  <a:gd name="T48" fmla="*/ 56 w 1321"/>
                  <a:gd name="T49" fmla="*/ 176 h 712"/>
                  <a:gd name="T50" fmla="*/ 28 w 1321"/>
                  <a:gd name="T51" fmla="*/ 170 h 712"/>
                  <a:gd name="T52" fmla="*/ 18 w 1321"/>
                  <a:gd name="T53" fmla="*/ 163 h 712"/>
                  <a:gd name="T54" fmla="*/ 6 w 1321"/>
                  <a:gd name="T55" fmla="*/ 155 h 712"/>
                  <a:gd name="T56" fmla="*/ 0 w 1321"/>
                  <a:gd name="T57" fmla="*/ 146 h 712"/>
                  <a:gd name="T58" fmla="*/ 0 w 1321"/>
                  <a:gd name="T59" fmla="*/ 145 h 712"/>
                  <a:gd name="T60" fmla="*/ 4 w 1321"/>
                  <a:gd name="T61" fmla="*/ 134 h 712"/>
                  <a:gd name="T62" fmla="*/ 16 w 1321"/>
                  <a:gd name="T63" fmla="*/ 125 h 712"/>
                  <a:gd name="T64" fmla="*/ 40 w 1321"/>
                  <a:gd name="T65" fmla="*/ 103 h 712"/>
                  <a:gd name="T66" fmla="*/ 75 w 1321"/>
                  <a:gd name="T67" fmla="*/ 83 h 712"/>
                  <a:gd name="T68" fmla="*/ 120 w 1321"/>
                  <a:gd name="T69" fmla="*/ 66 h 712"/>
                  <a:gd name="T70" fmla="*/ 166 w 1321"/>
                  <a:gd name="T71" fmla="*/ 48 h 712"/>
                  <a:gd name="T72" fmla="*/ 219 w 1321"/>
                  <a:gd name="T73" fmla="*/ 34 h 712"/>
                  <a:gd name="T74" fmla="*/ 277 w 1321"/>
                  <a:gd name="T75" fmla="*/ 23 h 712"/>
                  <a:gd name="T76" fmla="*/ 336 w 1321"/>
                  <a:gd name="T77" fmla="*/ 12 h 712"/>
                  <a:gd name="T78" fmla="*/ 403 w 1321"/>
                  <a:gd name="T79" fmla="*/ 6 h 712"/>
                  <a:gd name="T80" fmla="*/ 471 w 1321"/>
                  <a:gd name="T81" fmla="*/ 4 h 712"/>
                  <a:gd name="T82" fmla="*/ 541 w 1321"/>
                  <a:gd name="T83" fmla="*/ 0 h 712"/>
                  <a:gd name="T84" fmla="*/ 541 w 1321"/>
                  <a:gd name="T85" fmla="*/ 0 h 712"/>
                  <a:gd name="T86" fmla="*/ 615 w 1321"/>
                  <a:gd name="T87" fmla="*/ 4 h 712"/>
                  <a:gd name="T88" fmla="*/ 687 w 1321"/>
                  <a:gd name="T89" fmla="*/ 6 h 712"/>
                  <a:gd name="T90" fmla="*/ 755 w 1321"/>
                  <a:gd name="T91" fmla="*/ 14 h 712"/>
                  <a:gd name="T92" fmla="*/ 819 w 1321"/>
                  <a:gd name="T93" fmla="*/ 25 h 712"/>
                  <a:gd name="T94" fmla="*/ 877 w 1321"/>
                  <a:gd name="T95" fmla="*/ 38 h 712"/>
                  <a:gd name="T96" fmla="*/ 931 w 1321"/>
                  <a:gd name="T97" fmla="*/ 54 h 712"/>
                  <a:gd name="T98" fmla="*/ 979 w 1321"/>
                  <a:gd name="T99" fmla="*/ 71 h 712"/>
                  <a:gd name="T100" fmla="*/ 1020 w 1321"/>
                  <a:gd name="T101" fmla="*/ 91 h 712"/>
                  <a:gd name="T102" fmla="*/ 1054 w 1321"/>
                  <a:gd name="T103" fmla="*/ 112 h 712"/>
                  <a:gd name="T104" fmla="*/ 1054 w 1321"/>
                  <a:gd name="T105" fmla="*/ 112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66A7E8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4072" name="Text Box 25"/>
            <p:cNvSpPr txBox="1">
              <a:spLocks noChangeArrowheads="1"/>
            </p:cNvSpPr>
            <p:nvPr/>
          </p:nvSpPr>
          <p:spPr bwMode="gray">
            <a:xfrm>
              <a:off x="4030" y="2019"/>
              <a:ext cx="234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ru-RU" sz="3200" b="1">
                  <a:solidFill>
                    <a:srgbClr val="FFFFFF"/>
                  </a:solidFill>
                  <a:latin typeface="Arial Narrow" pitchFamily="34" charset="0"/>
                </a:rPr>
                <a:t>3</a:t>
              </a:r>
              <a:endParaRPr lang="en-US" sz="3200" b="1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44039" name="Group 26"/>
          <p:cNvGrpSpPr>
            <a:grpSpLocks/>
          </p:cNvGrpSpPr>
          <p:nvPr/>
        </p:nvGrpSpPr>
        <p:grpSpPr bwMode="auto">
          <a:xfrm>
            <a:off x="5638800" y="5300663"/>
            <a:ext cx="654050" cy="622300"/>
            <a:chOff x="3552" y="3339"/>
            <a:chExt cx="412" cy="392"/>
          </a:xfrm>
        </p:grpSpPr>
        <p:grpSp>
          <p:nvGrpSpPr>
            <p:cNvPr id="44067" name="Group 27"/>
            <p:cNvGrpSpPr>
              <a:grpSpLocks/>
            </p:cNvGrpSpPr>
            <p:nvPr/>
          </p:nvGrpSpPr>
          <p:grpSpPr bwMode="auto">
            <a:xfrm>
              <a:off x="3552" y="3339"/>
              <a:ext cx="412" cy="392"/>
              <a:chOff x="2016" y="1920"/>
              <a:chExt cx="1680" cy="1680"/>
            </a:xfrm>
          </p:grpSpPr>
          <p:sp>
            <p:nvSpPr>
              <p:cNvPr id="44069" name="Oval 28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9966FF"/>
                  </a:gs>
                  <a:gs pos="100000">
                    <a:srgbClr val="462E74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4070" name="Freeform 29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054 w 1321"/>
                  <a:gd name="T1" fmla="*/ 112 h 712"/>
                  <a:gd name="T2" fmla="*/ 1067 w 1321"/>
                  <a:gd name="T3" fmla="*/ 124 h 712"/>
                  <a:gd name="T4" fmla="*/ 1070 w 1321"/>
                  <a:gd name="T5" fmla="*/ 134 h 712"/>
                  <a:gd name="T6" fmla="*/ 1065 w 1321"/>
                  <a:gd name="T7" fmla="*/ 144 h 712"/>
                  <a:gd name="T8" fmla="*/ 1052 w 1321"/>
                  <a:gd name="T9" fmla="*/ 152 h 712"/>
                  <a:gd name="T10" fmla="*/ 1031 w 1321"/>
                  <a:gd name="T11" fmla="*/ 162 h 712"/>
                  <a:gd name="T12" fmla="*/ 1004 w 1321"/>
                  <a:gd name="T13" fmla="*/ 169 h 712"/>
                  <a:gd name="T14" fmla="*/ 969 w 1321"/>
                  <a:gd name="T15" fmla="*/ 175 h 712"/>
                  <a:gd name="T16" fmla="*/ 930 w 1321"/>
                  <a:gd name="T17" fmla="*/ 182 h 712"/>
                  <a:gd name="T18" fmla="*/ 885 w 1321"/>
                  <a:gd name="T19" fmla="*/ 186 h 712"/>
                  <a:gd name="T20" fmla="*/ 836 w 1321"/>
                  <a:gd name="T21" fmla="*/ 191 h 712"/>
                  <a:gd name="T22" fmla="*/ 784 w 1321"/>
                  <a:gd name="T23" fmla="*/ 192 h 712"/>
                  <a:gd name="T24" fmla="*/ 726 w 1321"/>
                  <a:gd name="T25" fmla="*/ 197 h 712"/>
                  <a:gd name="T26" fmla="*/ 668 w 1321"/>
                  <a:gd name="T27" fmla="*/ 198 h 712"/>
                  <a:gd name="T28" fmla="*/ 645 w 1321"/>
                  <a:gd name="T29" fmla="*/ 199 h 712"/>
                  <a:gd name="T30" fmla="*/ 386 w 1321"/>
                  <a:gd name="T31" fmla="*/ 199 h 712"/>
                  <a:gd name="T32" fmla="*/ 382 w 1321"/>
                  <a:gd name="T33" fmla="*/ 199 h 712"/>
                  <a:gd name="T34" fmla="*/ 331 w 1321"/>
                  <a:gd name="T35" fmla="*/ 198 h 712"/>
                  <a:gd name="T36" fmla="*/ 282 w 1321"/>
                  <a:gd name="T37" fmla="*/ 197 h 712"/>
                  <a:gd name="T38" fmla="*/ 235 w 1321"/>
                  <a:gd name="T39" fmla="*/ 194 h 712"/>
                  <a:gd name="T40" fmla="*/ 191 w 1321"/>
                  <a:gd name="T41" fmla="*/ 191 h 712"/>
                  <a:gd name="T42" fmla="*/ 152 w 1321"/>
                  <a:gd name="T43" fmla="*/ 189 h 712"/>
                  <a:gd name="T44" fmla="*/ 116 w 1321"/>
                  <a:gd name="T45" fmla="*/ 184 h 712"/>
                  <a:gd name="T46" fmla="*/ 80 w 1321"/>
                  <a:gd name="T47" fmla="*/ 181 h 712"/>
                  <a:gd name="T48" fmla="*/ 56 w 1321"/>
                  <a:gd name="T49" fmla="*/ 176 h 712"/>
                  <a:gd name="T50" fmla="*/ 28 w 1321"/>
                  <a:gd name="T51" fmla="*/ 170 h 712"/>
                  <a:gd name="T52" fmla="*/ 18 w 1321"/>
                  <a:gd name="T53" fmla="*/ 163 h 712"/>
                  <a:gd name="T54" fmla="*/ 6 w 1321"/>
                  <a:gd name="T55" fmla="*/ 155 h 712"/>
                  <a:gd name="T56" fmla="*/ 0 w 1321"/>
                  <a:gd name="T57" fmla="*/ 146 h 712"/>
                  <a:gd name="T58" fmla="*/ 0 w 1321"/>
                  <a:gd name="T59" fmla="*/ 145 h 712"/>
                  <a:gd name="T60" fmla="*/ 4 w 1321"/>
                  <a:gd name="T61" fmla="*/ 134 h 712"/>
                  <a:gd name="T62" fmla="*/ 16 w 1321"/>
                  <a:gd name="T63" fmla="*/ 125 h 712"/>
                  <a:gd name="T64" fmla="*/ 40 w 1321"/>
                  <a:gd name="T65" fmla="*/ 103 h 712"/>
                  <a:gd name="T66" fmla="*/ 75 w 1321"/>
                  <a:gd name="T67" fmla="*/ 83 h 712"/>
                  <a:gd name="T68" fmla="*/ 120 w 1321"/>
                  <a:gd name="T69" fmla="*/ 66 h 712"/>
                  <a:gd name="T70" fmla="*/ 166 w 1321"/>
                  <a:gd name="T71" fmla="*/ 48 h 712"/>
                  <a:gd name="T72" fmla="*/ 219 w 1321"/>
                  <a:gd name="T73" fmla="*/ 34 h 712"/>
                  <a:gd name="T74" fmla="*/ 277 w 1321"/>
                  <a:gd name="T75" fmla="*/ 23 h 712"/>
                  <a:gd name="T76" fmla="*/ 336 w 1321"/>
                  <a:gd name="T77" fmla="*/ 12 h 712"/>
                  <a:gd name="T78" fmla="*/ 403 w 1321"/>
                  <a:gd name="T79" fmla="*/ 6 h 712"/>
                  <a:gd name="T80" fmla="*/ 471 w 1321"/>
                  <a:gd name="T81" fmla="*/ 4 h 712"/>
                  <a:gd name="T82" fmla="*/ 541 w 1321"/>
                  <a:gd name="T83" fmla="*/ 0 h 712"/>
                  <a:gd name="T84" fmla="*/ 541 w 1321"/>
                  <a:gd name="T85" fmla="*/ 0 h 712"/>
                  <a:gd name="T86" fmla="*/ 615 w 1321"/>
                  <a:gd name="T87" fmla="*/ 4 h 712"/>
                  <a:gd name="T88" fmla="*/ 687 w 1321"/>
                  <a:gd name="T89" fmla="*/ 6 h 712"/>
                  <a:gd name="T90" fmla="*/ 755 w 1321"/>
                  <a:gd name="T91" fmla="*/ 14 h 712"/>
                  <a:gd name="T92" fmla="*/ 819 w 1321"/>
                  <a:gd name="T93" fmla="*/ 25 h 712"/>
                  <a:gd name="T94" fmla="*/ 877 w 1321"/>
                  <a:gd name="T95" fmla="*/ 38 h 712"/>
                  <a:gd name="T96" fmla="*/ 931 w 1321"/>
                  <a:gd name="T97" fmla="*/ 54 h 712"/>
                  <a:gd name="T98" fmla="*/ 979 w 1321"/>
                  <a:gd name="T99" fmla="*/ 71 h 712"/>
                  <a:gd name="T100" fmla="*/ 1020 w 1321"/>
                  <a:gd name="T101" fmla="*/ 91 h 712"/>
                  <a:gd name="T102" fmla="*/ 1054 w 1321"/>
                  <a:gd name="T103" fmla="*/ 112 h 712"/>
                  <a:gd name="T104" fmla="*/ 1054 w 1321"/>
                  <a:gd name="T105" fmla="*/ 112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9966FF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4068" name="Text Box 30"/>
            <p:cNvSpPr txBox="1">
              <a:spLocks noChangeArrowheads="1"/>
            </p:cNvSpPr>
            <p:nvPr/>
          </p:nvSpPr>
          <p:spPr bwMode="gray">
            <a:xfrm>
              <a:off x="3662" y="3351"/>
              <a:ext cx="233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ru-RU" sz="3200" b="1">
                  <a:solidFill>
                    <a:srgbClr val="FFFFFF"/>
                  </a:solidFill>
                  <a:latin typeface="Arial Narrow" pitchFamily="34" charset="0"/>
                </a:rPr>
                <a:t>4</a:t>
              </a:r>
              <a:endParaRPr lang="en-US" sz="3200" b="1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44040" name="Group 16"/>
          <p:cNvGrpSpPr>
            <a:grpSpLocks/>
          </p:cNvGrpSpPr>
          <p:nvPr/>
        </p:nvGrpSpPr>
        <p:grpSpPr bwMode="auto">
          <a:xfrm>
            <a:off x="2895600" y="5329238"/>
            <a:ext cx="685800" cy="685800"/>
            <a:chOff x="1824" y="3357"/>
            <a:chExt cx="432" cy="432"/>
          </a:xfrm>
        </p:grpSpPr>
        <p:grpSp>
          <p:nvGrpSpPr>
            <p:cNvPr id="44063" name="Group 17"/>
            <p:cNvGrpSpPr>
              <a:grpSpLocks/>
            </p:cNvGrpSpPr>
            <p:nvPr/>
          </p:nvGrpSpPr>
          <p:grpSpPr bwMode="auto">
            <a:xfrm>
              <a:off x="1824" y="3357"/>
              <a:ext cx="432" cy="432"/>
              <a:chOff x="2016" y="1920"/>
              <a:chExt cx="1680" cy="1680"/>
            </a:xfrm>
          </p:grpSpPr>
          <p:sp>
            <p:nvSpPr>
              <p:cNvPr id="44065" name="Oval 18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0C3232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4066" name="Freeform 19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054 w 1321"/>
                  <a:gd name="T1" fmla="*/ 112 h 712"/>
                  <a:gd name="T2" fmla="*/ 1067 w 1321"/>
                  <a:gd name="T3" fmla="*/ 124 h 712"/>
                  <a:gd name="T4" fmla="*/ 1070 w 1321"/>
                  <a:gd name="T5" fmla="*/ 134 h 712"/>
                  <a:gd name="T6" fmla="*/ 1065 w 1321"/>
                  <a:gd name="T7" fmla="*/ 144 h 712"/>
                  <a:gd name="T8" fmla="*/ 1052 w 1321"/>
                  <a:gd name="T9" fmla="*/ 152 h 712"/>
                  <a:gd name="T10" fmla="*/ 1031 w 1321"/>
                  <a:gd name="T11" fmla="*/ 162 h 712"/>
                  <a:gd name="T12" fmla="*/ 1004 w 1321"/>
                  <a:gd name="T13" fmla="*/ 169 h 712"/>
                  <a:gd name="T14" fmla="*/ 969 w 1321"/>
                  <a:gd name="T15" fmla="*/ 175 h 712"/>
                  <a:gd name="T16" fmla="*/ 930 w 1321"/>
                  <a:gd name="T17" fmla="*/ 182 h 712"/>
                  <a:gd name="T18" fmla="*/ 885 w 1321"/>
                  <a:gd name="T19" fmla="*/ 186 h 712"/>
                  <a:gd name="T20" fmla="*/ 836 w 1321"/>
                  <a:gd name="T21" fmla="*/ 191 h 712"/>
                  <a:gd name="T22" fmla="*/ 784 w 1321"/>
                  <a:gd name="T23" fmla="*/ 192 h 712"/>
                  <a:gd name="T24" fmla="*/ 726 w 1321"/>
                  <a:gd name="T25" fmla="*/ 197 h 712"/>
                  <a:gd name="T26" fmla="*/ 668 w 1321"/>
                  <a:gd name="T27" fmla="*/ 198 h 712"/>
                  <a:gd name="T28" fmla="*/ 645 w 1321"/>
                  <a:gd name="T29" fmla="*/ 199 h 712"/>
                  <a:gd name="T30" fmla="*/ 386 w 1321"/>
                  <a:gd name="T31" fmla="*/ 199 h 712"/>
                  <a:gd name="T32" fmla="*/ 382 w 1321"/>
                  <a:gd name="T33" fmla="*/ 199 h 712"/>
                  <a:gd name="T34" fmla="*/ 331 w 1321"/>
                  <a:gd name="T35" fmla="*/ 198 h 712"/>
                  <a:gd name="T36" fmla="*/ 282 w 1321"/>
                  <a:gd name="T37" fmla="*/ 197 h 712"/>
                  <a:gd name="T38" fmla="*/ 235 w 1321"/>
                  <a:gd name="T39" fmla="*/ 194 h 712"/>
                  <a:gd name="T40" fmla="*/ 191 w 1321"/>
                  <a:gd name="T41" fmla="*/ 191 h 712"/>
                  <a:gd name="T42" fmla="*/ 152 w 1321"/>
                  <a:gd name="T43" fmla="*/ 189 h 712"/>
                  <a:gd name="T44" fmla="*/ 116 w 1321"/>
                  <a:gd name="T45" fmla="*/ 184 h 712"/>
                  <a:gd name="T46" fmla="*/ 80 w 1321"/>
                  <a:gd name="T47" fmla="*/ 181 h 712"/>
                  <a:gd name="T48" fmla="*/ 56 w 1321"/>
                  <a:gd name="T49" fmla="*/ 176 h 712"/>
                  <a:gd name="T50" fmla="*/ 28 w 1321"/>
                  <a:gd name="T51" fmla="*/ 170 h 712"/>
                  <a:gd name="T52" fmla="*/ 18 w 1321"/>
                  <a:gd name="T53" fmla="*/ 163 h 712"/>
                  <a:gd name="T54" fmla="*/ 6 w 1321"/>
                  <a:gd name="T55" fmla="*/ 155 h 712"/>
                  <a:gd name="T56" fmla="*/ 0 w 1321"/>
                  <a:gd name="T57" fmla="*/ 146 h 712"/>
                  <a:gd name="T58" fmla="*/ 0 w 1321"/>
                  <a:gd name="T59" fmla="*/ 145 h 712"/>
                  <a:gd name="T60" fmla="*/ 4 w 1321"/>
                  <a:gd name="T61" fmla="*/ 134 h 712"/>
                  <a:gd name="T62" fmla="*/ 16 w 1321"/>
                  <a:gd name="T63" fmla="*/ 125 h 712"/>
                  <a:gd name="T64" fmla="*/ 40 w 1321"/>
                  <a:gd name="T65" fmla="*/ 103 h 712"/>
                  <a:gd name="T66" fmla="*/ 75 w 1321"/>
                  <a:gd name="T67" fmla="*/ 83 h 712"/>
                  <a:gd name="T68" fmla="*/ 120 w 1321"/>
                  <a:gd name="T69" fmla="*/ 66 h 712"/>
                  <a:gd name="T70" fmla="*/ 166 w 1321"/>
                  <a:gd name="T71" fmla="*/ 48 h 712"/>
                  <a:gd name="T72" fmla="*/ 219 w 1321"/>
                  <a:gd name="T73" fmla="*/ 34 h 712"/>
                  <a:gd name="T74" fmla="*/ 277 w 1321"/>
                  <a:gd name="T75" fmla="*/ 23 h 712"/>
                  <a:gd name="T76" fmla="*/ 336 w 1321"/>
                  <a:gd name="T77" fmla="*/ 12 h 712"/>
                  <a:gd name="T78" fmla="*/ 403 w 1321"/>
                  <a:gd name="T79" fmla="*/ 6 h 712"/>
                  <a:gd name="T80" fmla="*/ 471 w 1321"/>
                  <a:gd name="T81" fmla="*/ 4 h 712"/>
                  <a:gd name="T82" fmla="*/ 541 w 1321"/>
                  <a:gd name="T83" fmla="*/ 0 h 712"/>
                  <a:gd name="T84" fmla="*/ 541 w 1321"/>
                  <a:gd name="T85" fmla="*/ 0 h 712"/>
                  <a:gd name="T86" fmla="*/ 615 w 1321"/>
                  <a:gd name="T87" fmla="*/ 4 h 712"/>
                  <a:gd name="T88" fmla="*/ 687 w 1321"/>
                  <a:gd name="T89" fmla="*/ 6 h 712"/>
                  <a:gd name="T90" fmla="*/ 755 w 1321"/>
                  <a:gd name="T91" fmla="*/ 14 h 712"/>
                  <a:gd name="T92" fmla="*/ 819 w 1321"/>
                  <a:gd name="T93" fmla="*/ 25 h 712"/>
                  <a:gd name="T94" fmla="*/ 877 w 1321"/>
                  <a:gd name="T95" fmla="*/ 38 h 712"/>
                  <a:gd name="T96" fmla="*/ 931 w 1321"/>
                  <a:gd name="T97" fmla="*/ 54 h 712"/>
                  <a:gd name="T98" fmla="*/ 979 w 1321"/>
                  <a:gd name="T99" fmla="*/ 71 h 712"/>
                  <a:gd name="T100" fmla="*/ 1020 w 1321"/>
                  <a:gd name="T101" fmla="*/ 91 h 712"/>
                  <a:gd name="T102" fmla="*/ 1054 w 1321"/>
                  <a:gd name="T103" fmla="*/ 112 h 712"/>
                  <a:gd name="T104" fmla="*/ 1054 w 1321"/>
                  <a:gd name="T105" fmla="*/ 112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33CCCC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4064" name="Text Box 20"/>
            <p:cNvSpPr txBox="1">
              <a:spLocks noChangeArrowheads="1"/>
            </p:cNvSpPr>
            <p:nvPr/>
          </p:nvSpPr>
          <p:spPr bwMode="gray">
            <a:xfrm>
              <a:off x="1917" y="3429"/>
              <a:ext cx="233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ru-RU" sz="3200" b="1">
                  <a:solidFill>
                    <a:srgbClr val="FFFFFF"/>
                  </a:solidFill>
                  <a:latin typeface="Arial Narrow" pitchFamily="34" charset="0"/>
                </a:rPr>
                <a:t>5</a:t>
              </a:r>
              <a:endParaRPr lang="en-US" sz="3200" b="1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44041" name="Group 4"/>
          <p:cNvGrpSpPr>
            <a:grpSpLocks/>
          </p:cNvGrpSpPr>
          <p:nvPr/>
        </p:nvGrpSpPr>
        <p:grpSpPr bwMode="auto">
          <a:xfrm>
            <a:off x="3429000" y="2743200"/>
            <a:ext cx="2209800" cy="2209800"/>
            <a:chOff x="2016" y="1920"/>
            <a:chExt cx="1680" cy="1680"/>
          </a:xfrm>
        </p:grpSpPr>
        <p:sp>
          <p:nvSpPr>
            <p:cNvPr id="44061" name="Oval 5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4062" name="Freeform 6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054 w 1321"/>
                <a:gd name="T1" fmla="*/ 112 h 712"/>
                <a:gd name="T2" fmla="*/ 1067 w 1321"/>
                <a:gd name="T3" fmla="*/ 124 h 712"/>
                <a:gd name="T4" fmla="*/ 1070 w 1321"/>
                <a:gd name="T5" fmla="*/ 134 h 712"/>
                <a:gd name="T6" fmla="*/ 1065 w 1321"/>
                <a:gd name="T7" fmla="*/ 144 h 712"/>
                <a:gd name="T8" fmla="*/ 1052 w 1321"/>
                <a:gd name="T9" fmla="*/ 152 h 712"/>
                <a:gd name="T10" fmla="*/ 1031 w 1321"/>
                <a:gd name="T11" fmla="*/ 162 h 712"/>
                <a:gd name="T12" fmla="*/ 1004 w 1321"/>
                <a:gd name="T13" fmla="*/ 169 h 712"/>
                <a:gd name="T14" fmla="*/ 969 w 1321"/>
                <a:gd name="T15" fmla="*/ 175 h 712"/>
                <a:gd name="T16" fmla="*/ 930 w 1321"/>
                <a:gd name="T17" fmla="*/ 182 h 712"/>
                <a:gd name="T18" fmla="*/ 885 w 1321"/>
                <a:gd name="T19" fmla="*/ 186 h 712"/>
                <a:gd name="T20" fmla="*/ 836 w 1321"/>
                <a:gd name="T21" fmla="*/ 191 h 712"/>
                <a:gd name="T22" fmla="*/ 784 w 1321"/>
                <a:gd name="T23" fmla="*/ 192 h 712"/>
                <a:gd name="T24" fmla="*/ 726 w 1321"/>
                <a:gd name="T25" fmla="*/ 197 h 712"/>
                <a:gd name="T26" fmla="*/ 668 w 1321"/>
                <a:gd name="T27" fmla="*/ 198 h 712"/>
                <a:gd name="T28" fmla="*/ 645 w 1321"/>
                <a:gd name="T29" fmla="*/ 199 h 712"/>
                <a:gd name="T30" fmla="*/ 386 w 1321"/>
                <a:gd name="T31" fmla="*/ 199 h 712"/>
                <a:gd name="T32" fmla="*/ 382 w 1321"/>
                <a:gd name="T33" fmla="*/ 199 h 712"/>
                <a:gd name="T34" fmla="*/ 331 w 1321"/>
                <a:gd name="T35" fmla="*/ 198 h 712"/>
                <a:gd name="T36" fmla="*/ 282 w 1321"/>
                <a:gd name="T37" fmla="*/ 197 h 712"/>
                <a:gd name="T38" fmla="*/ 235 w 1321"/>
                <a:gd name="T39" fmla="*/ 194 h 712"/>
                <a:gd name="T40" fmla="*/ 191 w 1321"/>
                <a:gd name="T41" fmla="*/ 191 h 712"/>
                <a:gd name="T42" fmla="*/ 152 w 1321"/>
                <a:gd name="T43" fmla="*/ 189 h 712"/>
                <a:gd name="T44" fmla="*/ 116 w 1321"/>
                <a:gd name="T45" fmla="*/ 184 h 712"/>
                <a:gd name="T46" fmla="*/ 80 w 1321"/>
                <a:gd name="T47" fmla="*/ 181 h 712"/>
                <a:gd name="T48" fmla="*/ 56 w 1321"/>
                <a:gd name="T49" fmla="*/ 176 h 712"/>
                <a:gd name="T50" fmla="*/ 28 w 1321"/>
                <a:gd name="T51" fmla="*/ 170 h 712"/>
                <a:gd name="T52" fmla="*/ 18 w 1321"/>
                <a:gd name="T53" fmla="*/ 163 h 712"/>
                <a:gd name="T54" fmla="*/ 6 w 1321"/>
                <a:gd name="T55" fmla="*/ 155 h 712"/>
                <a:gd name="T56" fmla="*/ 0 w 1321"/>
                <a:gd name="T57" fmla="*/ 146 h 712"/>
                <a:gd name="T58" fmla="*/ 0 w 1321"/>
                <a:gd name="T59" fmla="*/ 145 h 712"/>
                <a:gd name="T60" fmla="*/ 4 w 1321"/>
                <a:gd name="T61" fmla="*/ 134 h 712"/>
                <a:gd name="T62" fmla="*/ 16 w 1321"/>
                <a:gd name="T63" fmla="*/ 125 h 712"/>
                <a:gd name="T64" fmla="*/ 40 w 1321"/>
                <a:gd name="T65" fmla="*/ 103 h 712"/>
                <a:gd name="T66" fmla="*/ 75 w 1321"/>
                <a:gd name="T67" fmla="*/ 83 h 712"/>
                <a:gd name="T68" fmla="*/ 120 w 1321"/>
                <a:gd name="T69" fmla="*/ 66 h 712"/>
                <a:gd name="T70" fmla="*/ 166 w 1321"/>
                <a:gd name="T71" fmla="*/ 48 h 712"/>
                <a:gd name="T72" fmla="*/ 219 w 1321"/>
                <a:gd name="T73" fmla="*/ 34 h 712"/>
                <a:gd name="T74" fmla="*/ 277 w 1321"/>
                <a:gd name="T75" fmla="*/ 23 h 712"/>
                <a:gd name="T76" fmla="*/ 336 w 1321"/>
                <a:gd name="T77" fmla="*/ 12 h 712"/>
                <a:gd name="T78" fmla="*/ 403 w 1321"/>
                <a:gd name="T79" fmla="*/ 6 h 712"/>
                <a:gd name="T80" fmla="*/ 471 w 1321"/>
                <a:gd name="T81" fmla="*/ 4 h 712"/>
                <a:gd name="T82" fmla="*/ 541 w 1321"/>
                <a:gd name="T83" fmla="*/ 0 h 712"/>
                <a:gd name="T84" fmla="*/ 541 w 1321"/>
                <a:gd name="T85" fmla="*/ 0 h 712"/>
                <a:gd name="T86" fmla="*/ 615 w 1321"/>
                <a:gd name="T87" fmla="*/ 4 h 712"/>
                <a:gd name="T88" fmla="*/ 687 w 1321"/>
                <a:gd name="T89" fmla="*/ 6 h 712"/>
                <a:gd name="T90" fmla="*/ 755 w 1321"/>
                <a:gd name="T91" fmla="*/ 14 h 712"/>
                <a:gd name="T92" fmla="*/ 819 w 1321"/>
                <a:gd name="T93" fmla="*/ 25 h 712"/>
                <a:gd name="T94" fmla="*/ 877 w 1321"/>
                <a:gd name="T95" fmla="*/ 38 h 712"/>
                <a:gd name="T96" fmla="*/ 931 w 1321"/>
                <a:gd name="T97" fmla="*/ 54 h 712"/>
                <a:gd name="T98" fmla="*/ 979 w 1321"/>
                <a:gd name="T99" fmla="*/ 71 h 712"/>
                <a:gd name="T100" fmla="*/ 1020 w 1321"/>
                <a:gd name="T101" fmla="*/ 91 h 712"/>
                <a:gd name="T102" fmla="*/ 1054 w 1321"/>
                <a:gd name="T103" fmla="*/ 112 h 712"/>
                <a:gd name="T104" fmla="*/ 1054 w 1321"/>
                <a:gd name="T105" fmla="*/ 112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4042" name="Rectangle 37"/>
          <p:cNvSpPr>
            <a:spLocks noChangeArrowheads="1"/>
          </p:cNvSpPr>
          <p:nvPr/>
        </p:nvSpPr>
        <p:spPr bwMode="auto">
          <a:xfrm>
            <a:off x="5410200" y="1219200"/>
            <a:ext cx="2438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Получение образования</a:t>
            </a:r>
          </a:p>
          <a:p>
            <a:r>
              <a:rPr lang="ru-RU" b="1">
                <a:latin typeface="Calibri" pitchFamily="34" charset="0"/>
              </a:rPr>
              <a:t>в соответствии со</a:t>
            </a:r>
          </a:p>
          <a:p>
            <a:r>
              <a:rPr lang="ru-RU" b="1">
                <a:latin typeface="Calibri" pitchFamily="34" charset="0"/>
              </a:rPr>
              <a:t>способностями и</a:t>
            </a:r>
          </a:p>
          <a:p>
            <a:r>
              <a:rPr lang="ru-RU" b="1">
                <a:latin typeface="Calibri" pitchFamily="34" charset="0"/>
              </a:rPr>
              <a:t>потребностями </a:t>
            </a:r>
          </a:p>
          <a:p>
            <a:r>
              <a:rPr lang="ru-RU" b="1">
                <a:latin typeface="Calibri" pitchFamily="34" charset="0"/>
              </a:rPr>
              <a:t>(Гл. 2, ст. 11)</a:t>
            </a:r>
          </a:p>
        </p:txBody>
      </p:sp>
      <p:sp>
        <p:nvSpPr>
          <p:cNvPr id="44043" name="Rectangle 56"/>
          <p:cNvSpPr>
            <a:spLocks noChangeArrowheads="1"/>
          </p:cNvSpPr>
          <p:nvPr/>
        </p:nvSpPr>
        <p:spPr bwMode="auto">
          <a:xfrm>
            <a:off x="6600825" y="3810000"/>
            <a:ext cx="19843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>
                <a:latin typeface="Calibri" pitchFamily="34" charset="0"/>
              </a:rPr>
              <a:t>Обучение на</a:t>
            </a:r>
          </a:p>
          <a:p>
            <a:pPr algn="ctr">
              <a:lnSpc>
                <a:spcPct val="80000"/>
              </a:lnSpc>
            </a:pPr>
            <a:r>
              <a:rPr lang="ru-RU" sz="2000" b="1">
                <a:latin typeface="Calibri" pitchFamily="34" charset="0"/>
              </a:rPr>
              <a:t>родном языке</a:t>
            </a:r>
          </a:p>
          <a:p>
            <a:pPr algn="ctr">
              <a:lnSpc>
                <a:spcPct val="80000"/>
              </a:lnSpc>
            </a:pPr>
            <a:r>
              <a:rPr lang="ru-RU" sz="2000" b="1">
                <a:latin typeface="Calibri" pitchFamily="34" charset="0"/>
              </a:rPr>
              <a:t>(Гл.2, ст. 14)</a:t>
            </a:r>
          </a:p>
        </p:txBody>
      </p:sp>
      <p:sp>
        <p:nvSpPr>
          <p:cNvPr id="44044" name="Rectangle 57"/>
          <p:cNvSpPr>
            <a:spLocks noChangeArrowheads="1"/>
          </p:cNvSpPr>
          <p:nvPr/>
        </p:nvSpPr>
        <p:spPr bwMode="auto">
          <a:xfrm>
            <a:off x="4648200" y="5867400"/>
            <a:ext cx="4495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>
                <a:latin typeface="Calibri" pitchFamily="34" charset="0"/>
              </a:rPr>
              <a:t>Государственно-общественный</a:t>
            </a:r>
          </a:p>
          <a:p>
            <a:pPr algn="ctr">
              <a:lnSpc>
                <a:spcPct val="80000"/>
              </a:lnSpc>
            </a:pPr>
            <a:r>
              <a:rPr lang="ru-RU" sz="2000" b="1">
                <a:latin typeface="Calibri" pitchFamily="34" charset="0"/>
              </a:rPr>
              <a:t>характер управления образованием (Гл. 12, ст. 89)</a:t>
            </a:r>
          </a:p>
        </p:txBody>
      </p:sp>
      <p:sp>
        <p:nvSpPr>
          <p:cNvPr id="44045" name="Rectangle 58"/>
          <p:cNvSpPr>
            <a:spLocks noChangeArrowheads="1"/>
          </p:cNvSpPr>
          <p:nvPr/>
        </p:nvSpPr>
        <p:spPr bwMode="auto">
          <a:xfrm>
            <a:off x="49213" y="4267200"/>
            <a:ext cx="334962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>
                <a:latin typeface="Calibri" pitchFamily="34" charset="0"/>
              </a:rPr>
              <a:t>Правовые гарантии</a:t>
            </a:r>
          </a:p>
          <a:p>
            <a:pPr algn="ctr">
              <a:lnSpc>
                <a:spcPct val="80000"/>
              </a:lnSpc>
            </a:pPr>
            <a:r>
              <a:rPr lang="ru-RU" sz="2000" b="1">
                <a:latin typeface="Calibri" pitchFamily="34" charset="0"/>
              </a:rPr>
              <a:t>обеспечения</a:t>
            </a:r>
          </a:p>
          <a:p>
            <a:pPr algn="ctr">
              <a:lnSpc>
                <a:spcPct val="80000"/>
              </a:lnSpc>
            </a:pPr>
            <a:r>
              <a:rPr lang="ru-RU" sz="2000" b="1">
                <a:latin typeface="Calibri" pitchFamily="34" charset="0"/>
              </a:rPr>
              <a:t>доступности, </a:t>
            </a:r>
          </a:p>
          <a:p>
            <a:pPr algn="ctr">
              <a:lnSpc>
                <a:spcPct val="80000"/>
              </a:lnSpc>
            </a:pPr>
            <a:r>
              <a:rPr lang="ru-RU" sz="2000" b="1">
                <a:latin typeface="Calibri" pitchFamily="34" charset="0"/>
              </a:rPr>
              <a:t>бесплатности и качества</a:t>
            </a:r>
          </a:p>
          <a:p>
            <a:pPr algn="ctr">
              <a:lnSpc>
                <a:spcPct val="80000"/>
              </a:lnSpc>
            </a:pPr>
            <a:r>
              <a:rPr lang="ru-RU" sz="2000" b="1">
                <a:latin typeface="Calibri" pitchFamily="34" charset="0"/>
              </a:rPr>
              <a:t>образования</a:t>
            </a:r>
          </a:p>
          <a:p>
            <a:pPr algn="ctr">
              <a:lnSpc>
                <a:spcPct val="80000"/>
              </a:lnSpc>
            </a:pPr>
            <a:r>
              <a:rPr lang="ru-RU" sz="2000" b="1">
                <a:latin typeface="Calibri" pitchFamily="34" charset="0"/>
              </a:rPr>
              <a:t> (Гл.1, ст.5)</a:t>
            </a:r>
          </a:p>
        </p:txBody>
      </p:sp>
      <p:sp>
        <p:nvSpPr>
          <p:cNvPr id="44046" name="Rectangle 54"/>
          <p:cNvSpPr>
            <a:spLocks noChangeArrowheads="1"/>
          </p:cNvSpPr>
          <p:nvPr/>
        </p:nvSpPr>
        <p:spPr bwMode="auto">
          <a:xfrm>
            <a:off x="449263" y="2209800"/>
            <a:ext cx="33607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>
                <a:latin typeface="Calibri" pitchFamily="34" charset="0"/>
              </a:rPr>
              <a:t>Выбор образовательной</a:t>
            </a:r>
          </a:p>
          <a:p>
            <a:pPr algn="ctr">
              <a:lnSpc>
                <a:spcPct val="80000"/>
              </a:lnSpc>
            </a:pPr>
            <a:r>
              <a:rPr lang="ru-RU" sz="2000" b="1">
                <a:latin typeface="Calibri" pitchFamily="34" charset="0"/>
              </a:rPr>
              <a:t>организации </a:t>
            </a:r>
          </a:p>
          <a:p>
            <a:pPr algn="ctr">
              <a:lnSpc>
                <a:spcPct val="80000"/>
              </a:lnSpc>
            </a:pPr>
            <a:r>
              <a:rPr lang="ru-RU" sz="2000" b="1">
                <a:latin typeface="Calibri" pitchFamily="34" charset="0"/>
              </a:rPr>
              <a:t>(Гл.4, ст. 34)</a:t>
            </a:r>
          </a:p>
        </p:txBody>
      </p:sp>
      <p:sp>
        <p:nvSpPr>
          <p:cNvPr id="44047" name="Rectangle 42"/>
          <p:cNvSpPr>
            <a:spLocks noChangeArrowheads="1"/>
          </p:cNvSpPr>
          <p:nvPr/>
        </p:nvSpPr>
        <p:spPr bwMode="auto">
          <a:xfrm>
            <a:off x="3733800" y="3048000"/>
            <a:ext cx="17526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Государственные гарантии</a:t>
            </a:r>
          </a:p>
          <a:p>
            <a:r>
              <a:rPr lang="ru-RU">
                <a:latin typeface="Calibri" pitchFamily="34" charset="0"/>
              </a:rPr>
              <a:t>реализации</a:t>
            </a:r>
          </a:p>
          <a:p>
            <a:r>
              <a:rPr lang="ru-RU">
                <a:latin typeface="Calibri" pitchFamily="34" charset="0"/>
              </a:rPr>
              <a:t>прав в сфере</a:t>
            </a:r>
          </a:p>
          <a:p>
            <a:r>
              <a:rPr lang="ru-RU">
                <a:latin typeface="Calibri" pitchFamily="34" charset="0"/>
              </a:rPr>
              <a:t>образования</a:t>
            </a:r>
          </a:p>
        </p:txBody>
      </p:sp>
      <p:grpSp>
        <p:nvGrpSpPr>
          <p:cNvPr id="44048" name="Group 41"/>
          <p:cNvGrpSpPr>
            <a:grpSpLocks/>
          </p:cNvGrpSpPr>
          <p:nvPr/>
        </p:nvGrpSpPr>
        <p:grpSpPr bwMode="auto">
          <a:xfrm>
            <a:off x="4495800" y="2209800"/>
            <a:ext cx="138113" cy="412750"/>
            <a:chOff x="2832" y="1612"/>
            <a:chExt cx="87" cy="260"/>
          </a:xfrm>
        </p:grpSpPr>
        <p:sp>
          <p:nvSpPr>
            <p:cNvPr id="44059" name="Oval 42"/>
            <p:cNvSpPr>
              <a:spLocks noChangeArrowheads="1"/>
            </p:cNvSpPr>
            <p:nvPr/>
          </p:nvSpPr>
          <p:spPr bwMode="gray">
            <a:xfrm rot="-3372907">
              <a:off x="2835" y="1609"/>
              <a:ext cx="82" cy="8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AA88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4060" name="Oval 43"/>
            <p:cNvSpPr>
              <a:spLocks noChangeArrowheads="1"/>
            </p:cNvSpPr>
            <p:nvPr/>
          </p:nvSpPr>
          <p:spPr bwMode="gray">
            <a:xfrm rot="-3372907">
              <a:off x="2835" y="1787"/>
              <a:ext cx="82" cy="8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AA88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44049" name="Oval 45"/>
          <p:cNvSpPr>
            <a:spLocks noChangeArrowheads="1"/>
          </p:cNvSpPr>
          <p:nvPr/>
        </p:nvSpPr>
        <p:spPr bwMode="gray">
          <a:xfrm rot="-3372907">
            <a:off x="5718969" y="3729831"/>
            <a:ext cx="130175" cy="138113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66AA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4050" name="Oval 44"/>
          <p:cNvSpPr>
            <a:spLocks noChangeArrowheads="1"/>
          </p:cNvSpPr>
          <p:nvPr/>
        </p:nvSpPr>
        <p:spPr bwMode="gray">
          <a:xfrm rot="-3372907">
            <a:off x="5966619" y="3606006"/>
            <a:ext cx="130175" cy="138113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66AA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4051" name="Oval 37"/>
          <p:cNvSpPr>
            <a:spLocks noChangeArrowheads="1"/>
          </p:cNvSpPr>
          <p:nvPr/>
        </p:nvSpPr>
        <p:spPr bwMode="gray">
          <a:xfrm rot="-3372907">
            <a:off x="5414169" y="5025231"/>
            <a:ext cx="130175" cy="138113"/>
          </a:xfrm>
          <a:prstGeom prst="ellipse">
            <a:avLst/>
          </a:prstGeom>
          <a:gradFill rotWithShape="1">
            <a:gsLst>
              <a:gs pos="0">
                <a:srgbClr val="9966FF"/>
              </a:gs>
              <a:gs pos="100000">
                <a:srgbClr val="6644AA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4052" name="Oval 36"/>
          <p:cNvSpPr>
            <a:spLocks noChangeArrowheads="1"/>
          </p:cNvSpPr>
          <p:nvPr/>
        </p:nvSpPr>
        <p:spPr bwMode="gray">
          <a:xfrm rot="-3372907">
            <a:off x="5566569" y="5177631"/>
            <a:ext cx="130175" cy="138113"/>
          </a:xfrm>
          <a:prstGeom prst="ellipse">
            <a:avLst/>
          </a:prstGeom>
          <a:gradFill rotWithShape="1">
            <a:gsLst>
              <a:gs pos="0">
                <a:srgbClr val="9966FF"/>
              </a:gs>
              <a:gs pos="100000">
                <a:srgbClr val="6644AA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44053" name="Group 13"/>
          <p:cNvGrpSpPr>
            <a:grpSpLocks/>
          </p:cNvGrpSpPr>
          <p:nvPr/>
        </p:nvGrpSpPr>
        <p:grpSpPr bwMode="auto">
          <a:xfrm>
            <a:off x="3549650" y="5065713"/>
            <a:ext cx="319088" cy="279400"/>
            <a:chOff x="2236" y="3191"/>
            <a:chExt cx="201" cy="176"/>
          </a:xfrm>
        </p:grpSpPr>
        <p:sp>
          <p:nvSpPr>
            <p:cNvPr id="44057" name="Oval 14"/>
            <p:cNvSpPr>
              <a:spLocks noChangeArrowheads="1"/>
            </p:cNvSpPr>
            <p:nvPr/>
          </p:nvSpPr>
          <p:spPr bwMode="gray">
            <a:xfrm rot="-3372907">
              <a:off x="2239" y="3282"/>
              <a:ext cx="82" cy="87"/>
            </a:xfrm>
            <a:prstGeom prst="ellipse">
              <a:avLst/>
            </a:prstGeom>
            <a:gradFill rotWithShape="1">
              <a:gsLst>
                <a:gs pos="0">
                  <a:srgbClr val="33CCCC"/>
                </a:gs>
                <a:gs pos="100000">
                  <a:srgbClr val="22888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4058" name="Oval 15"/>
            <p:cNvSpPr>
              <a:spLocks noChangeArrowheads="1"/>
            </p:cNvSpPr>
            <p:nvPr/>
          </p:nvSpPr>
          <p:spPr bwMode="gray">
            <a:xfrm rot="-3372907">
              <a:off x="2353" y="3188"/>
              <a:ext cx="82" cy="87"/>
            </a:xfrm>
            <a:prstGeom prst="ellipse">
              <a:avLst/>
            </a:prstGeom>
            <a:gradFill rotWithShape="1">
              <a:gsLst>
                <a:gs pos="0">
                  <a:srgbClr val="33CCCC"/>
                </a:gs>
                <a:gs pos="100000">
                  <a:srgbClr val="22888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44054" name="Group 38"/>
          <p:cNvGrpSpPr>
            <a:grpSpLocks/>
          </p:cNvGrpSpPr>
          <p:nvPr/>
        </p:nvGrpSpPr>
        <p:grpSpPr bwMode="auto">
          <a:xfrm>
            <a:off x="3124200" y="3581400"/>
            <a:ext cx="366713" cy="206375"/>
            <a:chOff x="2016" y="2304"/>
            <a:chExt cx="231" cy="130"/>
          </a:xfrm>
        </p:grpSpPr>
        <p:sp>
          <p:nvSpPr>
            <p:cNvPr id="44055" name="Oval 39"/>
            <p:cNvSpPr>
              <a:spLocks noChangeArrowheads="1"/>
            </p:cNvSpPr>
            <p:nvPr/>
          </p:nvSpPr>
          <p:spPr bwMode="gray">
            <a:xfrm rot="-3372907">
              <a:off x="2019" y="2301"/>
              <a:ext cx="82" cy="87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AA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4056" name="Oval 40"/>
            <p:cNvSpPr>
              <a:spLocks noChangeArrowheads="1"/>
            </p:cNvSpPr>
            <p:nvPr/>
          </p:nvSpPr>
          <p:spPr bwMode="gray">
            <a:xfrm rot="-3372907">
              <a:off x="2163" y="2349"/>
              <a:ext cx="82" cy="87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AA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28713" y="109538"/>
            <a:ext cx="8015287" cy="9937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600" b="1" smtClean="0">
                <a:solidFill>
                  <a:srgbClr val="C00000"/>
                </a:solidFill>
              </a:rPr>
              <a:t/>
            </a:r>
            <a:br>
              <a:rPr lang="ru-RU" sz="2600" b="1" smtClean="0">
                <a:solidFill>
                  <a:srgbClr val="C00000"/>
                </a:solidFill>
              </a:rPr>
            </a:br>
            <a:r>
              <a:rPr lang="ru-RU" sz="2600" b="1" smtClean="0">
                <a:solidFill>
                  <a:srgbClr val="C00000"/>
                </a:solidFill>
              </a:rPr>
              <a:t>Современные требования</a:t>
            </a:r>
            <a:br>
              <a:rPr lang="ru-RU" sz="2600" b="1" smtClean="0">
                <a:solidFill>
                  <a:srgbClr val="C00000"/>
                </a:solidFill>
              </a:rPr>
            </a:br>
            <a:r>
              <a:rPr lang="ru-RU" sz="2600" b="1" smtClean="0">
                <a:solidFill>
                  <a:srgbClr val="C00000"/>
                </a:solidFill>
              </a:rPr>
              <a:t>к образованию. Гл. 2</a:t>
            </a:r>
            <a:r>
              <a:rPr lang="ru-RU" sz="3100" b="1" smtClean="0">
                <a:solidFill>
                  <a:srgbClr val="C00000"/>
                </a:solidFill>
              </a:rPr>
              <a:t/>
            </a:r>
            <a:br>
              <a:rPr lang="ru-RU" sz="3100" b="1" smtClean="0">
                <a:solidFill>
                  <a:srgbClr val="C00000"/>
                </a:solidFill>
              </a:rPr>
            </a:br>
            <a:endParaRPr lang="ru-RU" sz="3100" b="1" smtClean="0">
              <a:solidFill>
                <a:srgbClr val="C00000"/>
              </a:solidFill>
            </a:endParaRPr>
          </a:p>
        </p:txBody>
      </p:sp>
      <p:sp>
        <p:nvSpPr>
          <p:cNvPr id="45058" name="PubPieSlice"/>
          <p:cNvSpPr>
            <a:spLocks noEditPoints="1" noChangeArrowheads="1"/>
          </p:cNvSpPr>
          <p:nvPr/>
        </p:nvSpPr>
        <p:spPr bwMode="gray">
          <a:xfrm rot="-1731064">
            <a:off x="1317625" y="1638300"/>
            <a:ext cx="6227763" cy="42719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13091" y="246"/>
                </a:moveTo>
                <a:cubicBezTo>
                  <a:pt x="12338" y="82"/>
                  <a:pt x="11570" y="0"/>
                  <a:pt x="10800" y="0"/>
                </a:cubicBezTo>
                <a:cubicBezTo>
                  <a:pt x="7908" y="0"/>
                  <a:pt x="5137" y="1159"/>
                  <a:pt x="3107" y="3218"/>
                </a:cubicBezTo>
                <a:lnTo>
                  <a:pt x="10800" y="10800"/>
                </a:lnTo>
                <a:lnTo>
                  <a:pt x="13091" y="246"/>
                </a:lnTo>
                <a:close/>
              </a:path>
            </a:pathLst>
          </a:custGeom>
          <a:gradFill rotWithShape="1">
            <a:gsLst>
              <a:gs pos="0">
                <a:srgbClr val="CCFF99"/>
              </a:gs>
              <a:gs pos="100000">
                <a:srgbClr val="445533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059" name="PubPieSlice"/>
          <p:cNvSpPr>
            <a:spLocks noEditPoints="1" noChangeArrowheads="1"/>
          </p:cNvSpPr>
          <p:nvPr/>
        </p:nvSpPr>
        <p:spPr bwMode="gray">
          <a:xfrm rot="-1740949">
            <a:off x="1349375" y="1636713"/>
            <a:ext cx="6154738" cy="42751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21417" y="8823"/>
                </a:moveTo>
                <a:cubicBezTo>
                  <a:pt x="20622" y="4552"/>
                  <a:pt x="17345" y="1173"/>
                  <a:pt x="13101" y="247"/>
                </a:cubicBezTo>
                <a:lnTo>
                  <a:pt x="10800" y="10800"/>
                </a:lnTo>
                <a:lnTo>
                  <a:pt x="21417" y="8823"/>
                </a:lnTo>
                <a:close/>
              </a:path>
            </a:pathLst>
          </a:custGeom>
          <a:gradFill rotWithShape="1">
            <a:gsLst>
              <a:gs pos="0">
                <a:srgbClr val="00CC99"/>
              </a:gs>
              <a:gs pos="100000">
                <a:srgbClr val="00926D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060" name="PubPieSlice"/>
          <p:cNvSpPr>
            <a:spLocks noEditPoints="1" noChangeArrowheads="1"/>
          </p:cNvSpPr>
          <p:nvPr/>
        </p:nvSpPr>
        <p:spPr bwMode="gray">
          <a:xfrm rot="-1740949">
            <a:off x="1501775" y="1789113"/>
            <a:ext cx="6154738" cy="42751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21417" y="8823"/>
                </a:moveTo>
                <a:cubicBezTo>
                  <a:pt x="20622" y="4552"/>
                  <a:pt x="17345" y="1173"/>
                  <a:pt x="13101" y="247"/>
                </a:cubicBezTo>
                <a:lnTo>
                  <a:pt x="10800" y="10800"/>
                </a:lnTo>
                <a:lnTo>
                  <a:pt x="21417" y="8823"/>
                </a:lnTo>
                <a:close/>
              </a:path>
            </a:pathLst>
          </a:custGeom>
          <a:gradFill rotWithShape="1">
            <a:gsLst>
              <a:gs pos="0">
                <a:srgbClr val="00CC99"/>
              </a:gs>
              <a:gs pos="100000">
                <a:srgbClr val="00926D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061" name="PubPieSlice"/>
          <p:cNvSpPr>
            <a:spLocks noEditPoints="1" noChangeArrowheads="1"/>
          </p:cNvSpPr>
          <p:nvPr/>
        </p:nvSpPr>
        <p:spPr bwMode="gray">
          <a:xfrm rot="-1731064">
            <a:off x="1336675" y="1635125"/>
            <a:ext cx="6156325" cy="43037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18494" y="18378"/>
                </a:moveTo>
                <a:cubicBezTo>
                  <a:pt x="20484" y="16358"/>
                  <a:pt x="21600" y="13635"/>
                  <a:pt x="21600" y="10800"/>
                </a:cubicBezTo>
                <a:cubicBezTo>
                  <a:pt x="21600" y="9806"/>
                  <a:pt x="21463" y="8818"/>
                  <a:pt x="21192" y="7863"/>
                </a:cubicBezTo>
                <a:lnTo>
                  <a:pt x="10800" y="10800"/>
                </a:lnTo>
                <a:lnTo>
                  <a:pt x="18494" y="18378"/>
                </a:lnTo>
                <a:close/>
              </a:path>
            </a:pathLst>
          </a:custGeom>
          <a:gradFill rotWithShape="1">
            <a:gsLst>
              <a:gs pos="0">
                <a:srgbClr val="61C78A"/>
              </a:gs>
              <a:gs pos="100000">
                <a:srgbClr val="74EEA5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062" name="PubPieSlice"/>
          <p:cNvSpPr>
            <a:spLocks noEditPoints="1" noChangeArrowheads="1"/>
          </p:cNvSpPr>
          <p:nvPr/>
        </p:nvSpPr>
        <p:spPr bwMode="gray">
          <a:xfrm rot="-1731064">
            <a:off x="1365250" y="1665288"/>
            <a:ext cx="6140450" cy="42529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8318" y="21311"/>
                </a:moveTo>
                <a:cubicBezTo>
                  <a:pt x="9132" y="21503"/>
                  <a:pt x="9964" y="21599"/>
                  <a:pt x="10800" y="21599"/>
                </a:cubicBezTo>
                <a:cubicBezTo>
                  <a:pt x="13756" y="21599"/>
                  <a:pt x="16583" y="20388"/>
                  <a:pt x="18621" y="18247"/>
                </a:cubicBezTo>
                <a:lnTo>
                  <a:pt x="10800" y="10800"/>
                </a:lnTo>
                <a:lnTo>
                  <a:pt x="8318" y="21311"/>
                </a:lnTo>
                <a:close/>
              </a:path>
            </a:pathLst>
          </a:custGeom>
          <a:gradFill rotWithShape="1">
            <a:gsLst>
              <a:gs pos="0">
                <a:srgbClr val="C1E99D"/>
              </a:gs>
              <a:gs pos="100000">
                <a:srgbClr val="61C804"/>
              </a:gs>
            </a:gsLst>
            <a:lin ang="18900000" scaled="1"/>
          </a:gra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063" name="PubPieSlice"/>
          <p:cNvSpPr>
            <a:spLocks noEditPoints="1" noChangeArrowheads="1"/>
          </p:cNvSpPr>
          <p:nvPr/>
        </p:nvSpPr>
        <p:spPr bwMode="gray">
          <a:xfrm rot="-541963">
            <a:off x="1066800" y="1066800"/>
            <a:ext cx="6262688" cy="49371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15290" y="978"/>
                </a:moveTo>
                <a:cubicBezTo>
                  <a:pt x="13881" y="333"/>
                  <a:pt x="12349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599" y="6597"/>
                  <a:pt x="19161" y="2775"/>
                  <a:pt x="15349" y="1005"/>
                </a:cubicBezTo>
                <a:lnTo>
                  <a:pt x="10800" y="10800"/>
                </a:lnTo>
                <a:lnTo>
                  <a:pt x="15290" y="978"/>
                </a:lnTo>
                <a:close/>
              </a:path>
            </a:pathLst>
          </a:custGeom>
          <a:gradFill rotWithShape="1">
            <a:gsLst>
              <a:gs pos="0">
                <a:srgbClr val="27D47D"/>
              </a:gs>
              <a:gs pos="100000">
                <a:srgbClr val="00CC66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>
              <a:rot lat="20099981" lon="1500000" rev="0"/>
            </a:camera>
            <a:lightRig rig="legacyFlat4" dir="b"/>
          </a:scene3d>
          <a:sp3d extrusionH="506400" prstMaterial="legacyMatte">
            <a:bevelT w="13500" h="13500" prst="angle"/>
            <a:bevelB w="13500" h="13500" prst="angle"/>
            <a:extrusionClr>
              <a:srgbClr val="00CC66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45064" name="PubPieSlice"/>
          <p:cNvSpPr>
            <a:spLocks noEditPoints="1" noChangeArrowheads="1"/>
          </p:cNvSpPr>
          <p:nvPr/>
        </p:nvSpPr>
        <p:spPr bwMode="gray">
          <a:xfrm rot="-1731064">
            <a:off x="1325563" y="1644650"/>
            <a:ext cx="6189662" cy="42529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3097" y="3229"/>
                </a:moveTo>
                <a:cubicBezTo>
                  <a:pt x="1112" y="5249"/>
                  <a:pt x="0" y="7967"/>
                  <a:pt x="0" y="10799"/>
                </a:cubicBezTo>
                <a:cubicBezTo>
                  <a:pt x="0" y="12026"/>
                  <a:pt x="208" y="13243"/>
                  <a:pt x="617" y="14399"/>
                </a:cubicBezTo>
                <a:lnTo>
                  <a:pt x="10800" y="10800"/>
                </a:lnTo>
                <a:lnTo>
                  <a:pt x="3097" y="3229"/>
                </a:lnTo>
                <a:close/>
              </a:path>
            </a:pathLst>
          </a:custGeom>
          <a:gradFill rotWithShape="1">
            <a:gsLst>
              <a:gs pos="0">
                <a:srgbClr val="9AE567"/>
              </a:gs>
              <a:gs pos="100000">
                <a:srgbClr val="679945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065" name="PubPieSlice"/>
          <p:cNvSpPr>
            <a:spLocks noEditPoints="1" noChangeArrowheads="1"/>
          </p:cNvSpPr>
          <p:nvPr/>
        </p:nvSpPr>
        <p:spPr bwMode="gray">
          <a:xfrm rot="-1731064">
            <a:off x="1371600" y="1600200"/>
            <a:ext cx="6227763" cy="45386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13091" y="246"/>
                </a:moveTo>
                <a:cubicBezTo>
                  <a:pt x="12338" y="82"/>
                  <a:pt x="11570" y="0"/>
                  <a:pt x="10800" y="0"/>
                </a:cubicBezTo>
                <a:cubicBezTo>
                  <a:pt x="7908" y="0"/>
                  <a:pt x="5137" y="1159"/>
                  <a:pt x="3107" y="3218"/>
                </a:cubicBezTo>
                <a:lnTo>
                  <a:pt x="10800" y="10800"/>
                </a:lnTo>
                <a:lnTo>
                  <a:pt x="13091" y="246"/>
                </a:lnTo>
                <a:close/>
              </a:path>
            </a:pathLst>
          </a:custGeom>
          <a:gradFill rotWithShape="1">
            <a:gsLst>
              <a:gs pos="0">
                <a:srgbClr val="CCFF99"/>
              </a:gs>
              <a:gs pos="100000">
                <a:srgbClr val="445533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066" name="PubPieSlice"/>
          <p:cNvSpPr>
            <a:spLocks noEditPoints="1" noChangeArrowheads="1"/>
          </p:cNvSpPr>
          <p:nvPr/>
        </p:nvSpPr>
        <p:spPr bwMode="gray">
          <a:xfrm rot="-1740949">
            <a:off x="1371600" y="1600200"/>
            <a:ext cx="6154738" cy="42751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21417" y="8823"/>
                </a:moveTo>
                <a:cubicBezTo>
                  <a:pt x="20622" y="4552"/>
                  <a:pt x="17345" y="1173"/>
                  <a:pt x="13101" y="247"/>
                </a:cubicBezTo>
                <a:lnTo>
                  <a:pt x="10800" y="10800"/>
                </a:lnTo>
                <a:lnTo>
                  <a:pt x="21417" y="8823"/>
                </a:lnTo>
                <a:close/>
              </a:path>
            </a:pathLst>
          </a:custGeom>
          <a:gradFill rotWithShape="1">
            <a:gsLst>
              <a:gs pos="0">
                <a:srgbClr val="00CC99"/>
              </a:gs>
              <a:gs pos="100000">
                <a:srgbClr val="00926D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067" name="PubPieSlice"/>
          <p:cNvSpPr>
            <a:spLocks noEditPoints="1" noChangeArrowheads="1"/>
          </p:cNvSpPr>
          <p:nvPr/>
        </p:nvSpPr>
        <p:spPr bwMode="gray">
          <a:xfrm rot="-1731064">
            <a:off x="1524000" y="1600200"/>
            <a:ext cx="6156325" cy="43037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18494" y="18378"/>
                </a:moveTo>
                <a:cubicBezTo>
                  <a:pt x="20484" y="16358"/>
                  <a:pt x="21600" y="13635"/>
                  <a:pt x="21600" y="10800"/>
                </a:cubicBezTo>
                <a:cubicBezTo>
                  <a:pt x="21600" y="9806"/>
                  <a:pt x="21463" y="8818"/>
                  <a:pt x="21192" y="7863"/>
                </a:cubicBezTo>
                <a:lnTo>
                  <a:pt x="10800" y="10800"/>
                </a:lnTo>
                <a:lnTo>
                  <a:pt x="18494" y="18378"/>
                </a:lnTo>
                <a:close/>
              </a:path>
            </a:pathLst>
          </a:custGeom>
          <a:gradFill rotWithShape="1">
            <a:gsLst>
              <a:gs pos="0">
                <a:srgbClr val="61C78A"/>
              </a:gs>
              <a:gs pos="100000">
                <a:srgbClr val="74EEA5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068" name="PubPieSlice"/>
          <p:cNvSpPr>
            <a:spLocks noEditPoints="1" noChangeArrowheads="1"/>
          </p:cNvSpPr>
          <p:nvPr/>
        </p:nvSpPr>
        <p:spPr bwMode="gray">
          <a:xfrm rot="-1731064">
            <a:off x="1447800" y="1676400"/>
            <a:ext cx="6140450" cy="42529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8318" y="21311"/>
                </a:moveTo>
                <a:cubicBezTo>
                  <a:pt x="9132" y="21503"/>
                  <a:pt x="9964" y="21599"/>
                  <a:pt x="10800" y="21599"/>
                </a:cubicBezTo>
                <a:cubicBezTo>
                  <a:pt x="13756" y="21599"/>
                  <a:pt x="16583" y="20388"/>
                  <a:pt x="18621" y="18247"/>
                </a:cubicBezTo>
                <a:lnTo>
                  <a:pt x="10800" y="10800"/>
                </a:lnTo>
                <a:lnTo>
                  <a:pt x="8318" y="21311"/>
                </a:lnTo>
                <a:close/>
              </a:path>
            </a:pathLst>
          </a:custGeom>
          <a:gradFill rotWithShape="1">
            <a:gsLst>
              <a:gs pos="0">
                <a:srgbClr val="C1E99D"/>
              </a:gs>
              <a:gs pos="100000">
                <a:srgbClr val="61C804"/>
              </a:gs>
            </a:gsLst>
            <a:lin ang="18900000" scaled="1"/>
          </a:gra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069" name="Oval 21"/>
          <p:cNvSpPr>
            <a:spLocks noChangeArrowheads="1"/>
          </p:cNvSpPr>
          <p:nvPr/>
        </p:nvSpPr>
        <p:spPr bwMode="white">
          <a:xfrm rot="-1866028">
            <a:off x="3170238" y="2940050"/>
            <a:ext cx="2568575" cy="1582738"/>
          </a:xfrm>
          <a:prstGeom prst="ellipse">
            <a:avLst/>
          </a:prstGeom>
          <a:gradFill rotWithShape="1">
            <a:gsLst>
              <a:gs pos="0">
                <a:srgbClr val="1C2A00"/>
              </a:gs>
              <a:gs pos="50000">
                <a:srgbClr val="669900"/>
              </a:gs>
              <a:gs pos="100000">
                <a:srgbClr val="1C2A00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5070" name="Rectangle 19"/>
          <p:cNvSpPr>
            <a:spLocks noChangeArrowheads="1"/>
          </p:cNvSpPr>
          <p:nvPr/>
        </p:nvSpPr>
        <p:spPr bwMode="auto">
          <a:xfrm>
            <a:off x="533400" y="2438400"/>
            <a:ext cx="2438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образовательные</a:t>
            </a:r>
          </a:p>
          <a:p>
            <a:r>
              <a:rPr lang="ru-RU" b="1">
                <a:latin typeface="Calibri" pitchFamily="34" charset="0"/>
              </a:rPr>
              <a:t>и информационные</a:t>
            </a:r>
          </a:p>
          <a:p>
            <a:r>
              <a:rPr lang="ru-RU" b="1">
                <a:latin typeface="Calibri" pitchFamily="34" charset="0"/>
              </a:rPr>
              <a:t>ресурсы (ст. 18)</a:t>
            </a:r>
          </a:p>
        </p:txBody>
      </p:sp>
      <p:sp>
        <p:nvSpPr>
          <p:cNvPr id="45071" name="Rectangle 20"/>
          <p:cNvSpPr>
            <a:spLocks noChangeArrowheads="1"/>
          </p:cNvSpPr>
          <p:nvPr/>
        </p:nvSpPr>
        <p:spPr bwMode="auto">
          <a:xfrm>
            <a:off x="2590800" y="5410200"/>
            <a:ext cx="39528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Calibri" pitchFamily="34" charset="0"/>
              </a:rPr>
              <a:t>условия ведения</a:t>
            </a:r>
          </a:p>
          <a:p>
            <a:r>
              <a:rPr lang="ru-RU" sz="1600" b="1">
                <a:latin typeface="Calibri" pitchFamily="34" charset="0"/>
              </a:rPr>
              <a:t>экспериментальной</a:t>
            </a:r>
          </a:p>
          <a:p>
            <a:r>
              <a:rPr lang="ru-RU" sz="1600" b="1">
                <a:latin typeface="Calibri" pitchFamily="34" charset="0"/>
              </a:rPr>
              <a:t>и инновационной</a:t>
            </a:r>
          </a:p>
          <a:p>
            <a:r>
              <a:rPr lang="ru-RU" sz="1600" b="1">
                <a:latin typeface="Calibri" pitchFamily="34" charset="0"/>
              </a:rPr>
              <a:t>деятельности (ст. 20)</a:t>
            </a:r>
          </a:p>
        </p:txBody>
      </p:sp>
      <p:sp>
        <p:nvSpPr>
          <p:cNvPr id="45072" name="Rectangle 21"/>
          <p:cNvSpPr>
            <a:spLocks noChangeArrowheads="1"/>
          </p:cNvSpPr>
          <p:nvPr/>
        </p:nvSpPr>
        <p:spPr bwMode="auto">
          <a:xfrm rot="10800000" flipV="1">
            <a:off x="5789613" y="5102225"/>
            <a:ext cx="2746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образовательные</a:t>
            </a:r>
          </a:p>
          <a:p>
            <a:r>
              <a:rPr lang="ru-RU" b="1">
                <a:latin typeface="Calibri" pitchFamily="34" charset="0"/>
              </a:rPr>
              <a:t>программы (ст. 12)</a:t>
            </a:r>
          </a:p>
        </p:txBody>
      </p:sp>
      <p:sp>
        <p:nvSpPr>
          <p:cNvPr id="45073" name="Rectangle 22"/>
          <p:cNvSpPr>
            <a:spLocks noChangeArrowheads="1"/>
          </p:cNvSpPr>
          <p:nvPr/>
        </p:nvSpPr>
        <p:spPr bwMode="auto">
          <a:xfrm>
            <a:off x="6324600" y="2590800"/>
            <a:ext cx="2971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дистанционные</a:t>
            </a:r>
          </a:p>
          <a:p>
            <a:r>
              <a:rPr lang="ru-RU" b="1">
                <a:latin typeface="Calibri" pitchFamily="34" charset="0"/>
              </a:rPr>
              <a:t>и электронные</a:t>
            </a:r>
          </a:p>
          <a:p>
            <a:r>
              <a:rPr lang="ru-RU" b="1">
                <a:latin typeface="Calibri" pitchFamily="34" charset="0"/>
              </a:rPr>
              <a:t>технологии (ст. 16)</a:t>
            </a:r>
          </a:p>
        </p:txBody>
      </p:sp>
      <p:sp>
        <p:nvSpPr>
          <p:cNvPr id="45074" name="Rectangle 23"/>
          <p:cNvSpPr>
            <a:spLocks noChangeArrowheads="1"/>
          </p:cNvSpPr>
          <p:nvPr/>
        </p:nvSpPr>
        <p:spPr bwMode="auto">
          <a:xfrm>
            <a:off x="4419600" y="1524000"/>
            <a:ext cx="24336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сетевое</a:t>
            </a:r>
          </a:p>
          <a:p>
            <a:r>
              <a:rPr lang="ru-RU" b="1">
                <a:latin typeface="Calibri" pitchFamily="34" charset="0"/>
              </a:rPr>
              <a:t>взаимодействие (ст. 15)</a:t>
            </a:r>
          </a:p>
        </p:txBody>
      </p:sp>
      <p:sp>
        <p:nvSpPr>
          <p:cNvPr id="39960" name="AutoShape 22"/>
          <p:cNvSpPr>
            <a:spLocks noChangeArrowheads="1"/>
          </p:cNvSpPr>
          <p:nvPr/>
        </p:nvSpPr>
        <p:spPr bwMode="gray">
          <a:xfrm rot="-1870055">
            <a:off x="2743200" y="2667000"/>
            <a:ext cx="3357563" cy="2085975"/>
          </a:xfrm>
          <a:custGeom>
            <a:avLst/>
            <a:gdLst>
              <a:gd name="T0" fmla="*/ 721721 w 21600"/>
              <a:gd name="T1" fmla="*/ 185999 h 21600"/>
              <a:gd name="T2" fmla="*/ 1843706 w 21600"/>
              <a:gd name="T3" fmla="*/ 1954829 h 21600"/>
              <a:gd name="T4" fmla="*/ 951776 w 21600"/>
              <a:gd name="T5" fmla="*/ 391989 h 21600"/>
              <a:gd name="T6" fmla="*/ 3550001 w 21600"/>
              <a:gd name="T7" fmla="*/ 1632951 h 21600"/>
              <a:gd name="T8" fmla="*/ 2714496 w 21600"/>
              <a:gd name="T9" fmla="*/ 1802533 h 21600"/>
              <a:gd name="T10" fmla="*/ 2441694 w 21600"/>
              <a:gd name="T11" fmla="*/ 1283454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115" y="14512"/>
                </a:moveTo>
                <a:cubicBezTo>
                  <a:pt x="18699" y="13362"/>
                  <a:pt x="19004" y="12090"/>
                  <a:pt x="19004" y="10800"/>
                </a:cubicBezTo>
                <a:cubicBezTo>
                  <a:pt x="19004" y="6269"/>
                  <a:pt x="15330" y="2596"/>
                  <a:pt x="10800" y="2596"/>
                </a:cubicBezTo>
                <a:cubicBezTo>
                  <a:pt x="6269" y="2596"/>
                  <a:pt x="2596" y="6269"/>
                  <a:pt x="2596" y="10800"/>
                </a:cubicBezTo>
                <a:cubicBezTo>
                  <a:pt x="2596" y="15330"/>
                  <a:pt x="6269" y="19004"/>
                  <a:pt x="10800" y="19004"/>
                </a:cubicBezTo>
                <a:cubicBezTo>
                  <a:pt x="11106" y="19003"/>
                  <a:pt x="11412" y="18986"/>
                  <a:pt x="11716" y="18952"/>
                </a:cubicBezTo>
                <a:lnTo>
                  <a:pt x="12006" y="21532"/>
                </a:lnTo>
                <a:cubicBezTo>
                  <a:pt x="11605" y="21577"/>
                  <a:pt x="11203" y="21599"/>
                  <a:pt x="10800" y="21599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599" y="12498"/>
                  <a:pt x="21199" y="14173"/>
                  <a:pt x="20430" y="15687"/>
                </a:cubicBezTo>
                <a:lnTo>
                  <a:pt x="22838" y="16909"/>
                </a:lnTo>
                <a:lnTo>
                  <a:pt x="17463" y="18665"/>
                </a:lnTo>
                <a:lnTo>
                  <a:pt x="15708" y="13290"/>
                </a:lnTo>
                <a:lnTo>
                  <a:pt x="18115" y="14512"/>
                </a:lnTo>
                <a:close/>
              </a:path>
            </a:pathLst>
          </a:custGeom>
          <a:gradFill rotWithShape="1">
            <a:gsLst>
              <a:gs pos="0">
                <a:srgbClr val="66FF33"/>
              </a:gs>
              <a:gs pos="100000">
                <a:srgbClr val="B5FF9C"/>
              </a:gs>
            </a:gsLst>
            <a:lin ang="2700000" scaled="1"/>
          </a:gradFill>
          <a:ln w="9525">
            <a:solidFill>
              <a:srgbClr val="336600"/>
            </a:solidFill>
            <a:miter lim="800000"/>
            <a:headEnd/>
            <a:tailEnd/>
          </a:ln>
          <a:effectLst>
            <a:outerShdw dist="180501" dir="304263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77813"/>
            <a:ext cx="7772400" cy="1143000"/>
          </a:xfrm>
        </p:spPr>
        <p:txBody>
          <a:bodyPr/>
          <a:lstStyle/>
          <a:p>
            <a:pPr eaLnBrk="1" hangingPunct="1"/>
            <a:r>
              <a:rPr lang="ru-RU" sz="3400" b="1" smtClean="0">
                <a:solidFill>
                  <a:srgbClr val="C00000"/>
                </a:solidFill>
              </a:rPr>
              <a:t>Новые понятия (Глава 1, ст. 2)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47775"/>
            <a:ext cx="8229600" cy="52133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C00000"/>
                </a:solidFill>
              </a:rPr>
              <a:t>Образовательная организация </a:t>
            </a:r>
            <a:r>
              <a:rPr lang="ru-RU" sz="1400" b="1" smtClean="0"/>
              <a:t>–это некоммерческая организация, осуществляющая на основании лицензии образовательную деятельность в качестве основного вида деятельности в соответствии с целями, ради достижения которых такая организация создана</a:t>
            </a:r>
            <a:r>
              <a:rPr lang="ru-RU" sz="14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C00000"/>
                </a:solidFill>
              </a:rPr>
              <a:t>Образование</a:t>
            </a:r>
            <a:r>
              <a:rPr lang="ru-RU" sz="1400" b="1" smtClean="0"/>
              <a:t>- </a:t>
            </a:r>
            <a:r>
              <a:rPr lang="ru-RU" sz="1400" b="1" i="1" u="sng" smtClean="0"/>
              <a:t>единый</a:t>
            </a:r>
            <a:r>
              <a:rPr lang="ru-RU" sz="1400" b="1" smtClean="0"/>
              <a:t> целенаправленный процесс </a:t>
            </a:r>
            <a:r>
              <a:rPr lang="ru-RU" sz="1400" b="1" i="1" u="sng" smtClean="0"/>
              <a:t>воспитания и обучения,</a:t>
            </a:r>
            <a:r>
              <a:rPr lang="ru-RU" sz="1400" b="1" i="1" smtClean="0"/>
              <a:t> </a:t>
            </a:r>
            <a:r>
              <a:rPr lang="ru-RU" sz="1400" b="1" smtClean="0"/>
              <a:t>являющийся </a:t>
            </a:r>
            <a:r>
              <a:rPr lang="ru-RU" sz="1400" b="1" smtClean="0">
                <a:solidFill>
                  <a:srgbClr val="FF0000"/>
                </a:solidFill>
              </a:rPr>
              <a:t>общественно значимым благом</a:t>
            </a:r>
            <a:r>
              <a:rPr lang="ru-RU" sz="1400" b="1" smtClean="0"/>
              <a:t> и осуществляемый в интересах человека, семьи, общества и государства, а также совокупность </a:t>
            </a:r>
            <a:r>
              <a:rPr lang="ru-RU" sz="1400" b="1" u="sng" smtClean="0"/>
              <a:t>приобретаемых знаний, умений, навыков, ценностных установок, опыта деятельности и компетенции </a:t>
            </a:r>
            <a:r>
              <a:rPr lang="ru-RU" sz="1400" b="1" smtClean="0"/>
              <a:t>в целях интеллектуального, духовно-нравственного, творческого, физического и профессионального развития человека, удовлетворения его образовательных потребностей и интересов.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C00000"/>
                </a:solidFill>
              </a:rPr>
              <a:t>Уровень образования </a:t>
            </a:r>
            <a:r>
              <a:rPr lang="ru-RU" sz="1400" b="1" smtClean="0"/>
              <a:t>– завершенный цикл образования, характеризующийся определенной единой совокупностью требований.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C00000"/>
                </a:solidFill>
              </a:rPr>
              <a:t>Обучающийся </a:t>
            </a:r>
            <a:r>
              <a:rPr lang="ru-RU" sz="1400" b="1" smtClean="0"/>
              <a:t>– физическое лицо, осваивающее образовательную программу: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smtClean="0"/>
              <a:t>1) </a:t>
            </a:r>
            <a:r>
              <a:rPr lang="ru-RU" sz="1400" b="1" smtClean="0">
                <a:solidFill>
                  <a:schemeClr val="accent2"/>
                </a:solidFill>
              </a:rPr>
              <a:t>воспитанники</a:t>
            </a:r>
            <a:r>
              <a:rPr lang="ru-RU" sz="1400" b="1" smtClean="0"/>
              <a:t> - лица, осваивающие образовательную программу дошкольного образования, лица, осваивающие основную общеобразовательную программу с одновременным проживанием или нахождением в образовательной организации;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smtClean="0"/>
              <a:t>2) </a:t>
            </a:r>
            <a:r>
              <a:rPr lang="ru-RU" sz="1400" b="1" smtClean="0">
                <a:solidFill>
                  <a:schemeClr val="accent2"/>
                </a:solidFill>
              </a:rPr>
              <a:t>учащиеся</a:t>
            </a:r>
            <a:r>
              <a:rPr lang="ru-RU" sz="1400" b="1" smtClean="0"/>
              <a:t> - лица, осваивающие образовательные программы начального общего, основного общего или среднего общего образования, дополнительные общеобразовательные программы;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C00000"/>
                </a:solidFill>
              </a:rPr>
              <a:t>Конфликт интересов- </a:t>
            </a:r>
            <a:r>
              <a:rPr lang="ru-RU" sz="1400" b="1" smtClean="0"/>
              <a:t>ситуация при которой, у педагогического работника возникает личная заинтересованность в получении материальной выгоды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FF0000"/>
                </a:solidFill>
              </a:rPr>
              <a:t>Инклюзивное образование</a:t>
            </a:r>
            <a:r>
              <a:rPr lang="ru-RU" sz="1400" b="1" smtClean="0"/>
              <a:t> – обеспечение равного доступа к образованию для всех обучающихся</a:t>
            </a:r>
          </a:p>
          <a:p>
            <a:pPr eaLnBrk="1" hangingPunct="1">
              <a:lnSpc>
                <a:spcPct val="80000"/>
              </a:lnSpc>
            </a:pPr>
            <a:endParaRPr lang="ru-RU" sz="1400" smtClean="0"/>
          </a:p>
          <a:p>
            <a:pPr eaLnBrk="1" hangingPunct="1">
              <a:lnSpc>
                <a:spcPct val="80000"/>
              </a:lnSpc>
            </a:pPr>
            <a:endParaRPr 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77813"/>
            <a:ext cx="7772400" cy="1143000"/>
          </a:xfrm>
        </p:spPr>
        <p:txBody>
          <a:bodyPr/>
          <a:lstStyle/>
          <a:p>
            <a:pPr eaLnBrk="1" hangingPunct="1"/>
            <a:r>
              <a:rPr lang="ru-RU" sz="2100" b="1" smtClean="0">
                <a:solidFill>
                  <a:srgbClr val="C00000"/>
                </a:solidFill>
              </a:rPr>
              <a:t>Изменение и упорядочение </a:t>
            </a:r>
            <a:r>
              <a:rPr lang="ru-RU" sz="2100" b="1" u="sng" smtClean="0">
                <a:solidFill>
                  <a:srgbClr val="C00000"/>
                </a:solidFill>
              </a:rPr>
              <a:t>типологии</a:t>
            </a:r>
            <a:br>
              <a:rPr lang="ru-RU" sz="2100" b="1" u="sng" smtClean="0">
                <a:solidFill>
                  <a:srgbClr val="C00000"/>
                </a:solidFill>
              </a:rPr>
            </a:br>
            <a:r>
              <a:rPr lang="ru-RU" sz="2100" b="1" smtClean="0">
                <a:solidFill>
                  <a:srgbClr val="C00000"/>
                </a:solidFill>
              </a:rPr>
              <a:t>образовательных организаций. Гл. 3, ст. 23</a:t>
            </a:r>
          </a:p>
        </p:txBody>
      </p:sp>
      <p:sp>
        <p:nvSpPr>
          <p:cNvPr id="47106" name="Oval 6"/>
          <p:cNvSpPr>
            <a:spLocks noGrp="1" noChangeArrowheads="1"/>
          </p:cNvSpPr>
          <p:nvPr>
            <p:ph type="body" idx="4294967295"/>
          </p:nvPr>
        </p:nvSpPr>
        <p:spPr bwMode="gray">
          <a:xfrm>
            <a:off x="0" y="2133600"/>
            <a:ext cx="3741738" cy="3890963"/>
          </a:xfrm>
          <a:prstGeom prst="ellipse">
            <a:avLst/>
          </a:prstGeom>
          <a:gradFill rotWithShape="1">
            <a:gsLst>
              <a:gs pos="0">
                <a:srgbClr val="003B76"/>
              </a:gs>
              <a:gs pos="100000">
                <a:srgbClr val="54D060"/>
              </a:gs>
            </a:gsLst>
            <a:lin ang="0" scaled="1"/>
          </a:gra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FF0000"/>
                </a:solidFill>
              </a:rPr>
              <a:t>дошкольная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smtClean="0">
                <a:solidFill>
                  <a:srgbClr val="FF0000"/>
                </a:solidFill>
              </a:rPr>
              <a:t>образовательная организация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smtClean="0"/>
              <a:t>общеобразовательная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smtClean="0"/>
              <a:t>организация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smtClean="0"/>
              <a:t>профессиональная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smtClean="0"/>
              <a:t>образовательная организация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smtClean="0"/>
              <a:t>образовательная организация высшего образования</a:t>
            </a:r>
          </a:p>
        </p:txBody>
      </p:sp>
      <p:sp>
        <p:nvSpPr>
          <p:cNvPr id="47107" name="Oval 7"/>
          <p:cNvSpPr>
            <a:spLocks noChangeArrowheads="1"/>
          </p:cNvSpPr>
          <p:nvPr/>
        </p:nvSpPr>
        <p:spPr bwMode="gray">
          <a:xfrm>
            <a:off x="4953000" y="2209800"/>
            <a:ext cx="3581400" cy="3733800"/>
          </a:xfrm>
          <a:prstGeom prst="ellipse">
            <a:avLst/>
          </a:prstGeom>
          <a:gradFill rotWithShape="1">
            <a:gsLst>
              <a:gs pos="0">
                <a:srgbClr val="EAB764"/>
              </a:gs>
              <a:gs pos="100000">
                <a:srgbClr val="003B76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Calibri" pitchFamily="34" charset="0"/>
              </a:rPr>
              <a:t>организация</a:t>
            </a:r>
          </a:p>
          <a:p>
            <a:pPr algn="ctr"/>
            <a:r>
              <a:rPr lang="ru-RU" b="1">
                <a:latin typeface="Calibri" pitchFamily="34" charset="0"/>
              </a:rPr>
              <a:t>дополнительного</a:t>
            </a:r>
          </a:p>
          <a:p>
            <a:pPr algn="ctr"/>
            <a:r>
              <a:rPr lang="ru-RU" b="1">
                <a:latin typeface="Calibri" pitchFamily="34" charset="0"/>
              </a:rPr>
              <a:t>образования</a:t>
            </a:r>
          </a:p>
          <a:p>
            <a:pPr algn="ctr"/>
            <a:endParaRPr lang="ru-RU" b="1">
              <a:latin typeface="Calibri" pitchFamily="34" charset="0"/>
            </a:endParaRPr>
          </a:p>
          <a:p>
            <a:pPr algn="ctr"/>
            <a:r>
              <a:rPr lang="ru-RU" b="1">
                <a:latin typeface="Calibri" pitchFamily="34" charset="0"/>
              </a:rPr>
              <a:t>организация</a:t>
            </a:r>
          </a:p>
          <a:p>
            <a:pPr algn="ctr"/>
            <a:r>
              <a:rPr lang="ru-RU" b="1">
                <a:latin typeface="Calibri" pitchFamily="34" charset="0"/>
              </a:rPr>
              <a:t>дополнительного</a:t>
            </a:r>
          </a:p>
          <a:p>
            <a:pPr algn="ctr"/>
            <a:r>
              <a:rPr lang="ru-RU" b="1">
                <a:latin typeface="Calibri" pitchFamily="34" charset="0"/>
              </a:rPr>
              <a:t>профессионального</a:t>
            </a:r>
          </a:p>
          <a:p>
            <a:pPr algn="ctr"/>
            <a:r>
              <a:rPr lang="ru-RU" b="1">
                <a:latin typeface="Calibri" pitchFamily="34" charset="0"/>
              </a:rPr>
              <a:t>образования</a:t>
            </a:r>
          </a:p>
        </p:txBody>
      </p:sp>
      <p:sp>
        <p:nvSpPr>
          <p:cNvPr id="47108" name="Rectangle 6"/>
          <p:cNvSpPr>
            <a:spLocks noChangeArrowheads="1"/>
          </p:cNvSpPr>
          <p:nvPr/>
        </p:nvSpPr>
        <p:spPr bwMode="auto">
          <a:xfrm>
            <a:off x="381000" y="1295400"/>
            <a:ext cx="3886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образовательные организации,</a:t>
            </a:r>
          </a:p>
          <a:p>
            <a:r>
              <a:rPr lang="ru-RU" b="1">
                <a:latin typeface="Calibri" pitchFamily="34" charset="0"/>
              </a:rPr>
              <a:t>реализующие основные</a:t>
            </a:r>
          </a:p>
          <a:p>
            <a:r>
              <a:rPr lang="ru-RU" b="1">
                <a:latin typeface="Calibri" pitchFamily="34" charset="0"/>
              </a:rPr>
              <a:t>образовательные программы</a:t>
            </a:r>
          </a:p>
        </p:txBody>
      </p:sp>
      <p:sp>
        <p:nvSpPr>
          <p:cNvPr id="47109" name="Rectangle 7"/>
          <p:cNvSpPr>
            <a:spLocks noChangeArrowheads="1"/>
          </p:cNvSpPr>
          <p:nvPr/>
        </p:nvSpPr>
        <p:spPr bwMode="auto">
          <a:xfrm>
            <a:off x="4495800" y="1371600"/>
            <a:ext cx="4114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образовательные организации,</a:t>
            </a:r>
          </a:p>
          <a:p>
            <a:r>
              <a:rPr lang="ru-RU" b="1">
                <a:latin typeface="Calibri" pitchFamily="34" charset="0"/>
              </a:rPr>
              <a:t>реализующие дополнительные</a:t>
            </a:r>
          </a:p>
          <a:p>
            <a:r>
              <a:rPr lang="ru-RU" b="1">
                <a:latin typeface="Calibri" pitchFamily="34" charset="0"/>
              </a:rPr>
              <a:t>образовательные программы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9C23C57-D002-43EB-B06D-7C90602D5BEA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638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71600" y="277813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500" b="1" dirty="0" smtClean="0">
                <a:solidFill>
                  <a:srgbClr val="C00000"/>
                </a:solidFill>
              </a:rPr>
              <a:t>НОРМАТИВНЫЕ ДОКУМЕНТЫ, ОПРЕДЕЛЯЮЩИЕ ПЕРСПЕКТИВЫ РАЗВИТИЯ</a:t>
            </a:r>
            <a:br>
              <a:rPr lang="ru-RU" sz="2500" b="1" dirty="0" smtClean="0">
                <a:solidFill>
                  <a:srgbClr val="C00000"/>
                </a:solidFill>
              </a:rPr>
            </a:br>
            <a:r>
              <a:rPr lang="ru-RU" sz="2500" b="1" dirty="0" smtClean="0">
                <a:solidFill>
                  <a:srgbClr val="C00000"/>
                </a:solidFill>
              </a:rPr>
              <a:t>ДОШКОЛЬНОГО  ОБРАЗОВАНИЯ</a:t>
            </a:r>
          </a:p>
        </p:txBody>
      </p:sp>
      <p:sp>
        <p:nvSpPr>
          <p:cNvPr id="29699" name="Объект 2"/>
          <p:cNvSpPr>
            <a:spLocks noGrp="1"/>
          </p:cNvSpPr>
          <p:nvPr>
            <p:ph idx="4294967295"/>
          </p:nvPr>
        </p:nvSpPr>
        <p:spPr>
          <a:xfrm>
            <a:off x="0" y="1412875"/>
            <a:ext cx="8229600" cy="52435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b="1" smtClean="0">
                <a:solidFill>
                  <a:srgbClr val="002060"/>
                </a:solidFill>
              </a:rPr>
              <a:t>Постановление Правительства Российской Федерации от 7 февраля 2011 г. № 61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>
                <a:solidFill>
                  <a:srgbClr val="FF0000"/>
                </a:solidFill>
              </a:rPr>
              <a:t>«О Федеральной целевой программе развития образования на 2011-2015 годы».</a:t>
            </a:r>
            <a:r>
              <a:rPr lang="ru-RU" sz="1800" b="1" smtClean="0">
                <a:solidFill>
                  <a:srgbClr val="002060"/>
                </a:solidFill>
              </a:rPr>
              <a:t> </a:t>
            </a:r>
            <a:r>
              <a:rPr lang="ru-RU" sz="1800" b="1" smtClean="0">
                <a:solidFill>
                  <a:srgbClr val="FF0000"/>
                </a:solidFill>
              </a:rPr>
              <a:t>Перечень поручений Президента Российской Федерации</a:t>
            </a:r>
            <a:r>
              <a:rPr lang="ru-RU" sz="1800" b="1" smtClean="0">
                <a:solidFill>
                  <a:srgbClr val="002060"/>
                </a:solidFill>
              </a:rPr>
              <a:t> по итогам совещания по вопросам образования 19 апреля 2012 года (02 мая 2012 г., Пр-1140).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>
                <a:solidFill>
                  <a:srgbClr val="FF0000"/>
                </a:solidFill>
              </a:rPr>
              <a:t>Указ Президента Российской Федерации от 7 мая 2012 г. № 599 </a:t>
            </a:r>
            <a:r>
              <a:rPr lang="ru-RU" sz="1800" b="1" smtClean="0">
                <a:solidFill>
                  <a:srgbClr val="002060"/>
                </a:solidFill>
              </a:rPr>
              <a:t>«О мерах по реализации государственной политики в области образования и науки» </a:t>
            </a:r>
          </a:p>
          <a:p>
            <a:pPr eaLnBrk="1" hangingPunct="1"/>
            <a:r>
              <a:rPr lang="ru-RU" sz="1800" b="1" smtClean="0">
                <a:solidFill>
                  <a:srgbClr val="002060"/>
                </a:solidFill>
              </a:rPr>
              <a:t>Указ Президента Российской Федерации от 1 июня 2012 г. № 761 «</a:t>
            </a:r>
            <a:r>
              <a:rPr lang="ru-RU" sz="1800" b="1" smtClean="0">
                <a:solidFill>
                  <a:srgbClr val="FF0000"/>
                </a:solidFill>
              </a:rPr>
              <a:t>О Национальной стратегии действий в интересах детей на 2012-2017 годы»;</a:t>
            </a:r>
          </a:p>
          <a:p>
            <a:pPr eaLnBrk="1" hangingPunct="1"/>
            <a:r>
              <a:rPr lang="ru-RU" sz="1800" b="1" smtClean="0">
                <a:solidFill>
                  <a:srgbClr val="002060"/>
                </a:solidFill>
              </a:rPr>
              <a:t>Государственная программа Российской Федерации </a:t>
            </a:r>
            <a:r>
              <a:rPr lang="ru-RU" sz="1800" b="1" smtClean="0">
                <a:solidFill>
                  <a:srgbClr val="FF0000"/>
                </a:solidFill>
              </a:rPr>
              <a:t>«Развитие образования на 2013-2020 годы» от 11 октября 2012 г.; </a:t>
            </a:r>
            <a:r>
              <a:rPr lang="ru-RU" sz="1800" b="1" smtClean="0">
                <a:solidFill>
                  <a:srgbClr val="3366FF"/>
                </a:solidFill>
              </a:rPr>
              <a:t>Распоряжение от 15 мая 2013 г. N 792-р. Государственная программа Российской Федерации "Развитие образования" на 2013 - 2020 годы (в новой редакции).</a:t>
            </a:r>
          </a:p>
          <a:p>
            <a:pPr eaLnBrk="1" hangingPunct="1">
              <a:lnSpc>
                <a:spcPct val="80000"/>
              </a:lnSpc>
            </a:pPr>
            <a:endParaRPr lang="ru-RU" sz="1800" b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77813"/>
            <a:ext cx="7772400" cy="1143000"/>
          </a:xfrm>
        </p:spPr>
        <p:txBody>
          <a:bodyPr/>
          <a:lstStyle/>
          <a:p>
            <a:pPr eaLnBrk="1" hangingPunct="1"/>
            <a:r>
              <a:rPr lang="ru-RU" sz="2100" b="1" smtClean="0">
                <a:solidFill>
                  <a:srgbClr val="C00000"/>
                </a:solidFill>
              </a:rPr>
              <a:t>Федеральный закон «Об образовании в Российской Федерации» Гл 2, ст. 10</a:t>
            </a:r>
          </a:p>
        </p:txBody>
      </p:sp>
      <p:pic>
        <p:nvPicPr>
          <p:cNvPr id="48130" name="Рисунок 3" descr="10002.png"/>
          <p:cNvPicPr>
            <a:picLocks noGrp="1" noChangeAspect="1"/>
          </p:cNvPicPr>
          <p:nvPr>
            <p:ph type="body" idx="4294967295"/>
          </p:nvPr>
        </p:nvPicPr>
        <p:blipFill>
          <a:blip r:embed="rId2"/>
          <a:srcRect t="8621"/>
          <a:stretch>
            <a:fillRect/>
          </a:stretch>
        </p:blipFill>
        <p:spPr>
          <a:xfrm>
            <a:off x="0" y="1600200"/>
            <a:ext cx="83820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77813"/>
            <a:ext cx="7772400" cy="1143000"/>
          </a:xfrm>
        </p:spPr>
        <p:txBody>
          <a:bodyPr/>
          <a:lstStyle/>
          <a:p>
            <a:pPr eaLnBrk="1" hangingPunct="1"/>
            <a:r>
              <a:rPr lang="ru-RU" sz="2100" b="1" smtClean="0">
                <a:solidFill>
                  <a:srgbClr val="C00000"/>
                </a:solidFill>
              </a:rPr>
              <a:t>Федеральный закон «Об образовании в Российской Федерации» Гл 2, ст. 12</a:t>
            </a:r>
          </a:p>
        </p:txBody>
      </p:sp>
      <p:pic>
        <p:nvPicPr>
          <p:cNvPr id="49154" name="Рисунок 3" descr="10003.png"/>
          <p:cNvPicPr>
            <a:picLocks noGrp="1" noChangeAspect="1"/>
          </p:cNvPicPr>
          <p:nvPr>
            <p:ph type="body" idx="4294967295"/>
          </p:nvPr>
        </p:nvPicPr>
        <p:blipFill>
          <a:blip r:embed="rId2"/>
          <a:srcRect l="4924" t="8621"/>
          <a:stretch>
            <a:fillRect/>
          </a:stretch>
        </p:blipFill>
        <p:spPr>
          <a:xfrm>
            <a:off x="0" y="1600200"/>
            <a:ext cx="8001000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15009" y="1610140"/>
            <a:ext cx="7465391" cy="4516024"/>
          </a:xfrm>
        </p:spPr>
        <p:txBody>
          <a:bodyPr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solidFill>
                  <a:srgbClr val="C00000"/>
                </a:solidFill>
                <a:latin typeface="Times New Roman"/>
                <a:ea typeface="Times New Roman"/>
              </a:rPr>
              <a:t>Гл.2 Ст.12 пункты 3-7 Федерального закона </a:t>
            </a:r>
            <a:r>
              <a:rPr lang="ru-RU" sz="2800" dirty="0">
                <a:latin typeface="Times New Roman"/>
                <a:ea typeface="Times New Roman"/>
              </a:rPr>
              <a:t>«Об образовании в Российской Федерации» </a:t>
            </a:r>
            <a:r>
              <a:rPr lang="ru-RU" sz="2800" i="1" u="sng" dirty="0">
                <a:latin typeface="Times New Roman"/>
                <a:ea typeface="Times New Roman"/>
              </a:rPr>
              <a:t>определяют правовые основы </a:t>
            </a:r>
            <a:r>
              <a:rPr lang="ru-RU" sz="2800" dirty="0">
                <a:latin typeface="Times New Roman"/>
                <a:ea typeface="Times New Roman"/>
              </a:rPr>
              <a:t>взаимоотношений </a:t>
            </a:r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</a:rPr>
              <a:t>образовательных программ и примерных основных образовательных программ</a:t>
            </a:r>
            <a:r>
              <a:rPr lang="ru-RU" sz="2800" b="1" dirty="0">
                <a:latin typeface="Times New Roman"/>
                <a:ea typeface="Times New Roman"/>
              </a:rPr>
              <a:t>. </a:t>
            </a:r>
          </a:p>
          <a:p>
            <a:endParaRPr lang="ru-RU" sz="28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/>
                <a:ea typeface="Times New Roman"/>
              </a:rPr>
              <a:t>Правовые основы </a:t>
            </a: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образовательных программ </a:t>
            </a:r>
            <a:br>
              <a:rPr lang="ru-RU" sz="2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в ФЗ</a:t>
            </a:r>
            <a:r>
              <a:rPr lang="ru-RU" sz="20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 -273</a:t>
            </a: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«Об </a:t>
            </a:r>
            <a:r>
              <a:rPr lang="ru-RU" sz="2000" b="1" dirty="0">
                <a:solidFill>
                  <a:srgbClr val="C00000"/>
                </a:solidFill>
                <a:latin typeface="Times New Roman"/>
                <a:ea typeface="Times New Roman"/>
              </a:rPr>
              <a:t>образовании  в Российской Федерации»</a:t>
            </a:r>
            <a:r>
              <a:rPr lang="ru-RU" sz="2000" dirty="0">
                <a:solidFill>
                  <a:srgbClr val="C00000"/>
                </a:solidFill>
                <a:latin typeface="Times New Roman"/>
                <a:ea typeface="Times New Roman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Times New Roman"/>
                <a:ea typeface="Times New Roman"/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023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75252" y="1600200"/>
            <a:ext cx="7505148" cy="4525963"/>
          </a:xfrm>
        </p:spPr>
        <p:txBody>
          <a:bodyPr/>
          <a:lstStyle/>
          <a:p>
            <a:pPr lvl="0" indent="450215" algn="just">
              <a:lnSpc>
                <a:spcPct val="150000"/>
              </a:lnSpc>
              <a:spcAft>
                <a:spcPts val="0"/>
              </a:spcAft>
              <a:buClr>
                <a:srgbClr val="31B6FD"/>
              </a:buClr>
            </a:pP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  <a:t>Организации, осуществляющие образовательную деятельность </a:t>
            </a:r>
            <a:r>
              <a:rPr lang="ru-RU" dirty="0">
                <a:solidFill>
                  <a:srgbClr val="073E87"/>
                </a:solidFill>
                <a:latin typeface="Times New Roman"/>
                <a:ea typeface="Times New Roman"/>
              </a:rPr>
              <a:t>по имеющим государственную аккредитацию образовательным программам,  </a:t>
            </a:r>
            <a:r>
              <a:rPr lang="ru-RU" b="1" u="sng" dirty="0">
                <a:solidFill>
                  <a:srgbClr val="073E87"/>
                </a:solidFill>
                <a:latin typeface="Times New Roman"/>
                <a:ea typeface="Times New Roman"/>
              </a:rPr>
              <a:t>разрабатывают образовательные программы </a:t>
            </a:r>
            <a:r>
              <a:rPr lang="ru-RU" b="1" dirty="0">
                <a:solidFill>
                  <a:srgbClr val="073E87"/>
                </a:solidFill>
                <a:latin typeface="Times New Roman"/>
                <a:ea typeface="Times New Roman"/>
              </a:rPr>
              <a:t>в соответствии с федеральными государственными образовательными стандартами 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</a:rPr>
              <a:t>и с </a:t>
            </a:r>
            <a:r>
              <a:rPr lang="ru-RU" b="1" u="sng" dirty="0">
                <a:solidFill>
                  <a:srgbClr val="C00000"/>
                </a:solidFill>
                <a:latin typeface="Times New Roman"/>
                <a:ea typeface="Times New Roman"/>
              </a:rPr>
              <a:t>учетом соответствующих примерных основных образовательных программ.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solidFill>
                  <a:srgbClr val="C00000"/>
                </a:solidFill>
                <a:latin typeface="Times New Roman"/>
                <a:ea typeface="Times New Roman"/>
              </a:rPr>
              <a:t>Правовые основы образовательных </a:t>
            </a: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программ </a:t>
            </a:r>
            <a:r>
              <a:rPr lang="ru-RU" sz="2000" b="1" dirty="0">
                <a:solidFill>
                  <a:srgbClr val="C00000"/>
                </a:solidFill>
                <a:latin typeface="Times New Roman"/>
                <a:ea typeface="Times New Roman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Times New Roman"/>
                <a:ea typeface="Times New Roman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/>
                <a:ea typeface="Times New Roman"/>
              </a:rPr>
              <a:t>в ФЗ</a:t>
            </a:r>
            <a:r>
              <a:rPr lang="ru-RU" sz="2000" dirty="0">
                <a:solidFill>
                  <a:srgbClr val="C00000"/>
                </a:solidFill>
                <a:latin typeface="Times New Roman"/>
                <a:ea typeface="Times New Roman"/>
              </a:rPr>
              <a:t> -273</a:t>
            </a:r>
            <a:r>
              <a:rPr lang="ru-RU" sz="2000" b="1" dirty="0">
                <a:solidFill>
                  <a:srgbClr val="C00000"/>
                </a:solidFill>
                <a:latin typeface="Times New Roman"/>
                <a:ea typeface="Times New Roman"/>
              </a:rPr>
              <a:t>«Об образовании  в Российской Федерации»</a:t>
            </a:r>
            <a:r>
              <a:rPr lang="ru-RU" sz="2000" dirty="0">
                <a:solidFill>
                  <a:srgbClr val="C00000"/>
                </a:solidFill>
                <a:latin typeface="Times New Roman"/>
                <a:ea typeface="Times New Roman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456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>
                <a:solidFill>
                  <a:srgbClr val="FF0000"/>
                </a:solidFill>
                <a:latin typeface="Times New Roman"/>
                <a:ea typeface="Times New Roman"/>
              </a:rPr>
              <a:t>комплекс основных характеристик образования </a:t>
            </a:r>
            <a:r>
              <a:rPr lang="ru-RU" dirty="0">
                <a:latin typeface="Times New Roman"/>
                <a:ea typeface="Times New Roman"/>
              </a:rPr>
              <a:t>(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</a:rPr>
              <a:t>объем, содержание, планируемые результаты), организационно-педагогических условий </a:t>
            </a:r>
            <a:r>
              <a:rPr lang="ru-RU" dirty="0">
                <a:latin typeface="Times New Roman"/>
                <a:ea typeface="Times New Roman"/>
              </a:rPr>
              <a:t>и в случаях, предусмотренных настоящим Федеральным законом, форм аттестации, который представлен в виде учебного плана, календарного учебного графика, рабочих программ учебных предметов, курсов, дисциплин (модулей), иных компонентов, а также оценочных и методических материалов»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Основная образовательная программа (ООП- 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ст.2 </a:t>
            </a:r>
            <a:r>
              <a:rPr lang="ru-RU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ч. 9 </a:t>
            </a:r>
            <a:r>
              <a:rPr lang="ru-RU" sz="3200" b="1" dirty="0" smtClean="0">
                <a:solidFill>
                  <a:srgbClr val="FF0000"/>
                </a:solidFill>
              </a:rPr>
              <a:t> )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517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54156" y="1828800"/>
            <a:ext cx="7326243" cy="4297363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a typeface="Times New Roman"/>
              </a:rPr>
              <a:t>учебно-методическая документация</a:t>
            </a:r>
            <a:r>
              <a:rPr lang="ru-RU" dirty="0" smtClean="0">
                <a:latin typeface="Times New Roman"/>
                <a:ea typeface="Times New Roman"/>
              </a:rPr>
              <a:t>, включающая: </a:t>
            </a:r>
            <a:r>
              <a:rPr lang="ru-RU" sz="2000" dirty="0">
                <a:latin typeface="Times New Roman"/>
                <a:ea typeface="Times New Roman"/>
              </a:rPr>
              <a:t>«….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примерный учебный план,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примерный календарный учебный график</a:t>
            </a:r>
            <a:r>
              <a:rPr lang="ru-RU" sz="2000" dirty="0">
                <a:latin typeface="Times New Roman"/>
                <a:ea typeface="Times New Roman"/>
              </a:rPr>
              <a:t>, примерные </a:t>
            </a:r>
            <a:r>
              <a:rPr lang="ru-RU" sz="2000" u="sng" dirty="0">
                <a:solidFill>
                  <a:srgbClr val="FF0000"/>
                </a:solidFill>
                <a:latin typeface="Times New Roman"/>
                <a:ea typeface="Times New Roman"/>
              </a:rPr>
              <a:t>рабочие программы учебных предметов, курсов, дисциплин (модулей</a:t>
            </a:r>
            <a:r>
              <a:rPr lang="ru-RU" sz="2000" dirty="0">
                <a:latin typeface="Times New Roman"/>
                <a:ea typeface="Times New Roman"/>
              </a:rPr>
              <a:t>), иных компонентов), определяющих объем и содержание образования </a:t>
            </a:r>
            <a:r>
              <a:rPr lang="ru-RU" sz="2000" dirty="0">
                <a:solidFill>
                  <a:srgbClr val="00B050"/>
                </a:solidFill>
                <a:latin typeface="Times New Roman"/>
                <a:ea typeface="Times New Roman"/>
              </a:rPr>
              <a:t>определенного уровня </a:t>
            </a:r>
            <a:r>
              <a:rPr lang="ru-RU" sz="2000" dirty="0">
                <a:latin typeface="Times New Roman"/>
                <a:ea typeface="Times New Roman"/>
              </a:rPr>
              <a:t>и (или)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определенной направленности, </a:t>
            </a:r>
            <a:r>
              <a:rPr lang="ru-RU" sz="2000" dirty="0">
                <a:latin typeface="Times New Roman"/>
                <a:ea typeface="Times New Roman"/>
              </a:rPr>
              <a:t>планируемые результаты освоения образовательной программы, примерные условия образовательной деятельности, включая примерные расчеты нормативных затрат оказания государственных услуг по реализации образовательной программы. 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Примерная основная образовательная программа (ПООП - 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ст</a:t>
            </a:r>
            <a:r>
              <a:rPr lang="ru-RU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. 2 ч.10 </a:t>
            </a:r>
            <a:r>
              <a:rPr lang="ru-RU" sz="3200" b="1" dirty="0" smtClean="0">
                <a:solidFill>
                  <a:srgbClr val="FF0000"/>
                </a:solidFill>
              </a:rPr>
              <a:t>)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4307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200" smtClean="0">
                <a:solidFill>
                  <a:srgbClr val="17375E"/>
                </a:solidFill>
              </a:rPr>
              <a:t>ГОСУДАРСТВО</a:t>
            </a:r>
            <a:br>
              <a:rPr lang="ru-RU" sz="2200" smtClean="0">
                <a:solidFill>
                  <a:srgbClr val="17375E"/>
                </a:solidFill>
              </a:rPr>
            </a:br>
            <a:r>
              <a:rPr lang="ru-RU" sz="1800" smtClean="0">
                <a:solidFill>
                  <a:srgbClr val="17375E"/>
                </a:solidFill>
              </a:rPr>
              <a:t>федеральные государственные органы, органы государственной власти субъектов Российской Федерации, органы местного самоуправления </a:t>
            </a:r>
            <a:endParaRPr lang="ru-RU" sz="1800" smtClean="0">
              <a:solidFill>
                <a:srgbClr val="FF0000"/>
              </a:solidFill>
            </a:endParaRPr>
          </a:p>
        </p:txBody>
      </p:sp>
      <p:sp>
        <p:nvSpPr>
          <p:cNvPr id="50178" name="Объект 2"/>
          <p:cNvSpPr>
            <a:spLocks noGrp="1"/>
          </p:cNvSpPr>
          <p:nvPr>
            <p:ph idx="4294967295"/>
          </p:nvPr>
        </p:nvSpPr>
        <p:spPr>
          <a:xfrm>
            <a:off x="595313" y="2074863"/>
            <a:ext cx="8091487" cy="3730625"/>
          </a:xfrm>
        </p:spPr>
        <p:txBody>
          <a:bodyPr/>
          <a:lstStyle/>
          <a:p>
            <a:pPr marL="0" indent="0">
              <a:buFont typeface="Symbol" pitchFamily="18" charset="2"/>
              <a:buNone/>
            </a:pPr>
            <a:endParaRPr lang="ru-RU" sz="1400" smtClean="0">
              <a:solidFill>
                <a:srgbClr val="17375E"/>
              </a:solidFill>
            </a:endParaRPr>
          </a:p>
          <a:p>
            <a:pPr marL="400050" lvl="1" indent="0">
              <a:spcBef>
                <a:spcPts val="1200"/>
              </a:spcBef>
              <a:buFont typeface="Symbol" pitchFamily="18" charset="2"/>
              <a:buNone/>
            </a:pPr>
            <a:r>
              <a:rPr lang="ru-RU" sz="1500" smtClean="0">
                <a:solidFill>
                  <a:srgbClr val="FF0000"/>
                </a:solidFill>
              </a:rPr>
              <a:t>ЦЕННОСТИ</a:t>
            </a:r>
          </a:p>
          <a:p>
            <a:pPr marL="400050" lvl="1" indent="0">
              <a:spcBef>
                <a:spcPts val="1200"/>
              </a:spcBef>
              <a:buFont typeface="Symbol" pitchFamily="18" charset="2"/>
              <a:buNone/>
            </a:pPr>
            <a:r>
              <a:rPr lang="ru-RU" sz="1500" smtClean="0">
                <a:solidFill>
                  <a:srgbClr val="FF0000"/>
                </a:solidFill>
              </a:rPr>
              <a:t>ГОСУДАРСТВЕННЫЕ ГАРАНТИИ</a:t>
            </a:r>
          </a:p>
          <a:p>
            <a:pPr marL="400050" lvl="1" indent="0">
              <a:spcBef>
                <a:spcPts val="1200"/>
              </a:spcBef>
              <a:buFont typeface="Symbol" pitchFamily="18" charset="2"/>
              <a:buNone/>
            </a:pPr>
            <a:r>
              <a:rPr lang="ru-RU" sz="1500" smtClean="0">
                <a:solidFill>
                  <a:srgbClr val="FF0000"/>
                </a:solidFill>
              </a:rPr>
              <a:t>НОРМАТИВНО-ПРАВОВОЕ ОБЕСПЕЧЕНИЕ</a:t>
            </a:r>
          </a:p>
          <a:p>
            <a:pPr marL="400050" lvl="1" indent="0">
              <a:spcBef>
                <a:spcPts val="1200"/>
              </a:spcBef>
              <a:buFont typeface="Symbol" pitchFamily="18" charset="2"/>
              <a:buNone/>
            </a:pPr>
            <a:r>
              <a:rPr lang="ru-RU" sz="1500" smtClean="0">
                <a:solidFill>
                  <a:srgbClr val="FF0000"/>
                </a:solidFill>
              </a:rPr>
              <a:t>ОБЕСПЕЧЕНИЕ УСЛОВИЙ ДЛЯ РАЗВИТИЯ ДОШКОЛЬНОГО ОБРАЗОВАНИЯ</a:t>
            </a:r>
          </a:p>
          <a:p>
            <a:pPr marL="400050" lvl="1" indent="0">
              <a:spcBef>
                <a:spcPts val="1200"/>
              </a:spcBef>
              <a:buFont typeface="Symbol" pitchFamily="18" charset="2"/>
              <a:buNone/>
            </a:pPr>
            <a:r>
              <a:rPr lang="ru-RU" sz="1500" smtClean="0">
                <a:solidFill>
                  <a:srgbClr val="FF0000"/>
                </a:solidFill>
              </a:rPr>
              <a:t>ОБЕСПЕЧЕНИЕ ЕДИНСТВА ОБРАЗОВАТЕЛЬНОГО ПРОСТРАНСТВА РФ</a:t>
            </a:r>
          </a:p>
          <a:p>
            <a:pPr marL="0" indent="0"/>
            <a:endParaRPr lang="ru-RU" sz="1400" smtClean="0">
              <a:solidFill>
                <a:srgbClr val="17375E"/>
              </a:solidFill>
            </a:endParaRPr>
          </a:p>
        </p:txBody>
      </p:sp>
      <p:pic>
        <p:nvPicPr>
          <p:cNvPr id="50179" name="Изображение 13" descr="Presentation_NKDL_FON1-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75" y="3629025"/>
            <a:ext cx="2254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Изображение 14" descr="Presentation_NKDL_FON1-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" y="3052763"/>
            <a:ext cx="2254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Изображение 13" descr="Presentation_NKDL_FON1-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475" y="2205038"/>
            <a:ext cx="22383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Изображение 13" descr="Presentation_NKDL_FON1-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475" y="2620963"/>
            <a:ext cx="22383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200" smtClean="0">
                <a:solidFill>
                  <a:srgbClr val="17375E"/>
                </a:solidFill>
              </a:rPr>
              <a:t>ГОСУДАРСТВО</a:t>
            </a:r>
            <a:r>
              <a:rPr lang="ru-RU" sz="2200" b="1" smtClean="0">
                <a:solidFill>
                  <a:srgbClr val="FF0000"/>
                </a:solidFill>
              </a:rPr>
              <a:t/>
            </a:r>
            <a:br>
              <a:rPr lang="ru-RU" sz="2200" b="1" smtClean="0">
                <a:solidFill>
                  <a:srgbClr val="FF0000"/>
                </a:solidFill>
              </a:rPr>
            </a:br>
            <a:r>
              <a:rPr lang="ru-RU" sz="2200" b="1" smtClean="0">
                <a:solidFill>
                  <a:srgbClr val="FF0000"/>
                </a:solidFill>
              </a:rPr>
              <a:t>Основные ЦЕННОСТНЫЕ ПРИНЦИПЫ </a:t>
            </a:r>
            <a:br>
              <a:rPr lang="ru-RU" sz="2200" b="1" smtClean="0">
                <a:solidFill>
                  <a:srgbClr val="FF0000"/>
                </a:solidFill>
              </a:rPr>
            </a:br>
            <a:r>
              <a:rPr lang="ru-RU" sz="2200" b="1" smtClean="0">
                <a:solidFill>
                  <a:srgbClr val="FF0000"/>
                </a:solidFill>
              </a:rPr>
              <a:t>дошкольного образования</a:t>
            </a:r>
          </a:p>
        </p:txBody>
      </p:sp>
      <p:sp>
        <p:nvSpPr>
          <p:cNvPr id="52226" name="Объект 2"/>
          <p:cNvSpPr>
            <a:spLocks noGrp="1"/>
          </p:cNvSpPr>
          <p:nvPr>
            <p:ph idx="4294967295"/>
          </p:nvPr>
        </p:nvSpPr>
        <p:spPr>
          <a:xfrm>
            <a:off x="457200" y="1855788"/>
            <a:ext cx="8229600" cy="4525962"/>
          </a:xfrm>
        </p:spPr>
        <p:txBody>
          <a:bodyPr/>
          <a:lstStyle/>
          <a:p>
            <a:r>
              <a:rPr lang="ru-RU" sz="1800" smtClean="0">
                <a:solidFill>
                  <a:srgbClr val="17375E"/>
                </a:solidFill>
              </a:rPr>
              <a:t> </a:t>
            </a:r>
            <a:r>
              <a:rPr lang="ru-RU" sz="1800" b="1" smtClean="0">
                <a:solidFill>
                  <a:srgbClr val="17375E"/>
                </a:solidFill>
              </a:rPr>
              <a:t>поддержка разнообразия детства; сохранение уникальности и самоценности детства как важного этапа в общем развитии человека, самоценность детства – понимание (рассмотрение) детства как периода жизни значимого самого по себе, без всяких условий; значимого тем, что происходит с ребенком сейчас, а не тем, что этот период есть период подготовки к следующему периоду;</a:t>
            </a:r>
          </a:p>
          <a:p>
            <a:r>
              <a:rPr lang="ru-RU" sz="1800" b="1" smtClean="0">
                <a:solidFill>
                  <a:srgbClr val="17375E"/>
                </a:solidFill>
              </a:rPr>
              <a:t>личностно-развивающий и гуманистический характер взаимодействия взрослых (родителей (законных представителей), педагогических и иных работников Организации) и детей;</a:t>
            </a:r>
          </a:p>
          <a:p>
            <a:r>
              <a:rPr lang="ru-RU" sz="1800" b="1" smtClean="0">
                <a:solidFill>
                  <a:srgbClr val="17375E"/>
                </a:solidFill>
              </a:rPr>
              <a:t>уважение личности ребенка;</a:t>
            </a:r>
          </a:p>
          <a:p>
            <a:r>
              <a:rPr lang="ru-RU" sz="1800" b="1" smtClean="0">
                <a:solidFill>
                  <a:srgbClr val="17375E"/>
                </a:solidFill>
              </a:rPr>
              <a:t>реализация Программы в формах, специфических для детей данной возрастной группы, прежде всего в форме игры, познавательной </a:t>
            </a:r>
            <a:br>
              <a:rPr lang="ru-RU" sz="1800" b="1" smtClean="0">
                <a:solidFill>
                  <a:srgbClr val="17375E"/>
                </a:solidFill>
              </a:rPr>
            </a:br>
            <a:r>
              <a:rPr lang="ru-RU" sz="1800" b="1" smtClean="0">
                <a:solidFill>
                  <a:srgbClr val="17375E"/>
                </a:solidFill>
              </a:rPr>
              <a:t>и исследовательской деятельности, в форме творческой активности, обеспечивающей художественно-эстетическое развитие ребенка.</a:t>
            </a:r>
          </a:p>
          <a:p>
            <a:endParaRPr lang="ru-RU" sz="1800" smtClean="0">
              <a:solidFill>
                <a:srgbClr val="17375E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536575" y="333375"/>
            <a:ext cx="8229600" cy="9350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smtClean="0">
                <a:solidFill>
                  <a:srgbClr val="17375E"/>
                </a:solidFill>
              </a:rPr>
              <a:t>ГОСУДАРСТВО</a:t>
            </a:r>
            <a:r>
              <a:rPr lang="ru-RU" sz="2000" b="1" smtClean="0">
                <a:solidFill>
                  <a:srgbClr val="C20000"/>
                </a:solidFill>
                <a:latin typeface="Arial" charset="0"/>
                <a:cs typeface="Arial" charset="0"/>
              </a:rPr>
              <a:t/>
            </a:r>
            <a:br>
              <a:rPr lang="ru-RU" sz="2000" b="1" smtClean="0">
                <a:solidFill>
                  <a:srgbClr val="C20000"/>
                </a:solidFill>
                <a:latin typeface="Arial" charset="0"/>
                <a:cs typeface="Arial" charset="0"/>
              </a:rPr>
            </a:br>
            <a:r>
              <a:rPr lang="ru-RU" sz="24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ГОСУДАРСТВЕННЫЕ ГАРАНТИИ</a:t>
            </a:r>
            <a:br>
              <a:rPr lang="ru-RU" sz="2400" b="1" smtClean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ru-RU" sz="1100" b="1" smtClean="0">
                <a:solidFill>
                  <a:srgbClr val="C20000"/>
                </a:solidFill>
                <a:latin typeface="Arial" charset="0"/>
                <a:cs typeface="Arial" charset="0"/>
              </a:rPr>
              <a:t/>
            </a:r>
            <a:br>
              <a:rPr lang="ru-RU" sz="1100" b="1" smtClean="0">
                <a:solidFill>
                  <a:srgbClr val="C20000"/>
                </a:solidFill>
                <a:latin typeface="Arial" charset="0"/>
                <a:cs typeface="Arial" charset="0"/>
              </a:rPr>
            </a:br>
            <a:r>
              <a:rPr lang="ru-RU" sz="1100" b="1" smtClean="0">
                <a:solidFill>
                  <a:srgbClr val="C20000"/>
                </a:solidFill>
                <a:latin typeface="Arial" charset="0"/>
                <a:cs typeface="Arial" charset="0"/>
              </a:rPr>
              <a:t>ФЗ «Об образовании в Российской Федерации» (</a:t>
            </a:r>
            <a:r>
              <a:rPr lang="ru-RU" sz="1100" smtClean="0">
                <a:solidFill>
                  <a:srgbClr val="C20000"/>
                </a:solidFill>
                <a:latin typeface="Arial" charset="0"/>
                <a:cs typeface="Arial" charset="0"/>
              </a:rPr>
              <a:t>Извлечения)</a:t>
            </a:r>
            <a:endParaRPr lang="ru-RU" sz="1100" smtClean="0">
              <a:solidFill>
                <a:srgbClr val="17375E"/>
              </a:solidFill>
            </a:endParaRPr>
          </a:p>
        </p:txBody>
      </p:sp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3779838" y="6303963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AD61D86C-7B73-4580-B2D7-0E74AFA1EA6B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pSp>
        <p:nvGrpSpPr>
          <p:cNvPr id="54275" name="Группа 4"/>
          <p:cNvGrpSpPr>
            <a:grpSpLocks/>
          </p:cNvGrpSpPr>
          <p:nvPr/>
        </p:nvGrpSpPr>
        <p:grpSpPr bwMode="auto">
          <a:xfrm>
            <a:off x="981075" y="1473200"/>
            <a:ext cx="6942138" cy="2214563"/>
            <a:chOff x="941866" y="1484784"/>
            <a:chExt cx="6942502" cy="2215991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941866" y="1484784"/>
              <a:ext cx="6942502" cy="221599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Статья 4. Правовое регулирование отношений в сфере образования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….</a:t>
              </a:r>
              <a:endPara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2. Целями правового регулирования отношений в сфере образования являются </a:t>
              </a:r>
            </a:p>
            <a:p>
              <a:pPr lvl="1" fontAlgn="auto">
                <a:spcBef>
                  <a:spcPts val="1200"/>
                </a:spcBef>
                <a:spcAft>
                  <a:spcPts val="0"/>
                </a:spcAft>
                <a:defRPr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установление государственных гарантий, </a:t>
              </a:r>
            </a:p>
            <a:p>
              <a:pPr lvl="1" fontAlgn="auto">
                <a:spcBef>
                  <a:spcPts val="1200"/>
                </a:spcBef>
                <a:spcAft>
                  <a:spcPts val="0"/>
                </a:spcAft>
                <a:defRPr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механизмов реализации прав и свобод человека в сфере образования, </a:t>
              </a:r>
            </a:p>
            <a:p>
              <a:pPr lvl="1" fontAlgn="auto">
                <a:spcBef>
                  <a:spcPts val="1200"/>
                </a:spcBef>
                <a:spcAft>
                  <a:spcPts val="0"/>
                </a:spcAft>
                <a:defRPr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создание условий развития системы образования, </a:t>
              </a:r>
            </a:p>
            <a:p>
              <a:pPr lvl="1" fontAlgn="auto">
                <a:spcBef>
                  <a:spcPts val="1200"/>
                </a:spcBef>
                <a:spcAft>
                  <a:spcPts val="0"/>
                </a:spcAft>
                <a:defRPr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защита прав и интересов участников отношений в сфере образования.</a:t>
              </a:r>
            </a:p>
          </p:txBody>
        </p:sp>
        <p:grpSp>
          <p:nvGrpSpPr>
            <p:cNvPr id="54283" name="Группа 3"/>
            <p:cNvGrpSpPr>
              <a:grpSpLocks/>
            </p:cNvGrpSpPr>
            <p:nvPr/>
          </p:nvGrpSpPr>
          <p:grpSpPr bwMode="auto">
            <a:xfrm>
              <a:off x="1178558" y="2348880"/>
              <a:ext cx="238219" cy="1327408"/>
              <a:chOff x="1178558" y="2348880"/>
              <a:chExt cx="238219" cy="1327408"/>
            </a:xfrm>
          </p:grpSpPr>
          <p:pic>
            <p:nvPicPr>
              <p:cNvPr id="54284" name="Изображение 13" descr="Presentation_NKDL_FON1-3.png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178558" y="2348880"/>
                <a:ext cx="225090" cy="2316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285" name="Изображение 14" descr="Presentation_NKDL_FON1-3.png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181888" y="3444632"/>
                <a:ext cx="225090" cy="2316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286" name="Изображение 13" descr="Presentation_NKDL_FON1-3.png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191687" y="2708920"/>
                <a:ext cx="225090" cy="2316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287" name="Изображение 13" descr="Presentation_NKDL_FON1-3.png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191687" y="3068960"/>
                <a:ext cx="225090" cy="2316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54276" name="TextBox 5"/>
          <p:cNvSpPr txBox="1">
            <a:spLocks noChangeArrowheads="1"/>
          </p:cNvSpPr>
          <p:nvPr/>
        </p:nvSpPr>
        <p:spPr bwMode="auto">
          <a:xfrm>
            <a:off x="293688" y="4294188"/>
            <a:ext cx="85264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С целью установления государственных гарантий ФГОС ДО положил</a:t>
            </a:r>
          </a:p>
          <a:p>
            <a:pPr algn="ctr"/>
            <a:r>
              <a:rPr lang="ru-RU">
                <a:latin typeface="Calibri" pitchFamily="34" charset="0"/>
              </a:rPr>
              <a:t>начало формированию нового нормативно-правого поля дошкольного образования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4211638" y="3700463"/>
            <a:ext cx="431800" cy="593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211638" y="5067300"/>
            <a:ext cx="431800" cy="593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9388" y="5940425"/>
            <a:ext cx="1998662" cy="3683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ДОРОЖНАЯ КАРТА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78050" y="5876925"/>
            <a:ext cx="4986338" cy="523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Разработка нормативно-правовых актов,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обеспечивающих ФГОС ДО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89788" y="5954713"/>
            <a:ext cx="1497012" cy="369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До 31.05.2014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Статья 11. Федеральные государственные образовательные стандарты и федеральные государственные требования. Образовательные стандарты</a:t>
            </a:r>
          </a:p>
          <a:p>
            <a:pPr marL="514350" indent="-514350" eaLnBrk="1" fontAlgn="auto" hangingPunct="1"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Федеральные государственные образовательные стандарты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 федеральные государственные требования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обеспечивают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 eaLnBrk="1" fontAlgn="auto" hangingPunct="1"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indent="-274320" eaLnBrk="1" fontAlgn="auto" hangingPunct="1"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единство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образовательного пространства Российской Федерации;</a:t>
            </a:r>
          </a:p>
          <a:p>
            <a:pPr lvl="1" indent="-274320" eaLnBrk="1" fontAlgn="auto" hangingPunct="1"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преемственност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ь основных образовательных программ;</a:t>
            </a:r>
          </a:p>
          <a:p>
            <a:pPr lvl="1" indent="-274320" eaLnBrk="1" fontAlgn="auto" hangingPunct="1"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вариативность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содержания образовательных программ соответствующего уровня образования, возможность формирования образовательных программ различных уровня сложности и направленности с учетом образовательных потребностей и способностей обучающихся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1" indent="-274320" eaLnBrk="1" fontAlgn="auto" hangingPunct="1"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государственные гарантии уровня и качества образования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основе единства обязательных требований к условиям реализации основных образовательных программ и результатам их освоения.</a:t>
            </a:r>
          </a:p>
          <a:p>
            <a:pPr lvl="1" indent="-274320" eaLnBrk="1" fontAlgn="auto" hangingPunct="1"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Федеральный закон «Об образовании в Российской Федерации»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ФГОС ДО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400" b="1" smtClean="0">
                <a:solidFill>
                  <a:srgbClr val="C00000"/>
                </a:solidFill>
              </a:rPr>
              <a:t>НОРМАТИВНЫЕ ДОКУМЕНТЫ, ОПРЕДЕЛЯЮЩИЕ ПЕРСПЕКТИВЫ РАЗВИТИЯ</a:t>
            </a:r>
            <a:br>
              <a:rPr lang="ru-RU" sz="2400" b="1" smtClean="0">
                <a:solidFill>
                  <a:srgbClr val="C00000"/>
                </a:solidFill>
              </a:rPr>
            </a:br>
            <a:r>
              <a:rPr lang="ru-RU" sz="2400" b="1" smtClean="0">
                <a:solidFill>
                  <a:srgbClr val="C00000"/>
                </a:solidFill>
              </a:rPr>
              <a:t>ДОШКОЛЬНОГО  ОБРАЗОВАНИЯ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1800" b="1" smtClean="0">
                <a:solidFill>
                  <a:srgbClr val="052E65"/>
                </a:solidFill>
              </a:rPr>
              <a:t>Концепция долгосрочного социально-экономического развития до 2020 года, </a:t>
            </a:r>
            <a:r>
              <a:rPr lang="ru-RU" sz="1800" b="1" smtClean="0">
                <a:solidFill>
                  <a:srgbClr val="002060"/>
                </a:solidFill>
              </a:rPr>
              <a:t>раздел III «Образование» (одобрена Правительством Российской Федерации 1 октября 2008 года, протокол №36). 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b="1" smtClean="0">
                <a:solidFill>
                  <a:srgbClr val="002060"/>
                </a:solidFill>
              </a:rPr>
              <a:t>Федеральный закон от 29 декабря 2012 г. № 273-ФЗ </a:t>
            </a:r>
            <a:r>
              <a:rPr lang="ru-RU" sz="1800" b="1" smtClean="0">
                <a:solidFill>
                  <a:srgbClr val="FF0000"/>
                </a:solidFill>
              </a:rPr>
              <a:t>«Об образовании в Российской Федерации».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smtClean="0">
                <a:solidFill>
                  <a:srgbClr val="002060"/>
                </a:solidFill>
              </a:rPr>
              <a:t>Приказ Министерства образования и науки Российской Федерации от 24 января 2013 г. №42 </a:t>
            </a:r>
            <a:r>
              <a:rPr lang="ru-RU" sz="1600" b="1" smtClean="0">
                <a:solidFill>
                  <a:srgbClr val="FF0000"/>
                </a:solidFill>
              </a:rPr>
              <a:t>«Об утверждении плана Министерства образования и науки Российской Федерации по разработке нормативных правовых актов, необходимых для реализации Федерального закона от 29 декабря 2012 г. № 273-ФЗ «Об образовании в Российской Федерации»</a:t>
            </a:r>
            <a:r>
              <a:rPr lang="ru-RU" sz="1600" b="1" smtClean="0">
                <a:solidFill>
                  <a:srgbClr val="002060"/>
                </a:solidFill>
              </a:rPr>
              <a:t> (пункт 12);</a:t>
            </a:r>
          </a:p>
          <a:p>
            <a:pPr eaLnBrk="1" hangingPunct="1">
              <a:lnSpc>
                <a:spcPct val="80000"/>
              </a:lnSpc>
            </a:pPr>
            <a:endParaRPr lang="ru-RU" sz="1600" b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800" b="1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1600" b="1" smtClean="0">
                <a:solidFill>
                  <a:srgbClr val="FF0000"/>
                </a:solidFill>
              </a:rPr>
              <a:t>  </a:t>
            </a:r>
            <a:endParaRPr lang="ru-RU" sz="1600" b="1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endParaRPr lang="ru-RU" sz="160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Статья 11. Федеральные государственные образовательные стандарты и федеральные государственные требования. Образовательные стандарты</a:t>
            </a:r>
          </a:p>
          <a:p>
            <a:pPr marL="514350" indent="-514350" eaLnBrk="1" fontAlgn="auto" hangingPunct="1"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ClrTx/>
              <a:buSzTx/>
              <a:buFont typeface="+mj-lt"/>
              <a:buAutoNum type="arabicPeriod" startAt="3"/>
              <a:defRPr/>
            </a:pP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Федеральные государственные образовательные стандарты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включают в себя требования к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структуре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основных образовательных программ (в том числе соотношению обязательной части основной образовательной программы и части, формируемой участниками образовательных отношений) и их 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объему</a:t>
            </a:r>
          </a:p>
          <a:p>
            <a:pPr marL="514350" indent="-514350" eaLnBrk="1" fontAlgn="auto" hangingPunct="1"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    условиям реализации 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основных образовательных программ, в том числе кадровым, финансовым, материально-техническим и иным условиям;</a:t>
            </a:r>
          </a:p>
          <a:p>
            <a:pPr marL="514350" indent="-514350" eaLnBrk="1" fontAlgn="auto" hangingPunct="1"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    результатам освоения 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основных образовательных программ.</a:t>
            </a:r>
          </a:p>
          <a:p>
            <a:pPr marL="514350" indent="-514350" eaLnBrk="1" fontAlgn="auto" hangingPunct="1">
              <a:spcAft>
                <a:spcPts val="0"/>
              </a:spcAft>
              <a:buClrTx/>
              <a:buSzTx/>
              <a:buFont typeface="+mj-lt"/>
              <a:buAutoNum type="arabicParenR"/>
              <a:defRPr/>
            </a:pPr>
            <a:endParaRPr lang="ru-RU" dirty="0"/>
          </a:p>
        </p:txBody>
      </p:sp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Федеральный закон «Об образовании в Российской Федерации»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ФГОС ДО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Статья 11. Федеральные государственные образовательные стандарты и федеральные государственные требования. Образовательные стандарты</a:t>
            </a:r>
          </a:p>
          <a:p>
            <a:pPr marL="514350" indent="-514350" eaLnBrk="1" fontAlgn="auto" hangingPunct="1"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    Федеральные государственные образовательные стандарты,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исключением федерального государственного образовательного стандарта дошкольного образования</a:t>
            </a:r>
            <a:r>
              <a:rPr lang="ru-RU" sz="2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являются </a:t>
            </a:r>
            <a:r>
              <a:rPr lang="ru-RU" sz="20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основой объективной оценки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соответствия установленным требованиям образовательной деятельности и подготовки обучающихся, освоивших образовательные программы соответствующего уровня и соответствующей направленности, независимо от формы получения образования и формы обучения.</a:t>
            </a:r>
            <a:endParaRPr lang="ru-RU" dirty="0" smtClean="0"/>
          </a:p>
        </p:txBody>
      </p:sp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Федеральный закон «Об образовании в Российской Федерации»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ФГОС ДО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404813"/>
            <a:ext cx="7772400" cy="8112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smtClean="0">
                <a:solidFill>
                  <a:srgbClr val="C00000"/>
                </a:solidFill>
              </a:rPr>
              <a:t>Обучающиеся и их родители. </a:t>
            </a:r>
            <a:br>
              <a:rPr lang="ru-RU" sz="3200" b="1" smtClean="0">
                <a:solidFill>
                  <a:srgbClr val="C00000"/>
                </a:solidFill>
              </a:rPr>
            </a:br>
            <a:r>
              <a:rPr lang="ru-RU" sz="3200" b="1" smtClean="0">
                <a:solidFill>
                  <a:srgbClr val="C00000"/>
                </a:solidFill>
              </a:rPr>
              <a:t>Гл. 4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444625"/>
            <a:ext cx="8229600" cy="517048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endParaRPr lang="ru-RU" b="1" smtClean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b="1" smtClean="0">
                <a:solidFill>
                  <a:srgbClr val="FF0000"/>
                </a:solidFill>
              </a:rPr>
              <a:t>Права, обязанности и ответственность в сфере образования </a:t>
            </a:r>
            <a:r>
              <a:rPr lang="ru-RU" b="1" smtClean="0">
                <a:solidFill>
                  <a:schemeClr val="accent2"/>
                </a:solidFill>
              </a:rPr>
              <a:t>родителей (законных представителей) несовершеннолетних обучающихся</a:t>
            </a:r>
            <a:r>
              <a:rPr lang="ru-RU" smtClean="0"/>
              <a:t> </a:t>
            </a:r>
            <a:r>
              <a:rPr lang="ru-RU" b="1" smtClean="0">
                <a:solidFill>
                  <a:srgbClr val="FF0000"/>
                </a:solidFill>
              </a:rPr>
              <a:t>(ст. 44)</a:t>
            </a:r>
          </a:p>
          <a:p>
            <a:pPr algn="just" eaLnBrk="1" hangingPunct="1">
              <a:lnSpc>
                <a:spcPct val="90000"/>
              </a:lnSpc>
            </a:pPr>
            <a:endParaRPr lang="ru-RU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Содержимое 2"/>
          <p:cNvSpPr>
            <a:spLocks noGrp="1"/>
          </p:cNvSpPr>
          <p:nvPr>
            <p:ph idx="4294967295"/>
          </p:nvPr>
        </p:nvSpPr>
        <p:spPr>
          <a:xfrm>
            <a:off x="611188" y="1668463"/>
            <a:ext cx="7559675" cy="5000625"/>
          </a:xfrm>
        </p:spPr>
        <p:txBody>
          <a:bodyPr/>
          <a:lstStyle/>
          <a:p>
            <a:pPr marL="0" indent="0">
              <a:buFont typeface="Symbol" pitchFamily="18" charset="2"/>
              <a:buNone/>
            </a:pPr>
            <a:r>
              <a:rPr lang="ru-RU" sz="1800" b="1" smtClean="0">
                <a:solidFill>
                  <a:srgbClr val="17375E"/>
                </a:solidFill>
              </a:rPr>
              <a:t>Статья 64. Дошкольное образование</a:t>
            </a:r>
          </a:p>
          <a:p>
            <a:pPr marL="0" indent="0"/>
            <a:r>
              <a:rPr lang="ru-RU" sz="1600" smtClean="0"/>
              <a:t>3. </a:t>
            </a:r>
            <a:r>
              <a:rPr lang="ru-RU" sz="1600" b="1" smtClean="0"/>
              <a:t>Родители (законные представители)</a:t>
            </a:r>
            <a:r>
              <a:rPr lang="ru-RU" sz="1600" smtClean="0"/>
              <a:t> несовершеннолетних обучающихся, обеспечивающие получение детьми дошкольного образования в форме семейного образования, имеют </a:t>
            </a:r>
            <a:r>
              <a:rPr lang="ru-RU" sz="1600" smtClean="0">
                <a:solidFill>
                  <a:srgbClr val="FF0000"/>
                </a:solidFill>
              </a:rPr>
              <a:t>право на получение методической, психолого-педагогической, диагностической и консультативной помощи без взимания платы</a:t>
            </a:r>
            <a:r>
              <a:rPr lang="ru-RU" sz="1600" smtClean="0"/>
              <a:t>, в том числе в дошкольных образовательных организациях и общеобразовательных организациях, если в них созданы соответствующие </a:t>
            </a:r>
            <a:r>
              <a:rPr lang="ru-RU" sz="1600" b="1" smtClean="0">
                <a:solidFill>
                  <a:srgbClr val="FF0000"/>
                </a:solidFill>
              </a:rPr>
              <a:t>консультационные центры</a:t>
            </a:r>
            <a:r>
              <a:rPr lang="ru-RU" sz="1600" smtClean="0"/>
              <a:t>. Обеспечение предоставления таких видов помощи осуществляется органами государственной власти субъектов Российской Федерации.</a:t>
            </a: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BAD399E-378E-4CB8-8628-FC3C7BD85AB1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33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144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536575" y="188913"/>
            <a:ext cx="8229600" cy="936625"/>
          </a:xfrm>
        </p:spPr>
        <p:txBody>
          <a:bodyPr/>
          <a:lstStyle/>
          <a:p>
            <a:r>
              <a:rPr lang="ru-RU" sz="2000" b="1" smtClean="0">
                <a:solidFill>
                  <a:schemeClr val="tx2"/>
                </a:solidFill>
                <a:latin typeface="Arial" charset="0"/>
                <a:cs typeface="Arial" charset="0"/>
              </a:rPr>
              <a:t>РОДИТЕЛИ</a:t>
            </a:r>
            <a:r>
              <a:rPr lang="ru-RU" sz="2000" b="1" smtClean="0">
                <a:solidFill>
                  <a:srgbClr val="C20000"/>
                </a:solidFill>
                <a:latin typeface="Arial" charset="0"/>
                <a:cs typeface="Arial" charset="0"/>
              </a:rPr>
              <a:t/>
            </a:r>
            <a:br>
              <a:rPr lang="ru-RU" sz="2000" b="1" smtClean="0">
                <a:solidFill>
                  <a:srgbClr val="C20000"/>
                </a:solidFill>
                <a:latin typeface="Arial" charset="0"/>
                <a:cs typeface="Arial" charset="0"/>
              </a:rPr>
            </a:br>
            <a:r>
              <a:rPr lang="ru-RU" sz="2000" b="1" smtClean="0">
                <a:solidFill>
                  <a:srgbClr val="C20000"/>
                </a:solidFill>
                <a:latin typeface="Arial" charset="0"/>
                <a:cs typeface="Arial" charset="0"/>
              </a:rPr>
              <a:t>Вовлечение семьи </a:t>
            </a:r>
            <a:endParaRPr lang="ru-RU" sz="1300" smtClean="0">
              <a:solidFill>
                <a:srgbClr val="17375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77813"/>
            <a:ext cx="7772400" cy="1143000"/>
          </a:xfrm>
        </p:spPr>
        <p:txBody>
          <a:bodyPr/>
          <a:lstStyle/>
          <a:p>
            <a:pPr eaLnBrk="1" hangingPunct="1"/>
            <a:r>
              <a:rPr lang="ru-RU" sz="3100" b="1" smtClean="0">
                <a:solidFill>
                  <a:srgbClr val="C00000"/>
                </a:solidFill>
              </a:rPr>
              <a:t>Правовой статус педагогического работника. Гл. 5, ст. 47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590675"/>
            <a:ext cx="7772400" cy="4530725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ru-RU" sz="2000" b="1" smtClean="0"/>
              <a:t>   </a:t>
            </a:r>
            <a:r>
              <a:rPr lang="ru-RU" b="1" smtClean="0">
                <a:solidFill>
                  <a:srgbClr val="FF0000"/>
                </a:solidFill>
              </a:rPr>
              <a:t>В РФ признается особый статус педагогического работника</a:t>
            </a:r>
          </a:p>
          <a:p>
            <a:pPr marL="533400" indent="-533400" eaLnBrk="1" hangingPunct="1">
              <a:buFont typeface="Wingdings" pitchFamily="2" charset="2"/>
              <a:buAutoNum type="arabicParenR"/>
            </a:pPr>
            <a:r>
              <a:rPr lang="ru-RU" sz="2000" b="1" smtClean="0"/>
              <a:t>свобода преподавания, свободное выражение своего мнения, свобода от вмешательства в профессиональную деятельность;</a:t>
            </a:r>
          </a:p>
          <a:p>
            <a:pPr marL="533400" indent="-533400" eaLnBrk="1" hangingPunct="1">
              <a:buFont typeface="Wingdings" pitchFamily="2" charset="2"/>
              <a:buAutoNum type="arabicParenR"/>
            </a:pPr>
            <a:r>
              <a:rPr lang="ru-RU" sz="2000" b="1" smtClean="0"/>
              <a:t> право на выбор учебников, учебных пособий, материалов и иных средств обучения и воспитания в соответствии с образовательной программой и в порядке, установленном законодательством об образовании;</a:t>
            </a:r>
            <a:r>
              <a:rPr lang="ru-RU" sz="2000" smtClean="0"/>
              <a:t> </a:t>
            </a:r>
            <a:endParaRPr lang="ru-RU" sz="2000" b="1" smtClean="0"/>
          </a:p>
          <a:p>
            <a:pPr marL="533400" indent="-533400" eaLnBrk="1" hangingPunct="1">
              <a:buFont typeface="Wingdings" pitchFamily="2" charset="2"/>
              <a:buAutoNum type="arabicParenR"/>
            </a:pPr>
            <a:r>
              <a:rPr lang="ru-RU" sz="2000" b="1" smtClean="0"/>
              <a:t> свобода выбора и использования педагогически обоснованных форм, средств, методов обучения и воспитания.</a:t>
            </a:r>
          </a:p>
          <a:p>
            <a:pPr marL="533400" indent="-533400" eaLnBrk="1" hangingPunct="1"/>
            <a:endParaRPr lang="ru-RU" sz="200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55638" y="1033463"/>
            <a:ext cx="7624762" cy="5092700"/>
          </a:xfrm>
        </p:spPr>
        <p:txBody>
          <a:bodyPr/>
          <a:lstStyle/>
          <a:p>
            <a:pPr marL="342900" indent="0" algn="just">
              <a:lnSpc>
                <a:spcPct val="150000"/>
              </a:lnSpc>
              <a:buClrTx/>
              <a:buSzTx/>
              <a:buFont typeface="Symbol" pitchFamily="18" charset="2"/>
              <a:buNone/>
              <a:defRPr/>
            </a:pP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Нормативно-правовое обеспечение - 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Организация образовательного процесса в соответствии со следующими документами:</a:t>
            </a:r>
          </a:p>
          <a:p>
            <a:pPr marL="342900" indent="0" algn="just">
              <a:lnSpc>
                <a:spcPct val="150000"/>
              </a:lnSpc>
              <a:buClrTx/>
              <a:buSzTx/>
              <a:buFont typeface="Symbol" pitchFamily="18" charset="2"/>
              <a:buChar char=""/>
              <a:defRPr/>
            </a:pP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Закон  РФ от 29.12.2012  № 273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«Об образовании в РФ»; </a:t>
            </a:r>
          </a:p>
          <a:p>
            <a:pPr marL="342900" indent="0" algn="just">
              <a:lnSpc>
                <a:spcPct val="150000"/>
              </a:lnSpc>
              <a:buClrTx/>
              <a:buSzTx/>
              <a:buFont typeface="Symbol" pitchFamily="18" charset="2"/>
              <a:buChar char=""/>
              <a:defRPr/>
            </a:pP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Приказ  </a:t>
            </a:r>
            <a:r>
              <a:rPr lang="ru-RU" sz="1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РФ «Об утверждении и введении в действие федерального государственного образовательного стандарта дошкольного образования»;</a:t>
            </a:r>
          </a:p>
          <a:p>
            <a:pPr marL="342900" indent="0" algn="just">
              <a:lnSpc>
                <a:spcPct val="150000"/>
              </a:lnSpc>
              <a:buClrTx/>
              <a:buSzTx/>
              <a:buFont typeface="Symbol" pitchFamily="18" charset="2"/>
              <a:buChar char=""/>
              <a:defRPr/>
            </a:pP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Новая форма договора о предоставлении образовательной услуги (приказ №8 от13 января 2014 года «Об утверждении примерной 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sz="14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договора об образовании по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образовательным программам дошкольного образования»);</a:t>
            </a:r>
          </a:p>
          <a:p>
            <a:pPr marL="342900" indent="0" algn="just">
              <a:lnSpc>
                <a:spcPct val="150000"/>
              </a:lnSpc>
              <a:buClrTx/>
              <a:buSzTx/>
              <a:buFont typeface="Symbol" pitchFamily="18" charset="2"/>
              <a:buChar char=""/>
              <a:defRPr/>
            </a:pP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Комментарии к ФГОС ДО №08-249 от 08 февраля 2014 года (исполнение п 1.3 раздела </a:t>
            </a:r>
            <a:r>
              <a:rPr lang="en-US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Плана действий введения ФГОС ДО) ;</a:t>
            </a:r>
          </a:p>
          <a:p>
            <a:pPr marL="342900" indent="0" algn="just">
              <a:lnSpc>
                <a:spcPct val="150000"/>
              </a:lnSpc>
              <a:buClrTx/>
              <a:buSzTx/>
              <a:buFont typeface="Symbol" pitchFamily="18" charset="2"/>
              <a:buChar char=""/>
              <a:defRPr/>
            </a:pP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Приказ №293 от  08 апреля 2014 года «Об утверждении </a:t>
            </a:r>
            <a:r>
              <a:rPr lang="ru-RU" sz="14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порядка приема на обучение по образовательным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программам дошкольного образования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( Минюст №32220 от 30 мая 2014 года).</a:t>
            </a:r>
          </a:p>
          <a:p>
            <a:pPr marL="342900" indent="0" algn="just">
              <a:lnSpc>
                <a:spcPct val="150000"/>
              </a:lnSpc>
              <a:buClrTx/>
              <a:buSzTx/>
              <a:buFont typeface="Symbol" pitchFamily="18" charset="2"/>
              <a:buChar char=""/>
              <a:defRPr/>
            </a:pP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основная образовательная программа дошкольного образования (разрабатывается организацией с учетом Примерных ООП)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6349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Критерии мониторинга готовности </a:t>
            </a:r>
            <a:b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ДОО к работе в новых условиях</a:t>
            </a: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95338" y="1420813"/>
            <a:ext cx="7485062" cy="4705350"/>
          </a:xfrm>
        </p:spPr>
        <p:txBody>
          <a:bodyPr/>
          <a:lstStyle/>
          <a:p>
            <a:pPr marL="342900" indent="0" algn="just">
              <a:lnSpc>
                <a:spcPct val="150000"/>
              </a:lnSpc>
              <a:buClrTx/>
              <a:buSzTx/>
              <a:buFont typeface="Symbol" pitchFamily="18" charset="2"/>
              <a:buNone/>
              <a:defRPr/>
            </a:pP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Наличие следующих документов:</a:t>
            </a:r>
            <a:endParaRPr lang="ru-RU" sz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0">
              <a:lnSpc>
                <a:spcPct val="150000"/>
              </a:lnSpc>
              <a:buClrTx/>
              <a:buSzPts val="1000"/>
              <a:buFont typeface="Symbol" pitchFamily="18" charset="2"/>
              <a:buChar char=""/>
              <a:defRPr/>
            </a:pPr>
            <a:r>
              <a:rPr lang="ru-RU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лицензии на право ведения образовательной деятельности; </a:t>
            </a:r>
          </a:p>
          <a:p>
            <a:pPr marL="342900" indent="0">
              <a:lnSpc>
                <a:spcPct val="150000"/>
              </a:lnSpc>
              <a:buClrTx/>
              <a:buSzPts val="1000"/>
              <a:buFont typeface="Symbol" pitchFamily="18" charset="2"/>
              <a:buChar char=""/>
              <a:defRPr/>
            </a:pPr>
            <a:r>
              <a:rPr lang="ru-RU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устава ДОО; </a:t>
            </a:r>
          </a:p>
          <a:p>
            <a:pPr marL="342900" indent="0">
              <a:lnSpc>
                <a:spcPct val="150000"/>
              </a:lnSpc>
              <a:buClrTx/>
              <a:buSzPts val="1000"/>
              <a:buFont typeface="Symbol" pitchFamily="18" charset="2"/>
              <a:buChar char=""/>
              <a:defRPr/>
            </a:pPr>
            <a:r>
              <a:rPr lang="ru-RU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режима дня; </a:t>
            </a:r>
          </a:p>
          <a:p>
            <a:pPr marL="342900" indent="0">
              <a:lnSpc>
                <a:spcPct val="150000"/>
              </a:lnSpc>
              <a:buClrTx/>
              <a:buSzPts val="1000"/>
              <a:buFont typeface="Symbol" pitchFamily="18" charset="2"/>
              <a:buChar char=""/>
              <a:defRPr/>
            </a:pPr>
            <a:r>
              <a:rPr lang="ru-RU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должностных инструкций, составленных в соответствии с новыми тарифно-квалификационными характеристиками; </a:t>
            </a:r>
          </a:p>
          <a:p>
            <a:pPr marL="342900" indent="0">
              <a:lnSpc>
                <a:spcPct val="150000"/>
              </a:lnSpc>
              <a:buClrTx/>
              <a:buSzPts val="1000"/>
              <a:buFont typeface="Symbol" pitchFamily="18" charset="2"/>
              <a:buChar char=""/>
              <a:defRPr/>
            </a:pPr>
            <a:r>
              <a:rPr lang="ru-RU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локальных актов, регламентирующих установление заработной платы работникам школы, в т. ч. стимулирующих надбавок и доплат, порядка и размеров премирования; </a:t>
            </a:r>
          </a:p>
          <a:p>
            <a:pPr marL="342900" indent="0">
              <a:lnSpc>
                <a:spcPct val="150000"/>
              </a:lnSpc>
              <a:buClrTx/>
              <a:buSzPts val="1000"/>
              <a:buFont typeface="Symbol" pitchFamily="18" charset="2"/>
              <a:buChar char=""/>
              <a:defRPr/>
            </a:pPr>
            <a:r>
              <a:rPr lang="ru-RU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дополнительных соглашений к трудовому договору с педагогическими работниками; </a:t>
            </a:r>
          </a:p>
          <a:p>
            <a:pPr marL="342900" indent="0">
              <a:lnSpc>
                <a:spcPct val="150000"/>
              </a:lnSpc>
              <a:buClrTx/>
              <a:buSzPts val="1000"/>
              <a:buFont typeface="Symbol" pitchFamily="18" charset="2"/>
              <a:buChar char=""/>
              <a:defRPr/>
            </a:pPr>
            <a:r>
              <a:rPr lang="ru-RU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плана методической работы, обеспечивающего сопровождение перехода на новый образовательный стандарт; </a:t>
            </a:r>
          </a:p>
          <a:p>
            <a:pPr marL="342900" indent="0">
              <a:lnSpc>
                <a:spcPct val="150000"/>
              </a:lnSpc>
              <a:buClrTx/>
              <a:buSzPts val="1000"/>
              <a:buFont typeface="Symbol" pitchFamily="18" charset="2"/>
              <a:buChar char=""/>
              <a:defRPr/>
            </a:pPr>
            <a:r>
              <a:rPr lang="ru-RU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договоров о взаимодействии ДОО с учреждениями дополнительного образования детей; </a:t>
            </a:r>
          </a:p>
          <a:p>
            <a:pPr marL="342900" indent="0">
              <a:lnSpc>
                <a:spcPct val="150000"/>
              </a:lnSpc>
              <a:buClrTx/>
              <a:buSzPts val="1000"/>
              <a:buFont typeface="Symbol" pitchFamily="18" charset="2"/>
              <a:buChar char=""/>
              <a:defRPr/>
            </a:pPr>
            <a:r>
              <a:rPr lang="ru-RU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медико-гигиенических требований к условиям реализации основных образовательных программ дошкольного образования</a:t>
            </a:r>
          </a:p>
          <a:p>
            <a:pPr marL="342900" indent="0" algn="just">
              <a:lnSpc>
                <a:spcPct val="150000"/>
              </a:lnSpc>
              <a:buClrTx/>
              <a:buSzTx/>
              <a:buFont typeface="Arial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6451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Критерии мониторинга готовности </a:t>
            </a:r>
            <a:b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ДОО к работе в новых условиях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Критерии мониторинга готовности </a:t>
            </a:r>
            <a:b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ДОО к работе в новых условиях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6275" y="2679700"/>
            <a:ext cx="3822700" cy="3446463"/>
          </a:xfrm>
        </p:spPr>
        <p:txBody>
          <a:bodyPr/>
          <a:lstStyle/>
          <a:p>
            <a:pPr marL="342900" indent="0" algn="just">
              <a:lnSpc>
                <a:spcPct val="150000"/>
              </a:lnSpc>
              <a:buClrTx/>
              <a:buSzTx/>
              <a:buFont typeface="Symbol" pitchFamily="18" charset="2"/>
              <a:buNone/>
              <a:defRPr/>
            </a:pP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Финансово-экономическое обеспечение</a:t>
            </a:r>
            <a:endParaRPr lang="ru-RU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0" algn="just">
              <a:lnSpc>
                <a:spcPct val="150000"/>
              </a:lnSpc>
              <a:buClrTx/>
              <a:buSzTx/>
              <a:buFont typeface="Arial" charset="0"/>
              <a:buChar char="•"/>
              <a:defRPr/>
            </a:pP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Наличие в ДОО систем:</a:t>
            </a:r>
          </a:p>
          <a:p>
            <a:pPr marL="342900" indent="0">
              <a:lnSpc>
                <a:spcPct val="150000"/>
              </a:lnSpc>
              <a:buClrTx/>
              <a:buSzPts val="1000"/>
              <a:buFont typeface="Symbol" pitchFamily="18" charset="2"/>
              <a:buChar char=""/>
              <a:defRPr/>
            </a:pP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мотивации и стимулирования труда педагогических работников; </a:t>
            </a:r>
          </a:p>
          <a:p>
            <a:pPr marL="342900" indent="0">
              <a:lnSpc>
                <a:spcPct val="150000"/>
              </a:lnSpc>
              <a:buClrTx/>
              <a:buSzPts val="1000"/>
              <a:buFont typeface="Symbol" pitchFamily="18" charset="2"/>
              <a:buChar char=""/>
              <a:defRPr/>
            </a:pP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оплаты труда воспитателей в соответствии с требованиями нового образовательного стандарта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45025" y="2679700"/>
            <a:ext cx="3822700" cy="3446463"/>
          </a:xfrm>
        </p:spPr>
        <p:txBody>
          <a:bodyPr/>
          <a:lstStyle/>
          <a:p>
            <a:pPr marL="342900" indent="0" algn="just">
              <a:lnSpc>
                <a:spcPct val="150000"/>
              </a:lnSpc>
              <a:buClrTx/>
              <a:buSzTx/>
              <a:buFont typeface="Symbol" pitchFamily="18" charset="2"/>
              <a:buNone/>
              <a:defRPr/>
            </a:pP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Организационное обеспечение</a:t>
            </a:r>
            <a:endParaRPr lang="ru-RU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0" algn="just">
              <a:lnSpc>
                <a:spcPct val="150000"/>
              </a:lnSpc>
              <a:buClrTx/>
              <a:buSzTx/>
              <a:buFont typeface="Arial" charset="0"/>
              <a:buChar char="•"/>
              <a:defRPr/>
            </a:pP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Организация:</a:t>
            </a:r>
          </a:p>
          <a:p>
            <a:pPr marL="342900" indent="0">
              <a:lnSpc>
                <a:spcPct val="150000"/>
              </a:lnSpc>
              <a:buClrTx/>
              <a:buSzPts val="1000"/>
              <a:buFont typeface="Symbol" pitchFamily="18" charset="2"/>
              <a:buChar char=""/>
              <a:defRPr/>
            </a:pP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реализации права выбора педагогическими работниками: </a:t>
            </a:r>
            <a:b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методик обучения и воспитания;</a:t>
            </a:r>
          </a:p>
          <a:p>
            <a:pPr marL="342900" indent="0" algn="just">
              <a:lnSpc>
                <a:spcPct val="150000"/>
              </a:lnSpc>
              <a:buClrTx/>
              <a:buSzTx/>
              <a:buFont typeface="Arial" charset="0"/>
              <a:buChar char="•"/>
              <a:defRPr/>
            </a:pP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различных форм образовательной деятельности; </a:t>
            </a:r>
          </a:p>
          <a:p>
            <a:pPr marL="342900" indent="0">
              <a:lnSpc>
                <a:spcPct val="150000"/>
              </a:lnSpc>
              <a:buClrTx/>
              <a:buSzPts val="1000"/>
              <a:buFont typeface="Symbol" pitchFamily="18" charset="2"/>
              <a:buChar char=""/>
              <a:defRPr/>
            </a:pPr>
            <a:r>
              <a:rPr lang="ru-RU" sz="1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критериальной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оценки:</a:t>
            </a:r>
          </a:p>
          <a:p>
            <a:pPr marL="342900" indent="0" algn="just">
              <a:lnSpc>
                <a:spcPct val="150000"/>
              </a:lnSpc>
              <a:buClrTx/>
              <a:buSzTx/>
              <a:buFont typeface="Arial" charset="0"/>
              <a:buChar char="•"/>
              <a:defRPr/>
            </a:pP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деятельности педагогических работников ДОО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449263" algn="just">
              <a:lnSpc>
                <a:spcPct val="150000"/>
              </a:lnSpc>
              <a:buClrTx/>
              <a:buSzTx/>
              <a:buFont typeface="Arial" charset="0"/>
              <a:buChar char="•"/>
              <a:defRPr/>
            </a:pP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Кадровое обеспечение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449263" algn="just">
              <a:lnSpc>
                <a:spcPct val="150000"/>
              </a:lnSpc>
              <a:buClrTx/>
              <a:buSzTx/>
              <a:buFont typeface="Arial" charset="0"/>
              <a:buChar char="•"/>
              <a:defRPr/>
            </a:pP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-Укомплектованность ДОО педагогическими кадрами.</a:t>
            </a:r>
          </a:p>
          <a:p>
            <a:pPr marL="342900" indent="449263" algn="just">
              <a:lnSpc>
                <a:spcPct val="150000"/>
              </a:lnSpc>
              <a:buClrTx/>
              <a:buSzTx/>
              <a:buFont typeface="Arial" charset="0"/>
              <a:buChar char="•"/>
              <a:defRPr/>
            </a:pP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-Уровень квалификации педагогических и иных работников </a:t>
            </a:r>
          </a:p>
          <a:p>
            <a:pPr marL="342900" indent="449263" algn="just">
              <a:lnSpc>
                <a:spcPct val="150000"/>
              </a:lnSpc>
              <a:buClrTx/>
              <a:buSzTx/>
              <a:buFont typeface="Arial" charset="0"/>
              <a:buChar char="•"/>
              <a:defRPr/>
            </a:pP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-Диссеминация (распространение) педагогического опыта </a:t>
            </a:r>
          </a:p>
          <a:p>
            <a:pPr marL="342900" indent="449263" algn="just">
              <a:lnSpc>
                <a:spcPct val="150000"/>
              </a:lnSpc>
              <a:buClrTx/>
              <a:buSzTx/>
              <a:buFont typeface="Arial" charset="0"/>
              <a:buChar char="•"/>
              <a:defRPr/>
            </a:pP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-Обеспечение непрерывности профессионального развития педагогов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6656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Критерии мониторинга готовности </a:t>
            </a:r>
            <a:b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ДОО к работе в новых условиях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04875" y="1947863"/>
            <a:ext cx="7375525" cy="4178300"/>
          </a:xfrm>
        </p:spPr>
        <p:txBody>
          <a:bodyPr/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ClrTx/>
              <a:buSzTx/>
              <a:buFont typeface="Arial" charset="0"/>
              <a:buChar char="•"/>
              <a:defRPr/>
            </a:pP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Утвердить состав координационного совета (рабочая группа) по введению ФГОС ДО. 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ClrTx/>
              <a:buSzTx/>
              <a:buFont typeface="Arial" charset="0"/>
              <a:buChar char="•"/>
              <a:defRPr/>
            </a:pP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Утвердить положение о координационном совете. 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ClrTx/>
              <a:buSzTx/>
              <a:buFont typeface="Arial" charset="0"/>
              <a:buChar char="•"/>
              <a:defRPr/>
            </a:pP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Утвердить план-график введения ФГОС ДО по следующим направлениям:</a:t>
            </a:r>
            <a:endParaRPr lang="ru-RU" sz="2000" dirty="0">
              <a:solidFill>
                <a:srgbClr val="0070C0"/>
              </a:solidFill>
              <a:latin typeface="Calibri"/>
              <a:cs typeface="Times New Roman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ClrTx/>
              <a:buSzTx/>
              <a:buFont typeface="Arial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 нормативно-правового, методического и аналитического обеспечения реализации ФГОС ДО;</a:t>
            </a:r>
            <a:endParaRPr lang="ru-RU" sz="120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ClrTx/>
              <a:buSzTx/>
              <a:buFont typeface="Arial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 организационного обеспечения реализации ФГОС ДО;</a:t>
            </a:r>
            <a:endParaRPr lang="ru-RU" sz="120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ClrTx/>
              <a:buSzTx/>
              <a:buFont typeface="Arial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 кадрового обеспечения введения ФГОС ДО;</a:t>
            </a:r>
            <a:endParaRPr lang="ru-RU" sz="120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ClrTx/>
              <a:buSzTx/>
              <a:buFont typeface="Arial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 финансово-экономического обеспечения введения ФГОС ДО;</a:t>
            </a:r>
            <a:endParaRPr lang="ru-RU" sz="120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ClrTx/>
              <a:buSzTx/>
              <a:buFont typeface="Arial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 информационного обеспечения введения ФГОС ДО.</a:t>
            </a:r>
            <a:endParaRPr lang="ru-RU" sz="120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6758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haroni"/>
              </a:rPr>
              <a:t>ОРГАНИЗАЦИОННО-МЕТОДИЧЕСКИЕ МЕРОПРИЯТИЯ, </a:t>
            </a:r>
            <a:br>
              <a:rPr lang="ru-RU" sz="2000" b="1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haroni"/>
              </a:rPr>
            </a:br>
            <a:r>
              <a:rPr lang="ru-RU" sz="2000" b="1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haroni"/>
              </a:rPr>
              <a:t>ОБЕСПЕЧИВАЮЩИЕ ВВЕДЕНИЕ ФЕДЕРАЛЬНОГО ГОСУДАРСТВЕННОГО </a:t>
            </a:r>
            <a:br>
              <a:rPr lang="ru-RU" sz="2000" b="1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haroni"/>
              </a:rPr>
            </a:br>
            <a:r>
              <a:rPr lang="ru-RU" sz="2000" b="1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haroni"/>
              </a:rPr>
              <a:t>ОБРАЗОВАТЕЛЬНОГО СТАНДАРТА ДОШКОЛЬНОГО ОБРАЗОВАНИЯ</a:t>
            </a:r>
            <a:endParaRPr lang="ru-RU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Clr>
                <a:srgbClr val="31B6FD"/>
              </a:buClr>
            </a:pPr>
            <a:r>
              <a:rPr lang="ru-RU" sz="1800" b="1" dirty="0" smtClean="0">
                <a:solidFill>
                  <a:srgbClr val="FF0000"/>
                </a:solidFill>
              </a:rPr>
              <a:t>ФГОС дошкольного образования .  Приказ </a:t>
            </a:r>
            <a:r>
              <a:rPr lang="ru-RU" sz="1800" b="1" dirty="0" smtClean="0">
                <a:solidFill>
                  <a:srgbClr val="073E87"/>
                </a:solidFill>
              </a:rPr>
              <a:t>от 17 октября 2013 г.  №1155, зарегистрировано в Минюсте   от 14 ноября № 30384 2013 г.</a:t>
            </a:r>
          </a:p>
          <a:p>
            <a:pPr eaLnBrk="1" hangingPunct="1">
              <a:lnSpc>
                <a:spcPct val="80000"/>
              </a:lnSpc>
              <a:buClr>
                <a:srgbClr val="31B6FD"/>
              </a:buClr>
            </a:pPr>
            <a:r>
              <a:rPr lang="ru-RU" sz="1800" b="1" dirty="0" smtClean="0">
                <a:solidFill>
                  <a:srgbClr val="FF0000"/>
                </a:solidFill>
              </a:rPr>
              <a:t>План действий </a:t>
            </a:r>
            <a:r>
              <a:rPr lang="ru-RU" sz="1800" b="1" dirty="0" smtClean="0">
                <a:solidFill>
                  <a:srgbClr val="073E87"/>
                </a:solidFill>
              </a:rPr>
              <a:t>по обеспечению введения ФГОС ДО от 31 декабря 2013 года;</a:t>
            </a:r>
          </a:p>
          <a:p>
            <a:pPr eaLnBrk="1" hangingPunct="1">
              <a:lnSpc>
                <a:spcPct val="80000"/>
              </a:lnSpc>
              <a:buClr>
                <a:srgbClr val="31B6FD"/>
              </a:buClr>
            </a:pPr>
            <a:r>
              <a:rPr lang="ru-RU" sz="1800" b="1" dirty="0" smtClean="0">
                <a:solidFill>
                  <a:srgbClr val="FF0000"/>
                </a:solidFill>
              </a:rPr>
              <a:t>Комментарий  к ФГОС ДО </a:t>
            </a:r>
            <a:r>
              <a:rPr lang="ru-RU" sz="1800" b="1" dirty="0" smtClean="0">
                <a:solidFill>
                  <a:srgbClr val="073E87"/>
                </a:solidFill>
              </a:rPr>
              <a:t>от 28 февраля № 08-249;</a:t>
            </a:r>
          </a:p>
          <a:p>
            <a:pPr eaLnBrk="1" hangingPunct="1">
              <a:lnSpc>
                <a:spcPct val="80000"/>
              </a:lnSpc>
              <a:buClr>
                <a:srgbClr val="31B6FD"/>
              </a:buClr>
            </a:pPr>
            <a:r>
              <a:rPr lang="ru-RU" sz="1800" b="1" dirty="0" smtClean="0">
                <a:solidFill>
                  <a:srgbClr val="FF0000"/>
                </a:solidFill>
              </a:rPr>
              <a:t>Об утверждении примерной формы договора об образовании </a:t>
            </a:r>
            <a:r>
              <a:rPr lang="ru-RU" sz="1800" b="1" dirty="0" smtClean="0"/>
              <a:t>по образовательным программам дошкольного образования. </a:t>
            </a:r>
            <a:r>
              <a:rPr lang="ru-RU" sz="1800" b="1" dirty="0" smtClean="0">
                <a:solidFill>
                  <a:srgbClr val="FF0000"/>
                </a:solidFill>
              </a:rPr>
              <a:t>Приказ</a:t>
            </a:r>
            <a:r>
              <a:rPr lang="ru-RU" sz="1800" b="1" dirty="0" smtClean="0"/>
              <a:t> от 13 января 214года №8; </a:t>
            </a:r>
          </a:p>
          <a:p>
            <a:pPr eaLnBrk="1" hangingPunct="1">
              <a:lnSpc>
                <a:spcPct val="80000"/>
              </a:lnSpc>
              <a:buClr>
                <a:srgbClr val="31B6FD"/>
              </a:buClr>
            </a:pPr>
            <a:r>
              <a:rPr lang="ru-RU" sz="1800" b="1" dirty="0" smtClean="0">
                <a:solidFill>
                  <a:srgbClr val="FF0000"/>
                </a:solidFill>
              </a:rPr>
              <a:t>Письмо </a:t>
            </a:r>
            <a:r>
              <a:rPr lang="ru-RU" sz="1800" b="1" dirty="0" err="1" smtClean="0">
                <a:solidFill>
                  <a:srgbClr val="FF0000"/>
                </a:solidFill>
              </a:rPr>
              <a:t>Рособрнадзора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 smtClean="0">
                <a:solidFill>
                  <a:srgbClr val="073E87"/>
                </a:solidFill>
              </a:rPr>
              <a:t>от 07 февраля 2014 №01-52-22/05-382; </a:t>
            </a:r>
          </a:p>
          <a:p>
            <a:pPr eaLnBrk="1" hangingPunct="1">
              <a:lnSpc>
                <a:spcPct val="80000"/>
              </a:lnSpc>
              <a:buClr>
                <a:srgbClr val="31B6FD"/>
              </a:buClr>
            </a:pPr>
            <a:r>
              <a:rPr lang="ru-RU" sz="1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Об утверждении Порядка приема по образовательным программам ДО. Приказ </a:t>
            </a:r>
            <a:r>
              <a:rPr lang="ru-RU" sz="1800" b="1" dirty="0" smtClean="0">
                <a:solidFill>
                  <a:srgbClr val="073E87"/>
                </a:solidFill>
                <a:cs typeface="Times New Roman" pitchFamily="18" charset="0"/>
              </a:rPr>
              <a:t>№293 от 08 апреля 2014 года,</a:t>
            </a:r>
            <a:r>
              <a:rPr lang="ru-RU" sz="1800" b="1" dirty="0" smtClean="0">
                <a:solidFill>
                  <a:srgbClr val="073E87"/>
                </a:solidFill>
              </a:rPr>
              <a:t> зарегистрировано в Минюсте от 12 мая 2014 года№ 32220.</a:t>
            </a:r>
            <a:endParaRPr lang="ru-RU" sz="1800" b="1" dirty="0" smtClean="0">
              <a:solidFill>
                <a:srgbClr val="073E87"/>
              </a:solidFill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31B6FD"/>
              </a:buClr>
            </a:pPr>
            <a:endParaRPr lang="ru-RU" sz="1600" b="1" dirty="0" smtClean="0">
              <a:solidFill>
                <a:srgbClr val="073E87"/>
              </a:solidFill>
            </a:endParaRPr>
          </a:p>
        </p:txBody>
      </p:sp>
      <p:sp>
        <p:nvSpPr>
          <p:cNvPr id="3174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300" b="1" smtClean="0">
                <a:solidFill>
                  <a:srgbClr val="C00000"/>
                </a:solidFill>
              </a:rPr>
              <a:t>НОРМАТИВНЫЕ ДОКУМЕНТЫ, ОПРЕДЕЛЯЮЩИЕ ПЕРСПЕКТИВЫ РАЗВИТИЯ</a:t>
            </a:r>
            <a:br>
              <a:rPr lang="ru-RU" sz="2300" b="1" smtClean="0">
                <a:solidFill>
                  <a:srgbClr val="C00000"/>
                </a:solidFill>
              </a:rPr>
            </a:br>
            <a:r>
              <a:rPr lang="ru-RU" sz="2300" b="1" smtClean="0">
                <a:solidFill>
                  <a:srgbClr val="C00000"/>
                </a:solidFill>
              </a:rPr>
              <a:t>ДОШКОЛЬНОГО  ОБРАЗОВАНИЯ</a:t>
            </a:r>
            <a:endParaRPr lang="ru-RU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33463" y="1779588"/>
            <a:ext cx="7246937" cy="4346575"/>
          </a:xfrm>
        </p:spPr>
        <p:txBody>
          <a:bodyPr/>
          <a:lstStyle/>
          <a:p>
            <a:pPr marL="342900" indent="-342900" algn="just">
              <a:buClrTx/>
              <a:buSzTx/>
              <a:buFont typeface="Symbol" pitchFamily="18" charset="2"/>
              <a:buChar char=""/>
              <a:tabLst>
                <a:tab pos="153988" algn="l"/>
              </a:tabLst>
              <a:defRPr/>
            </a:pP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типовой порядок реализации дополнительных образовательных программ;</a:t>
            </a:r>
            <a:endParaRPr lang="ru-RU" sz="1800" dirty="0">
              <a:solidFill>
                <a:srgbClr val="0070C0"/>
              </a:solidFill>
              <a:latin typeface="Times New Roman" pitchFamily="18" charset="0"/>
              <a:cs typeface="Calibri" pitchFamily="34" charset="0"/>
            </a:endParaRPr>
          </a:p>
          <a:p>
            <a:pPr marL="342900" indent="-342900" algn="just">
              <a:buClrTx/>
              <a:buSzTx/>
              <a:buFont typeface="Symbol" pitchFamily="18" charset="2"/>
              <a:buChar char=""/>
              <a:tabLst>
                <a:tab pos="153988" algn="l"/>
              </a:tabLst>
              <a:defRPr/>
            </a:pP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типовой договор на оказание образовательных услуг (в том числе услуг по присмотру и уходу, платных образовательных услуг)</a:t>
            </a:r>
            <a:endParaRPr lang="ru-RU" sz="1800" dirty="0">
              <a:solidFill>
                <a:srgbClr val="0070C0"/>
              </a:solidFill>
              <a:latin typeface="Times New Roman" pitchFamily="18" charset="0"/>
              <a:cs typeface="Calibri" pitchFamily="34" charset="0"/>
            </a:endParaRPr>
          </a:p>
          <a:p>
            <a:pPr marL="342900" indent="-342900" algn="just">
              <a:buClrTx/>
              <a:buSzTx/>
              <a:buFont typeface="Symbol" pitchFamily="18" charset="2"/>
              <a:buChar char=""/>
              <a:tabLst>
                <a:tab pos="153988" algn="l"/>
              </a:tabLst>
              <a:defRPr/>
            </a:pP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типовой порядок взаимодействия дошкольных образовательных организации с семьями обучающихся;</a:t>
            </a:r>
            <a:endParaRPr lang="ru-RU" sz="1800" dirty="0">
              <a:solidFill>
                <a:srgbClr val="0070C0"/>
              </a:solidFill>
              <a:latin typeface="Times New Roman" pitchFamily="18" charset="0"/>
              <a:cs typeface="Calibri" pitchFamily="34" charset="0"/>
            </a:endParaRPr>
          </a:p>
          <a:p>
            <a:pPr marL="342900" indent="-342900" algn="just">
              <a:buClrTx/>
              <a:buSzTx/>
              <a:buFont typeface="Symbol" pitchFamily="18" charset="2"/>
              <a:buChar char=""/>
              <a:tabLst>
                <a:tab pos="153988" algn="l"/>
              </a:tabLst>
              <a:defRPr/>
            </a:pP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типовой порядок проведения оценки индивидуального развития обучающихся;</a:t>
            </a:r>
            <a:endParaRPr lang="ru-RU" sz="1800" dirty="0">
              <a:solidFill>
                <a:srgbClr val="0070C0"/>
              </a:solidFill>
              <a:latin typeface="Times New Roman" pitchFamily="18" charset="0"/>
              <a:cs typeface="Calibri" pitchFamily="34" charset="0"/>
            </a:endParaRPr>
          </a:p>
          <a:p>
            <a:pPr marL="342900" indent="-342900" algn="just">
              <a:buClrTx/>
              <a:buSzTx/>
              <a:buFont typeface="Symbol" pitchFamily="18" charset="2"/>
              <a:buChar char=""/>
              <a:tabLst>
                <a:tab pos="153988" algn="l"/>
              </a:tabLst>
              <a:defRPr/>
            </a:pP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типовой порядок организации дополнительного профессионального образования педагогических работников, реализующих программы дошкольного образования;</a:t>
            </a:r>
            <a:endParaRPr lang="ru-RU" sz="1800" dirty="0">
              <a:solidFill>
                <a:srgbClr val="0070C0"/>
              </a:solidFill>
              <a:latin typeface="Times New Roman" pitchFamily="18" charset="0"/>
              <a:cs typeface="Calibri" pitchFamily="34" charset="0"/>
            </a:endParaRPr>
          </a:p>
          <a:p>
            <a:pPr marL="342900" indent="-342900" algn="just">
              <a:buClrTx/>
              <a:buSzTx/>
              <a:buFont typeface="Symbol" pitchFamily="18" charset="2"/>
              <a:buChar char=""/>
              <a:tabLst>
                <a:tab pos="153988" algn="l"/>
              </a:tabLst>
              <a:defRPr/>
            </a:pP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типовой порядок оценки деятельности педагогических работников.</a:t>
            </a:r>
            <a:endParaRPr lang="ru-RU" sz="1800" dirty="0">
              <a:solidFill>
                <a:srgbClr val="0070C0"/>
              </a:solidFill>
              <a:latin typeface="Times New Roman" pitchFamily="18" charset="0"/>
              <a:cs typeface="Calibri" pitchFamily="34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6861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Пакет типовых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муниципальных нормативных правовых актов,  регулирующих вопросы дошкольного образования</a:t>
            </a:r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Calibri" pitchFamily="34" charset="0"/>
              </a:rPr>
            </a:br>
            <a:endParaRPr lang="ru-RU" dirty="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2000" b="1" smtClean="0">
              <a:solidFill>
                <a:srgbClr val="002060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2000" b="1" smtClean="0">
              <a:solidFill>
                <a:srgbClr val="002060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2000" b="1" smtClean="0">
              <a:solidFill>
                <a:srgbClr val="002060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2000" b="1" smtClean="0">
              <a:solidFill>
                <a:srgbClr val="002060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2000" b="1" smtClean="0">
              <a:solidFill>
                <a:srgbClr val="002060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2000" b="1" smtClean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2000" b="1" smtClean="0">
                <a:solidFill>
                  <a:srgbClr val="002060"/>
                </a:solidFill>
              </a:rPr>
              <a:t> </a:t>
            </a:r>
            <a:r>
              <a:rPr lang="ru-RU" sz="2000" b="1" i="1" smtClean="0">
                <a:solidFill>
                  <a:srgbClr val="002060"/>
                </a:solidFill>
              </a:rPr>
              <a:t>СПАСИБО ЗА ВНИМАНИЕ!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600" b="1" i="1" smtClean="0">
              <a:solidFill>
                <a:srgbClr val="002060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600" b="1" smtClean="0">
                <a:solidFill>
                  <a:srgbClr val="002060"/>
                </a:solidFill>
              </a:rPr>
              <a:t>Тарасова Н.В., руководитель Центра дошкольного, общего , дополнительного и коррекционного образования ФГАУ «ФИРО», кандидат педагогических наук, доцент,</a:t>
            </a:r>
            <a:r>
              <a:rPr lang="en-US" sz="1600" b="1" smtClean="0">
                <a:solidFill>
                  <a:srgbClr val="002060"/>
                </a:solidFill>
              </a:rPr>
              <a:t>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 smtClean="0">
                <a:solidFill>
                  <a:srgbClr val="002060"/>
                </a:solidFill>
              </a:rPr>
              <a:t>tarasova.v@firo.ru</a:t>
            </a:r>
            <a:endParaRPr lang="ru-RU" sz="1600" b="1" smtClean="0">
              <a:solidFill>
                <a:srgbClr val="002060"/>
              </a:solidFill>
            </a:endParaRPr>
          </a:p>
          <a:p>
            <a:pPr eaLnBrk="1" hangingPunct="1"/>
            <a:endParaRPr lang="ru-RU" sz="1600" smtClean="0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44550" y="1719263"/>
            <a:ext cx="7435850" cy="4406900"/>
          </a:xfrm>
        </p:spPr>
        <p:txBody>
          <a:bodyPr/>
          <a:lstStyle/>
          <a:p>
            <a:pPr marL="0" indent="0" algn="just">
              <a:buFont typeface="Symbol" pitchFamily="18" charset="2"/>
              <a:buNone/>
            </a:pPr>
            <a:endParaRPr lang="ru-RU" sz="1800" b="1" dirty="0" smtClean="0"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cs typeface="Times New Roman" pitchFamily="18" charset="0"/>
              </a:rPr>
              <a:t>ПОСТАНОВЛЕНИЕ от 15 мая 2013 г. n 26</a:t>
            </a:r>
            <a:r>
              <a:rPr lang="ru-RU" sz="1400" dirty="0" smtClean="0">
                <a:cs typeface="Times New Roman" pitchFamily="18" charset="0"/>
              </a:rPr>
              <a:t>. </a:t>
            </a:r>
            <a:r>
              <a:rPr lang="ru-RU" sz="1400" b="1" dirty="0" smtClean="0">
                <a:cs typeface="Times New Roman" pitchFamily="18" charset="0"/>
              </a:rPr>
              <a:t>ОБ УТВЕРЖДЕНИИ САНПИН 2.4.1.3049-13</a:t>
            </a:r>
            <a:r>
              <a:rPr lang="ru-RU" sz="1400" dirty="0" smtClean="0"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rgbClr val="FF0000"/>
                </a:solidFill>
                <a:cs typeface="Times New Roman" pitchFamily="18" charset="0"/>
              </a:rPr>
              <a:t>«Санитарно-эпидемиологические требования к устройству,</a:t>
            </a:r>
            <a:r>
              <a:rPr lang="ru-RU" sz="1400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rgbClr val="FF0000"/>
                </a:solidFill>
                <a:cs typeface="Times New Roman" pitchFamily="18" charset="0"/>
              </a:rPr>
              <a:t>содержанию и организации режима работы дошкольных</a:t>
            </a:r>
            <a:r>
              <a:rPr lang="ru-RU" sz="1400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rgbClr val="FF0000"/>
                </a:solidFill>
                <a:cs typeface="Times New Roman" pitchFamily="18" charset="0"/>
              </a:rPr>
              <a:t>образовательных организаций»;</a:t>
            </a:r>
          </a:p>
          <a:p>
            <a:pPr eaLnBrk="1" hangingPunct="1">
              <a:buClr>
                <a:srgbClr val="31B6FD"/>
              </a:buClr>
            </a:pPr>
            <a:r>
              <a:rPr lang="ru-RU" sz="1400" b="1" dirty="0" smtClean="0">
                <a:solidFill>
                  <a:srgbClr val="073E87"/>
                </a:solidFill>
                <a:cs typeface="Times New Roman" pitchFamily="18" charset="0"/>
              </a:rPr>
              <a:t>Приказ Минтруда России от 18.10.2013 N 544н "Об утверждении </a:t>
            </a:r>
            <a:r>
              <a:rPr lang="ru-RU" sz="1400" b="1" dirty="0" smtClean="0">
                <a:solidFill>
                  <a:srgbClr val="FF0000"/>
                </a:solidFill>
                <a:cs typeface="Times New Roman" pitchFamily="18" charset="0"/>
              </a:rPr>
              <a:t>профессионального стандарта "Педагог </a:t>
            </a:r>
            <a:r>
              <a:rPr lang="ru-RU" sz="1400" b="1" dirty="0" smtClean="0">
                <a:solidFill>
                  <a:srgbClr val="073E87"/>
                </a:solidFill>
                <a:cs typeface="Times New Roman" pitchFamily="18" charset="0"/>
              </a:rPr>
              <a:t>(педагогическая деятельность в сфере дошкольного, начального общего, основного общего, среднего общего образования) (</a:t>
            </a:r>
            <a:r>
              <a:rPr lang="ru-RU" sz="1400" b="1" u="sng" dirty="0" smtClean="0">
                <a:solidFill>
                  <a:srgbClr val="FF0000"/>
                </a:solidFill>
                <a:cs typeface="Times New Roman" pitchFamily="18" charset="0"/>
              </a:rPr>
              <a:t>воспитатель, учитель</a:t>
            </a:r>
            <a:r>
              <a:rPr lang="ru-RU" sz="1400" b="1" dirty="0" smtClean="0">
                <a:solidFill>
                  <a:srgbClr val="073E87"/>
                </a:solidFill>
                <a:cs typeface="Times New Roman" pitchFamily="18" charset="0"/>
              </a:rPr>
              <a:t>)"(Зарегистрировано в Минюсте России 06.12.2013 N 30550).</a:t>
            </a:r>
            <a:r>
              <a:rPr lang="ru-RU" sz="1400" dirty="0" smtClean="0">
                <a:solidFill>
                  <a:srgbClr val="073E87"/>
                </a:solidFill>
              </a:rPr>
              <a:t> </a:t>
            </a:r>
          </a:p>
          <a:p>
            <a:pPr eaLnBrk="1" hangingPunct="1">
              <a:buClr>
                <a:srgbClr val="31B6FD"/>
              </a:buClr>
            </a:pPr>
            <a:r>
              <a:rPr lang="ru-RU" sz="1400" b="1" dirty="0" smtClean="0">
                <a:solidFill>
                  <a:srgbClr val="FF0000"/>
                </a:solidFill>
              </a:rPr>
              <a:t>Приказ об утверждении </a:t>
            </a:r>
            <a:r>
              <a:rPr lang="ru-RU" sz="1400" b="1" i="1" dirty="0" smtClean="0">
                <a:solidFill>
                  <a:srgbClr val="FF0000"/>
                </a:solidFill>
              </a:rPr>
              <a:t>Порядка организации и осуществления образовательной деятельности по основным общеобразовательным программам-  </a:t>
            </a:r>
            <a:r>
              <a:rPr lang="ru-RU" sz="1400" b="1" dirty="0" smtClean="0">
                <a:solidFill>
                  <a:srgbClr val="FF0000"/>
                </a:solidFill>
              </a:rPr>
              <a:t>образовательным программам  дошкольного образования от 30 августа 2013г. №1014, зарегистрировано в Минюсте от  26 сентября 2013г.  №30038 </a:t>
            </a:r>
            <a:r>
              <a:rPr lang="ru-RU" sz="1400" dirty="0" smtClean="0">
                <a:solidFill>
                  <a:srgbClr val="073E87"/>
                </a:solidFill>
              </a:rPr>
              <a:t>В соответствии частью 11 статьи 13</a:t>
            </a:r>
            <a:r>
              <a:rPr lang="ru-RU" sz="1400" dirty="0" smtClean="0">
                <a:solidFill>
                  <a:srgbClr val="073E87"/>
                </a:solidFill>
                <a:cs typeface="Times New Roman" pitchFamily="18" charset="0"/>
              </a:rPr>
              <a:t> Федерального закона от 29 декабря 2012 г. № 273-ФЗ "Об образовании в Российской Федерации ;</a:t>
            </a:r>
          </a:p>
          <a:p>
            <a:pPr eaLnBrk="1" hangingPunct="1">
              <a:buClr>
                <a:srgbClr val="31B6FD"/>
              </a:buClr>
            </a:pPr>
            <a:r>
              <a:rPr lang="ru-RU" sz="1400" b="1" u="sng" dirty="0" smtClean="0">
                <a:solidFill>
                  <a:srgbClr val="073E87"/>
                </a:solidFill>
              </a:rPr>
              <a:t>Признать утратившим </a:t>
            </a:r>
            <a:r>
              <a:rPr lang="ru-RU" sz="1400" dirty="0" smtClean="0">
                <a:solidFill>
                  <a:srgbClr val="073E87"/>
                </a:solidFill>
              </a:rPr>
              <a:t>силу Приказ Министерства образования и науки </a:t>
            </a:r>
            <a:r>
              <a:rPr lang="ru-RU" sz="1400" dirty="0" smtClean="0">
                <a:solidFill>
                  <a:srgbClr val="073E87"/>
                </a:solidFill>
                <a:cs typeface="Times New Roman" pitchFamily="18" charset="0"/>
              </a:rPr>
              <a:t>Российской Федерации от 27  октября 2011 г. № 2562 </a:t>
            </a:r>
            <a:r>
              <a:rPr lang="ru-RU" sz="1400" dirty="0" smtClean="0">
                <a:solidFill>
                  <a:srgbClr val="FF0000"/>
                </a:solidFill>
                <a:cs typeface="Times New Roman" pitchFamily="18" charset="0"/>
              </a:rPr>
              <a:t>«Об утверждении </a:t>
            </a:r>
            <a:r>
              <a:rPr lang="ru-RU" sz="1400" b="1" u="sng" dirty="0" smtClean="0">
                <a:solidFill>
                  <a:srgbClr val="FF0000"/>
                </a:solidFill>
                <a:cs typeface="Times New Roman" pitchFamily="18" charset="0"/>
              </a:rPr>
              <a:t>Типового положения о дошкольном образовательном учреждении»</a:t>
            </a:r>
            <a:endParaRPr lang="ru-RU" sz="1400" b="1" u="sng" dirty="0" smtClean="0">
              <a:solidFill>
                <a:srgbClr val="FF0000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buClr>
                <a:srgbClr val="31B6FD"/>
              </a:buClr>
            </a:pPr>
            <a:endParaRPr lang="ru-RU" sz="1400" b="1" dirty="0" smtClean="0">
              <a:solidFill>
                <a:srgbClr val="073E87"/>
              </a:solidFill>
              <a:cs typeface="Times New Roman" pitchFamily="18" charset="0"/>
            </a:endParaRPr>
          </a:p>
          <a:p>
            <a:pPr marL="0" indent="0" algn="just">
              <a:buFont typeface="Symbol" pitchFamily="18" charset="2"/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/>
            <a:endParaRPr lang="ru-RU" dirty="0" smtClean="0"/>
          </a:p>
        </p:txBody>
      </p:sp>
      <p:sp>
        <p:nvSpPr>
          <p:cNvPr id="32770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rgbClr val="C00000"/>
                </a:solidFill>
              </a:rPr>
              <a:t>НОРМАТИВНЫЕ ДОКУМЕНТЫ, ОПРЕДЕЛЯЮЩИЕ ПЕРСПЕКТИВЫ РАЗВИТИЯ</a:t>
            </a:r>
            <a:br>
              <a:rPr lang="ru-RU" sz="2400" b="1" smtClean="0">
                <a:solidFill>
                  <a:srgbClr val="C00000"/>
                </a:solidFill>
              </a:rPr>
            </a:br>
            <a:r>
              <a:rPr lang="ru-RU" sz="2400" b="1" smtClean="0">
                <a:solidFill>
                  <a:srgbClr val="C00000"/>
                </a:solidFill>
              </a:rPr>
              <a:t>ДОШКОЛЬНОГО  ОБРАЗОВАНИЯ</a:t>
            </a:r>
            <a:endParaRPr lang="ru-RU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115000"/>
              </a:lnSpc>
              <a:spcAft>
                <a:spcPts val="1000"/>
              </a:spcAft>
              <a:buClr>
                <a:srgbClr val="31B6FD"/>
              </a:buClr>
              <a:defRPr/>
            </a:pPr>
            <a:r>
              <a:rPr lang="ru-RU" sz="2000" b="1" dirty="0">
                <a:solidFill>
                  <a:srgbClr val="FF0000"/>
                </a:solidFill>
                <a:latin typeface="+mj-lt"/>
              </a:rPr>
              <a:t>Письмо Министерства образования и науки РФ от 1 октября 2013 г. N 08-1408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«О </a:t>
            </a:r>
            <a:r>
              <a:rPr lang="ru-RU" sz="2000" b="1" dirty="0">
                <a:solidFill>
                  <a:srgbClr val="FF0000"/>
                </a:solidFill>
                <a:latin typeface="+mj-lt"/>
              </a:rPr>
              <a:t>направлении методических рекомендаций по реализации полномочий органов государственной власти субъектов</a:t>
            </a:r>
            <a:br>
              <a:rPr lang="ru-RU" sz="2000" b="1" dirty="0">
                <a:solidFill>
                  <a:srgbClr val="FF0000"/>
                </a:solidFill>
                <a:latin typeface="+mj-lt"/>
              </a:rPr>
            </a:br>
            <a:r>
              <a:rPr lang="ru-RU" sz="2000" b="1" dirty="0">
                <a:solidFill>
                  <a:srgbClr val="FF0000"/>
                </a:solidFill>
                <a:latin typeface="+mj-lt"/>
              </a:rPr>
              <a:t> Российской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Федерации</a:t>
            </a:r>
            <a:r>
              <a:rPr lang="ru-RU" sz="1600" b="1" dirty="0" smtClean="0">
                <a:solidFill>
                  <a:srgbClr val="FF0000"/>
                </a:solidFill>
                <a:latin typeface="+mj-lt"/>
              </a:rPr>
              <a:t>»</a:t>
            </a:r>
          </a:p>
          <a:p>
            <a:pPr algn="just" eaLnBrk="1" hangingPunct="1">
              <a:lnSpc>
                <a:spcPct val="115000"/>
              </a:lnSpc>
              <a:spcAft>
                <a:spcPts val="1000"/>
              </a:spcAft>
              <a:buClr>
                <a:srgbClr val="31B6FD"/>
              </a:buClr>
              <a:defRPr/>
            </a:pPr>
            <a:r>
              <a:rPr lang="ru-RU" sz="1400" dirty="0" smtClean="0">
                <a:solidFill>
                  <a:srgbClr val="073E87"/>
                </a:solidFill>
                <a:latin typeface="+mj-lt"/>
                <a:cs typeface="Times New Roman" pitchFamily="18" charset="0"/>
              </a:rPr>
              <a:t>В </a:t>
            </a:r>
            <a:r>
              <a:rPr lang="ru-RU" sz="1400" dirty="0">
                <a:solidFill>
                  <a:srgbClr val="073E87"/>
                </a:solidFill>
                <a:latin typeface="+mj-lt"/>
                <a:cs typeface="Times New Roman" pitchFamily="18" charset="0"/>
              </a:rPr>
              <a:t>соответствии с частью </a:t>
            </a:r>
            <a:r>
              <a:rPr lang="ru-RU" sz="1400" u="sng" dirty="0">
                <a:solidFill>
                  <a:srgbClr val="073E87"/>
                </a:solidFill>
                <a:latin typeface="+mj-lt"/>
                <a:cs typeface="Times New Roman" pitchFamily="18" charset="0"/>
              </a:rPr>
              <a:t>6 статьи 7 </a:t>
            </a:r>
            <a:r>
              <a:rPr lang="ru-RU" sz="1400" dirty="0">
                <a:solidFill>
                  <a:srgbClr val="073E87"/>
                </a:solidFill>
                <a:latin typeface="+mj-lt"/>
                <a:cs typeface="Times New Roman" pitchFamily="18" charset="0"/>
              </a:rPr>
              <a:t>Федерального закона от 29 декабря 2012 г. № 273-ФЗ "Об образовании в Российской Федерации" Департамент государственной политики в сфере общего образования </a:t>
            </a:r>
            <a:r>
              <a:rPr lang="ru-RU" sz="1400" dirty="0" err="1">
                <a:solidFill>
                  <a:srgbClr val="073E87"/>
                </a:solidFill>
                <a:latin typeface="+mj-lt"/>
                <a:cs typeface="Times New Roman" pitchFamily="18" charset="0"/>
              </a:rPr>
              <a:t>Минобрнауки</a:t>
            </a:r>
            <a:r>
              <a:rPr lang="ru-RU" sz="1400" dirty="0">
                <a:solidFill>
                  <a:srgbClr val="073E87"/>
                </a:solidFill>
                <a:latin typeface="+mj-lt"/>
                <a:cs typeface="Times New Roman" pitchFamily="18" charset="0"/>
              </a:rPr>
              <a:t> России направил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  <a:hlinkClick r:id="rId2"/>
              </a:rPr>
              <a:t>методические рекомендации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73E87"/>
                </a:solidFill>
                <a:latin typeface="+mj-lt"/>
                <a:cs typeface="Times New Roman" pitchFamily="18" charset="0"/>
              </a:rPr>
              <a:t>по реализации полномочий органов государственной власти субъектов Российской Федерации </a:t>
            </a:r>
            <a:r>
              <a:rPr lang="ru-RU" sz="1400" b="1" u="sng" dirty="0">
                <a:solidFill>
                  <a:srgbClr val="073E87"/>
                </a:solidFill>
                <a:latin typeface="+mj-lt"/>
                <a:cs typeface="Times New Roman" pitchFamily="18" charset="0"/>
              </a:rPr>
              <a:t>по финансовому обеспечению оказания государственных и муниципальных услуг в сфере дошкольного образования</a:t>
            </a:r>
            <a:r>
              <a:rPr lang="ru-RU" sz="1400" dirty="0">
                <a:solidFill>
                  <a:srgbClr val="073E87"/>
                </a:solidFill>
                <a:latin typeface="+mj-lt"/>
                <a:cs typeface="Times New Roman" pitchFamily="18" charset="0"/>
              </a:rPr>
              <a:t>.</a:t>
            </a:r>
            <a:endParaRPr lang="ru-RU" sz="1400" dirty="0">
              <a:solidFill>
                <a:srgbClr val="073E87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686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rgbClr val="C00000"/>
                </a:solidFill>
              </a:rPr>
              <a:t>НОРМАТИВНЫЕ ДОКУМЕНТЫ, ОПРЕДЕЛЯЮЩИЕ ПЕРСПЕКТИВЫ РАЗВИТИЯ</a:t>
            </a:r>
            <a:br>
              <a:rPr lang="ru-RU" sz="2400" b="1" smtClean="0">
                <a:solidFill>
                  <a:srgbClr val="C00000"/>
                </a:solidFill>
              </a:rPr>
            </a:br>
            <a:r>
              <a:rPr lang="ru-RU" sz="2400" b="1" smtClean="0">
                <a:solidFill>
                  <a:srgbClr val="C00000"/>
                </a:solidFill>
              </a:rPr>
              <a:t>ДОШКОЛЬНОГО  ОБРАЗОВАНИЯ</a:t>
            </a:r>
            <a:endParaRPr lang="ru-RU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342900" indent="-342900" eaLnBrk="1" fontAlgn="auto" hangingPunct="1">
              <a:spcAft>
                <a:spcPts val="0"/>
              </a:spcAft>
              <a:buClr>
                <a:srgbClr val="B2B2B2"/>
              </a:buClr>
              <a:buSzPct val="90000"/>
              <a:buFont typeface="Wingdings" pitchFamily="2" charset="2"/>
              <a:buChar char="n"/>
              <a:defRPr/>
            </a:pPr>
            <a:r>
              <a:rPr lang="ru-RU" sz="2800" b="1" kern="0" dirty="0" smtClean="0">
                <a:solidFill>
                  <a:srgbClr val="002060"/>
                </a:solidFill>
                <a:latin typeface="Arial"/>
                <a:ea typeface="Calibri" pitchFamily="34" charset="0"/>
                <a:cs typeface="Times New Roman" pitchFamily="18" charset="0"/>
              </a:rPr>
              <a:t>В соответствии с частью 11 статьи 12 Федерального закона от 29 декабря 2012 г. № 273-ФЗ «Об образовании в Российской Федерации» (Собрание законодательства Российской Федерации, 2012, № 53 (ч. 1), ст. 7598) утвержден</a:t>
            </a:r>
            <a:r>
              <a:rPr lang="ru-RU" sz="2800" kern="0" dirty="0" smtClean="0">
                <a:solidFill>
                  <a:srgbClr val="000000"/>
                </a:solidFill>
                <a:latin typeface="Arial"/>
                <a:ea typeface="Calibri" pitchFamily="34" charset="0"/>
                <a:cs typeface="Times New Roman" pitchFamily="18" charset="0"/>
              </a:rPr>
              <a:t/>
            </a:r>
            <a:br>
              <a:rPr lang="ru-RU" sz="2800" kern="0" dirty="0" smtClean="0">
                <a:solidFill>
                  <a:srgbClr val="000000"/>
                </a:solidFill>
                <a:latin typeface="Arial"/>
                <a:ea typeface="Calibri" pitchFamily="34" charset="0"/>
                <a:cs typeface="Times New Roman" pitchFamily="18" charset="0"/>
              </a:rPr>
            </a:br>
            <a:r>
              <a:rPr lang="ru-RU" sz="2800" kern="0" dirty="0" smtClean="0">
                <a:solidFill>
                  <a:srgbClr val="000000"/>
                </a:solidFill>
                <a:latin typeface="Arial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300" kern="0" dirty="0" smtClean="0">
                <a:solidFill>
                  <a:srgbClr val="000000"/>
                </a:solidFill>
                <a:latin typeface="Arial"/>
                <a:ea typeface="Calibri" pitchFamily="34" charset="0"/>
                <a:cs typeface="Times New Roman" pitchFamily="18" charset="0"/>
              </a:rPr>
              <a:t>Приказ №594 от 28 мая 2014 года, зарегистрировано в </a:t>
            </a:r>
            <a:r>
              <a:rPr lang="ru-RU" sz="2300" kern="0" dirty="0">
                <a:solidFill>
                  <a:srgbClr val="000000"/>
                </a:solidFill>
                <a:latin typeface="Arial"/>
                <a:ea typeface="Calibri" pitchFamily="34" charset="0"/>
                <a:cs typeface="Times New Roman" pitchFamily="18" charset="0"/>
              </a:rPr>
              <a:t>Минюсте от 29 июля 2014 </a:t>
            </a:r>
            <a:r>
              <a:rPr lang="ru-RU" sz="2300" kern="0" dirty="0" smtClean="0">
                <a:solidFill>
                  <a:srgbClr val="000000"/>
                </a:solidFill>
                <a:latin typeface="Arial"/>
                <a:ea typeface="Calibri" pitchFamily="34" charset="0"/>
                <a:cs typeface="Times New Roman" pitchFamily="18" charset="0"/>
              </a:rPr>
              <a:t>года, №</a:t>
            </a:r>
            <a:r>
              <a:rPr lang="ru-RU" sz="2300" kern="0" dirty="0">
                <a:solidFill>
                  <a:srgbClr val="000000"/>
                </a:solidFill>
                <a:latin typeface="Arial"/>
                <a:ea typeface="Calibri" pitchFamily="34" charset="0"/>
                <a:cs typeface="Times New Roman" pitchFamily="18" charset="0"/>
              </a:rPr>
              <a:t>33335)</a:t>
            </a:r>
            <a:endParaRPr lang="ru-RU" sz="2300" kern="0" dirty="0" smtClean="0">
              <a:solidFill>
                <a:srgbClr val="000000"/>
              </a:solidFill>
              <a:latin typeface="Arial"/>
              <a:ea typeface="Calibri" pitchFamily="34" charset="0"/>
              <a:cs typeface="Times New Roman" pitchFamily="18" charset="0"/>
            </a:endParaRPr>
          </a:p>
          <a:p>
            <a:pPr marL="342900" indent="-342900" eaLnBrk="1" fontAlgn="auto" hangingPunct="1">
              <a:spcAft>
                <a:spcPts val="0"/>
              </a:spcAft>
              <a:buClr>
                <a:srgbClr val="B2B2B2"/>
              </a:buClr>
              <a:buSzPct val="90000"/>
              <a:buFont typeface="Wingdings" pitchFamily="2" charset="2"/>
              <a:buChar char="n"/>
              <a:defRPr/>
            </a:pPr>
            <a:r>
              <a:rPr lang="ru-RU" sz="2800" b="1" kern="0" dirty="0" smtClean="0">
                <a:solidFill>
                  <a:srgbClr val="FF0000"/>
                </a:solidFill>
                <a:latin typeface="Arial"/>
                <a:ea typeface="Calibri" pitchFamily="34" charset="0"/>
                <a:cs typeface="Times New Roman" pitchFamily="18" charset="0"/>
              </a:rPr>
              <a:t>Порядок </a:t>
            </a:r>
            <a:r>
              <a:rPr lang="ru-RU" sz="2800" b="1" kern="0" dirty="0">
                <a:solidFill>
                  <a:srgbClr val="FF0000"/>
                </a:solidFill>
                <a:latin typeface="Arial"/>
                <a:ea typeface="Calibri" pitchFamily="34" charset="0"/>
                <a:cs typeface="Times New Roman" pitchFamily="18" charset="0"/>
              </a:rPr>
              <a:t>разработки примерных основных </a:t>
            </a:r>
            <a:r>
              <a:rPr lang="ru-RU" sz="2800" b="1" kern="0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Calibri" pitchFamily="34" charset="0"/>
                <a:cs typeface="Times New Roman" pitchFamily="18" charset="0"/>
              </a:rPr>
              <a:t>образовательных</a:t>
            </a:r>
            <a:r>
              <a:rPr lang="ru-RU" sz="2800" b="1" kern="0" dirty="0" smtClean="0">
                <a:solidFill>
                  <a:srgbClr val="FF0000"/>
                </a:solidFill>
                <a:latin typeface="Arial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kern="0" dirty="0">
                <a:solidFill>
                  <a:srgbClr val="FF0000"/>
                </a:solidFill>
                <a:latin typeface="Arial"/>
                <a:ea typeface="Calibri" pitchFamily="34" charset="0"/>
                <a:cs typeface="Times New Roman" pitchFamily="18" charset="0"/>
              </a:rPr>
              <a:t>программ, проведения их экспертизы и ведения реестра примерных основных </a:t>
            </a:r>
            <a:r>
              <a:rPr lang="ru-RU" sz="2800" b="1" kern="0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Calibri" pitchFamily="34" charset="0"/>
                <a:cs typeface="Times New Roman" pitchFamily="18" charset="0"/>
              </a:rPr>
              <a:t>образовательных</a:t>
            </a:r>
            <a:r>
              <a:rPr lang="ru-RU" sz="2800" b="1" kern="0" dirty="0" smtClean="0">
                <a:solidFill>
                  <a:srgbClr val="FF0000"/>
                </a:solidFill>
                <a:latin typeface="Arial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kern="0" dirty="0">
                <a:solidFill>
                  <a:srgbClr val="FF0000"/>
                </a:solidFill>
                <a:latin typeface="Arial"/>
                <a:ea typeface="Calibri" pitchFamily="34" charset="0"/>
                <a:cs typeface="Times New Roman" pitchFamily="18" charset="0"/>
              </a:rPr>
              <a:t>программ</a:t>
            </a:r>
            <a:endParaRPr lang="ru-RU" sz="2800" kern="0" dirty="0">
              <a:solidFill>
                <a:srgbClr val="FF0000"/>
              </a:solidFill>
              <a:latin typeface="Arial"/>
              <a:ea typeface="Calibri" pitchFamily="34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3794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C918BB-BC0F-404A-BD51-F032DBE6FF03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3379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РЕЕСТР ПООП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75252" y="1550504"/>
            <a:ext cx="7505148" cy="4575659"/>
          </a:xfrm>
        </p:spPr>
        <p:txBody>
          <a:bodyPr/>
          <a:lstStyle/>
          <a:p>
            <a:pPr marL="342900" lvl="0" indent="-342900" algn="just" eaLnBrk="1" hangingPunct="1">
              <a:lnSpc>
                <a:spcPct val="140000"/>
              </a:lnSpc>
              <a:buClrTx/>
              <a:buSzTx/>
              <a:buFont typeface="Symbol" pitchFamily="18" charset="2"/>
              <a:buChar char=""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Ведения учета ПООП в соответствии с их статусом: разрабатываемых, действующих, заканчивающих свое действие, завершивших свое действие. 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lvl="0" indent="-342900" algn="just" eaLnBrk="1" hangingPunct="1">
              <a:lnSpc>
                <a:spcPct val="140000"/>
              </a:lnSpc>
              <a:buClrTx/>
              <a:buSzTx/>
              <a:buFont typeface="Symbol" pitchFamily="18" charset="2"/>
              <a:buChar char=""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Отслеживание изменений, вносимых в примерные основные образовательные программы.</a:t>
            </a:r>
          </a:p>
          <a:p>
            <a:pPr marL="342900" lvl="0" indent="-342900" algn="just" eaLnBrk="1" hangingPunct="1">
              <a:lnSpc>
                <a:spcPct val="140000"/>
              </a:lnSpc>
              <a:buClrTx/>
              <a:buSzTx/>
              <a:buFont typeface="Symbol" pitchFamily="18" charset="2"/>
              <a:buChar char=""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 П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овышения ответственности разработчиков за качество подготовки ПООП. </a:t>
            </a:r>
            <a:endParaRPr lang="ru-RU" sz="14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lvl="0" indent="-342900" algn="just" eaLnBrk="1" hangingPunct="1">
              <a:lnSpc>
                <a:spcPct val="140000"/>
              </a:lnSpc>
              <a:buClrTx/>
              <a:buSzTx/>
              <a:buFont typeface="Symbol" pitchFamily="18" charset="2"/>
              <a:buChar char=""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Оказания содействия работникам организаций всех уровней общего образования в выборе ПООП для разработки основных образовательных программ собственных образовательных организаций.</a:t>
            </a:r>
            <a:endParaRPr lang="ru-RU" sz="14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lvl="0" indent="-342900" algn="just" eaLnBrk="1" hangingPunct="1">
              <a:lnSpc>
                <a:spcPct val="140000"/>
              </a:lnSpc>
              <a:buClrTx/>
              <a:buSzTx/>
              <a:buFont typeface="Symbol" pitchFamily="18" charset="2"/>
              <a:buChar char=""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Реализация  методической поддержки образовательным организациям в разработке собственных образовательных программ на основе имеющихся примерных ПООП.</a:t>
            </a:r>
          </a:p>
          <a:p>
            <a:pPr marL="342900" lvl="0" indent="-342900" algn="just" eaLnBrk="1" hangingPunct="1">
              <a:lnSpc>
                <a:spcPct val="140000"/>
              </a:lnSpc>
              <a:buClrTx/>
              <a:buSzTx/>
              <a:buNone/>
            </a:pPr>
            <a:endParaRPr lang="ru-RU" sz="14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lvl="0" indent="-342900" algn="just" eaLnBrk="1" hangingPunct="1">
              <a:lnSpc>
                <a:spcPct val="90000"/>
              </a:lnSpc>
              <a:buClrTx/>
              <a:buSzTx/>
              <a:buNone/>
            </a:pPr>
            <a:r>
              <a:rPr lang="ru-RU" sz="1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«Порядок разработки примерных основных образовательных программ, проведения их экспертизы и ведения реестра примерных основных образовательных программ» </a:t>
            </a:r>
            <a:endParaRPr lang="ru-RU" sz="1500" b="1" dirty="0">
              <a:solidFill>
                <a:srgbClr val="000000"/>
              </a:solidFill>
              <a:latin typeface="Calibri" pitchFamily="34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0000FF"/>
                </a:solidFill>
                <a:latin typeface="Calibri"/>
              </a:rPr>
              <a:t>Цели создания Реестра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253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0" algn="just" eaLnBrk="1" hangingPunct="1">
              <a:lnSpc>
                <a:spcPct val="140000"/>
              </a:lnSpc>
              <a:spcBef>
                <a:spcPts val="600"/>
              </a:spcBef>
              <a:buClrTx/>
              <a:buSzTx/>
              <a:buNone/>
            </a:pPr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Реестр примерных основных образовательных программ – государственная информационная система, состоящая из перечня примерных основных образовательных программ, сформированных по уровням общего образования: дошкольное, начальное общее, основное общее, среднее общее образование для использования любыми образовательными организациями и физическими лицами, осуществляющими реализацию образовательных программ.  </a:t>
            </a:r>
          </a:p>
          <a:p>
            <a:pPr marL="342900" lvl="0" indent="0" algn="just" eaLnBrk="1" hangingPunct="1">
              <a:lnSpc>
                <a:spcPct val="140000"/>
              </a:lnSpc>
              <a:spcBef>
                <a:spcPts val="600"/>
              </a:spcBef>
              <a:buClrTx/>
              <a:buSzTx/>
              <a:buNone/>
            </a:pPr>
            <a:endParaRPr lang="ru-RU" sz="1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0" algn="just" eaLnBrk="1" hangingPunct="1">
              <a:lnSpc>
                <a:spcPct val="140000"/>
              </a:lnSpc>
              <a:spcBef>
                <a:spcPts val="600"/>
              </a:spcBef>
              <a:buClrTx/>
              <a:buSzTx/>
              <a:buNone/>
            </a:pPr>
            <a:r>
              <a:rPr lang="ru-RU" sz="15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федеральном законе  от 29.12.2012 № 273-ФЗ   «Об образовании в Российской Федерации» (Глава 2 ст.12, пункт 11)  предусмотрено создание реестра примерных основных общеобразовательных программ (ПООП).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00FF"/>
                </a:solidFill>
                <a:latin typeface="Calibri"/>
              </a:rPr>
              <a:t>Определение Реестра ПООП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36491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3060</TotalTime>
  <Words>3309</Words>
  <Application>Microsoft Office PowerPoint</Application>
  <PresentationFormat>Экран (4:3)</PresentationFormat>
  <Paragraphs>304</Paragraphs>
  <Slides>41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53" baseType="lpstr">
      <vt:lpstr>Aharoni</vt:lpstr>
      <vt:lpstr>Arial</vt:lpstr>
      <vt:lpstr>Arial Black</vt:lpstr>
      <vt:lpstr>Arial Narrow</vt:lpstr>
      <vt:lpstr>Calibri</vt:lpstr>
      <vt:lpstr>Cambria</vt:lpstr>
      <vt:lpstr>Candara</vt:lpstr>
      <vt:lpstr>Symbol</vt:lpstr>
      <vt:lpstr>Times New Roman</vt:lpstr>
      <vt:lpstr>Wingdings</vt:lpstr>
      <vt:lpstr>Wingdings 3</vt:lpstr>
      <vt:lpstr>Волна</vt:lpstr>
      <vt:lpstr>ПЕРСПЕКТИВЫ  РАЗВИТИЯ  ОБРАЗОВАНИЯ РОССИЙСКОЙ ФЕДЕРАЦИИ</vt:lpstr>
      <vt:lpstr>НОРМАТИВНЫЕ ДОКУМЕНТЫ, ОПРЕДЕЛЯЮЩИЕ ПЕРСПЕКТИВЫ РАЗВИТИЯ ДОШКОЛЬНОГО  ОБРАЗОВАНИЯ</vt:lpstr>
      <vt:lpstr>НОРМАТИВНЫЕ ДОКУМЕНТЫ, ОПРЕДЕЛЯЮЩИЕ ПЕРСПЕКТИВЫ РАЗВИТИЯ ДОШКОЛЬНОГО  ОБРАЗОВАНИЯ</vt:lpstr>
      <vt:lpstr>НОРМАТИВНЫЕ ДОКУМЕНТЫ, ОПРЕДЕЛЯЮЩИЕ ПЕРСПЕКТИВЫ РАЗВИТИЯ ДОШКОЛЬНОГО  ОБРАЗОВАНИЯ</vt:lpstr>
      <vt:lpstr>НОРМАТИВНЫЕ ДОКУМЕНТЫ, ОПРЕДЕЛЯЮЩИЕ ПЕРСПЕКТИВЫ РАЗВИТИЯ ДОШКОЛЬНОГО  ОБРАЗОВАНИЯ</vt:lpstr>
      <vt:lpstr>НОРМАТИВНЫЕ ДОКУМЕНТЫ, ОПРЕДЕЛЯЮЩИЕ ПЕРСПЕКТИВЫ РАЗВИТИЯ ДОШКОЛЬНОГО  ОБРАЗОВАНИЯ</vt:lpstr>
      <vt:lpstr>РЕЕСТР ПООП</vt:lpstr>
      <vt:lpstr>Цели создания Реестра</vt:lpstr>
      <vt:lpstr>Определение Реестра ПООП</vt:lpstr>
      <vt:lpstr>Указ Президента Российской Федерации от 1 июня 2012 г.  № 761 «О Национальной стратегии действий в интересах детей на 2012-2017 годы» </vt:lpstr>
      <vt:lpstr>Указ Президента Российской Федерации от 1 июня 2012 г.  № 761 «О Национальной стратегии действий в интересах детей на 2012-2017 годы» </vt:lpstr>
      <vt:lpstr>Распоряжение от 15 мая 2013 г. N 792-р. Государственная программа Российской Федерации "Развитие образования" на 2013 - 2020 годы (в новой редакции). </vt:lpstr>
      <vt:lpstr>Распоряжение от 15 мая 2013 г. N 792-р. Государственная программа Российской Федерации "Развитие образования" на 2013 - 2020 годы (в новой редакции). ФГОС ДО</vt:lpstr>
      <vt:lpstr>Распоряжение от 15 мая 2013 г. N 792-р. Государственная программа Российской Федерации "Развитие образования" на 2013 - 2020 годы (в новой редакции). </vt:lpstr>
      <vt:lpstr>Распоряжение от 15 мая 2013 г. N 792-р. Государственная программа Российской Федерации "Развитие образования" на 2013 - 2020 годы (в новой редакции). </vt:lpstr>
      <vt:lpstr>Федеральный Закон «Об образовании в Российской Федерации» от 29 декабря 2012 г. № 273-ФЗ  Сохранённые базовые принципы и нормы</vt:lpstr>
      <vt:lpstr> Современные требования к образованию. Гл. 2 </vt:lpstr>
      <vt:lpstr>Новые понятия (Глава 1, ст. 2)</vt:lpstr>
      <vt:lpstr>Изменение и упорядочение типологии образовательных организаций. Гл. 3, ст. 23</vt:lpstr>
      <vt:lpstr>Федеральный закон «Об образовании в Российской Федерации» Гл 2, ст. 10</vt:lpstr>
      <vt:lpstr>Федеральный закон «Об образовании в Российской Федерации» Гл 2, ст. 12</vt:lpstr>
      <vt:lpstr>Правовые основы образовательных программ  в ФЗ -273«Об образовании  в Российской Федерации» </vt:lpstr>
      <vt:lpstr>Правовые основы образовательных программ  в ФЗ -273«Об образовании  в Российской Федерации» </vt:lpstr>
      <vt:lpstr>Основная образовательная программа (ООП- ст.2 ч. 9  )</vt:lpstr>
      <vt:lpstr>Примерная основная образовательная программа (ПООП - ст. 2 ч.10 )</vt:lpstr>
      <vt:lpstr>ГОСУДАРСТВО федеральные государственные органы, органы государственной власти субъектов Российской Федерации, органы местного самоуправления </vt:lpstr>
      <vt:lpstr>ГОСУДАРСТВО Основные ЦЕННОСТНЫЕ ПРИНЦИПЫ  дошкольного образования</vt:lpstr>
      <vt:lpstr>ГОСУДАРСТВО ГОСУДАРСТВЕННЫЕ ГАРАНТИИ  ФЗ «Об образовании в Российской Федерации» (Извлечения)</vt:lpstr>
      <vt:lpstr>Федеральный закон «Об образовании в Российской Федерации»  ФГОС ДО</vt:lpstr>
      <vt:lpstr>Федеральный закон «Об образовании в Российской Федерации»  ФГОС ДО</vt:lpstr>
      <vt:lpstr>Федеральный закон «Об образовании в Российской Федерации»  ФГОС ДО</vt:lpstr>
      <vt:lpstr>Обучающиеся и их родители.  Гл. 4</vt:lpstr>
      <vt:lpstr>РОДИТЕЛИ Вовлечение семьи </vt:lpstr>
      <vt:lpstr>Правовой статус педагогического работника. Гл. 5, ст. 47</vt:lpstr>
      <vt:lpstr>Критерии мониторинга готовности  ДОО к работе в новых условиях </vt:lpstr>
      <vt:lpstr>   Критерии мониторинга готовности  ДОО к работе в новых условиях  </vt:lpstr>
      <vt:lpstr>   Критерии мониторинга готовности  ДОО к работе в новых условиях  </vt:lpstr>
      <vt:lpstr>Критерии мониторинга готовности  ДОО к работе в новых условиях </vt:lpstr>
      <vt:lpstr> ОРГАНИЗАЦИОННО-МЕТОДИЧЕСКИЕ МЕРОПРИЯТИЯ,  ОБЕСПЕЧИВАЮЩИЕ ВВЕДЕНИЕ ФЕДЕРАЛЬНОГО ГОСУДАРСТВЕННОГО  ОБРАЗОВАТЕЛЬНОГО СТАНДАРТА ДОШКОЛЬНОГО ОБРАЗОВАНИЯ</vt:lpstr>
      <vt:lpstr> Пакет типовых муниципальных нормативных правовых актов,  регулирующих вопросы дошкольного образования 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Токмакова М.Ю.</dc:creator>
  <cp:lastModifiedBy>Игорь Дмитриев</cp:lastModifiedBy>
  <cp:revision>244</cp:revision>
  <cp:lastPrinted>2014-03-11T05:12:32Z</cp:lastPrinted>
  <dcterms:created xsi:type="dcterms:W3CDTF">2011-05-22T08:21:36Z</dcterms:created>
  <dcterms:modified xsi:type="dcterms:W3CDTF">2014-12-18T13:15:17Z</dcterms:modified>
</cp:coreProperties>
</file>