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7" r:id="rId2"/>
  </p:sldMasterIdLst>
  <p:notesMasterIdLst>
    <p:notesMasterId r:id="rId10"/>
  </p:notesMasterIdLst>
  <p:sldIdLst>
    <p:sldId id="281" r:id="rId3"/>
    <p:sldId id="271" r:id="rId4"/>
    <p:sldId id="256" r:id="rId5"/>
    <p:sldId id="289" r:id="rId6"/>
    <p:sldId id="290" r:id="rId7"/>
    <p:sldId id="288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630"/>
    <a:srgbClr val="000066"/>
    <a:srgbClr val="0F1FB5"/>
    <a:srgbClr val="220EB6"/>
    <a:srgbClr val="9B2D2A"/>
    <a:srgbClr val="9D9FA2"/>
    <a:srgbClr val="003300"/>
    <a:srgbClr val="D400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90" d="100"/>
          <a:sy n="90" d="100"/>
        </p:scale>
        <p:origin x="-54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ECE2B-4336-42E4-B3FB-E08FA5F65AE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CA8C8-6A23-4984-AA7C-E03ACC67A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64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CA8C8-6A23-4984-AA7C-E03ACC67A10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668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2786058"/>
            <a:ext cx="4257676" cy="34829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03539"/>
            <a:ext cx="3686172" cy="3482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" y="1285860"/>
            <a:ext cx="9144000" cy="5069288"/>
          </a:xfrm>
          <a:prstGeom prst="rect">
            <a:avLst/>
          </a:prstGeom>
          <a:solidFill>
            <a:srgbClr val="9D9FA2">
              <a:alpha val="50000"/>
            </a:srgbClr>
          </a:solidFill>
          <a:ln>
            <a:noFill/>
          </a:ln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857628"/>
            <a:ext cx="8229600" cy="226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4904C-9428-439B-BFE2-58116F4B52A4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005E7-7296-4F80-AEA4-5AECEB6E05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500834"/>
            <a:ext cx="9144032" cy="252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г. Ярославль, ул. Автозаводская, 1а                     (4852) 73-26-43                   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www.yaravtomeh.ru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0" y="1428736"/>
            <a:ext cx="9144000" cy="108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logo7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1439" y="64275"/>
            <a:ext cx="1428727" cy="12215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800" b="1" i="1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73FB-3029-4B2E-A54F-3E9FFBC2AD65}" type="datetimeFigureOut">
              <a:rPr lang="ru-RU" smtClean="0"/>
              <a:pPr/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AAC47-39B7-4A83-A91C-C62E6BC86B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avtomeh.ru/" TargetMode="External"/><Relationship Id="rId2" Type="http://schemas.openxmlformats.org/officeDocument/2006/relationships/hyperlink" Target="mailto:avtomeh@bk.ru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76" y="1571612"/>
            <a:ext cx="8929718" cy="4643470"/>
          </a:xfrm>
        </p:spPr>
        <p:txBody>
          <a:bodyPr>
            <a:normAutofit/>
          </a:bodyPr>
          <a:lstStyle/>
          <a:p>
            <a:pPr>
              <a:tabLst>
                <a:tab pos="636588" algn="l"/>
              </a:tabLst>
            </a:pPr>
            <a:r>
              <a:rPr lang="ru-RU" sz="3000" b="0" dirty="0" smtClean="0">
                <a:solidFill>
                  <a:srgbClr val="C00000"/>
                </a:solidFill>
                <a:latin typeface="Monotype Corsiva" pitchFamily="66" charset="0"/>
              </a:rPr>
              <a:t>     </a:t>
            </a:r>
            <a:r>
              <a:rPr lang="ru-RU" sz="2200" b="0" dirty="0" smtClean="0">
                <a:latin typeface="Century Gothic" pitchFamily="34" charset="0"/>
              </a:rPr>
              <a:t>основан в 1921 году как школы фабрично-заводского ученичества</a:t>
            </a:r>
          </a:p>
          <a:p>
            <a:pPr>
              <a:tabLst>
                <a:tab pos="636588" algn="l"/>
              </a:tabLst>
            </a:pPr>
            <a:r>
              <a:rPr lang="ru-RU" sz="900" dirty="0" smtClean="0">
                <a:solidFill>
                  <a:srgbClr val="C00000"/>
                </a:solidFill>
              </a:rPr>
              <a:t>    </a:t>
            </a:r>
            <a:endParaRPr lang="en-US" sz="900" dirty="0" smtClean="0">
              <a:solidFill>
                <a:srgbClr val="C00000"/>
              </a:solidFill>
            </a:endParaRPr>
          </a:p>
          <a:p>
            <a:pPr>
              <a:tabLst>
                <a:tab pos="636588" algn="l"/>
              </a:tabLst>
            </a:pPr>
            <a:r>
              <a:rPr lang="ru-RU" sz="2000" dirty="0" smtClean="0">
                <a:solidFill>
                  <a:srgbClr val="C00000"/>
                </a:solidFill>
              </a:rPr>
              <a:t>    </a:t>
            </a:r>
            <a:r>
              <a:rPr lang="ru-RU" sz="2200" b="0" dirty="0" smtClean="0">
                <a:latin typeface="Century Gothic" pitchFamily="34" charset="0"/>
              </a:rPr>
              <a:t>осуществляет подготовку по 4 направлениям:</a:t>
            </a:r>
          </a:p>
          <a:p>
            <a:pPr>
              <a:buFont typeface="Wingdings" pitchFamily="2" charset="2"/>
              <a:buChar char="Ø"/>
              <a:tabLst>
                <a:tab pos="636588" algn="l"/>
              </a:tabLst>
            </a:pPr>
            <a:r>
              <a:rPr lang="ru-RU" sz="2000" b="0" dirty="0" smtClean="0">
                <a:latin typeface="Century Gothic" pitchFamily="34" charset="0"/>
              </a:rPr>
              <a:t>Техника и технологии наземного</a:t>
            </a:r>
          </a:p>
          <a:p>
            <a:pPr>
              <a:tabLst>
                <a:tab pos="636588" algn="l"/>
              </a:tabLst>
            </a:pPr>
            <a:r>
              <a:rPr lang="ru-RU" sz="2000" b="0" dirty="0" smtClean="0">
                <a:latin typeface="Century Gothic" pitchFamily="34" charset="0"/>
              </a:rPr>
              <a:t> транспорта</a:t>
            </a:r>
          </a:p>
          <a:p>
            <a:pPr>
              <a:buFont typeface="Wingdings" pitchFamily="2" charset="2"/>
              <a:buChar char="Ø"/>
              <a:tabLst>
                <a:tab pos="636588" algn="l"/>
              </a:tabLst>
            </a:pPr>
            <a:r>
              <a:rPr lang="ru-RU" sz="2000" b="0" dirty="0" smtClean="0">
                <a:latin typeface="Century Gothic" pitchFamily="34" charset="0"/>
              </a:rPr>
              <a:t> </a:t>
            </a:r>
            <a:r>
              <a:rPr lang="ru-RU" sz="2000" b="0" dirty="0" err="1" smtClean="0">
                <a:latin typeface="Century Gothic" pitchFamily="34" charset="0"/>
              </a:rPr>
              <a:t>Электро</a:t>
            </a:r>
            <a:r>
              <a:rPr lang="ru-RU" sz="2000" b="0" dirty="0" smtClean="0">
                <a:latin typeface="Century Gothic" pitchFamily="34" charset="0"/>
              </a:rPr>
              <a:t>- и теплоэнергетика</a:t>
            </a:r>
          </a:p>
          <a:p>
            <a:pPr>
              <a:buFont typeface="Wingdings" pitchFamily="2" charset="2"/>
              <a:buChar char="Ø"/>
              <a:tabLst>
                <a:tab pos="636588" algn="l"/>
              </a:tabLst>
            </a:pPr>
            <a:r>
              <a:rPr lang="ru-RU" sz="2000" b="0" dirty="0" smtClean="0">
                <a:latin typeface="Century Gothic" pitchFamily="34" charset="0"/>
              </a:rPr>
              <a:t>Машиностроение</a:t>
            </a:r>
          </a:p>
          <a:p>
            <a:pPr>
              <a:buFont typeface="Wingdings" pitchFamily="2" charset="2"/>
              <a:buChar char="Ø"/>
              <a:tabLst>
                <a:tab pos="636588" algn="l"/>
              </a:tabLst>
            </a:pPr>
            <a:r>
              <a:rPr lang="ru-RU" sz="2000" b="0" dirty="0" smtClean="0">
                <a:latin typeface="Century Gothic" pitchFamily="34" charset="0"/>
              </a:rPr>
              <a:t>Информатика и вычислительная   </a:t>
            </a:r>
          </a:p>
          <a:p>
            <a:pPr>
              <a:tabLst>
                <a:tab pos="636588" algn="l"/>
              </a:tabLst>
            </a:pPr>
            <a:r>
              <a:rPr lang="ru-RU" sz="2000" b="0" dirty="0" smtClean="0">
                <a:latin typeface="Century Gothic" pitchFamily="34" charset="0"/>
              </a:rPr>
              <a:t> техника</a:t>
            </a:r>
            <a:endParaRPr lang="en-US" sz="2000" b="0" dirty="0" smtClean="0">
              <a:latin typeface="Century Gothic" pitchFamily="34" charset="0"/>
            </a:endParaRPr>
          </a:p>
          <a:p>
            <a:pPr>
              <a:tabLst>
                <a:tab pos="636588" algn="l"/>
              </a:tabLst>
            </a:pPr>
            <a:endParaRPr lang="en-US" sz="900" b="0" dirty="0" smtClean="0"/>
          </a:p>
          <a:p>
            <a:pPr>
              <a:tabLst>
                <a:tab pos="636588" algn="l"/>
              </a:tabLst>
            </a:pPr>
            <a:r>
              <a:rPr lang="en-US" sz="2000" b="0" dirty="0" smtClean="0"/>
              <a:t>     </a:t>
            </a:r>
            <a:r>
              <a:rPr lang="ru-RU" sz="2000" b="0" dirty="0" smtClean="0"/>
              <a:t> </a:t>
            </a:r>
            <a:r>
              <a:rPr lang="ru-RU" sz="2200" b="0" dirty="0" smtClean="0">
                <a:latin typeface="Century Gothic" pitchFamily="34" charset="0"/>
              </a:rPr>
              <a:t>контингент обучающихся составляет  </a:t>
            </a:r>
          </a:p>
          <a:p>
            <a:pPr>
              <a:tabLst>
                <a:tab pos="636588" algn="l"/>
              </a:tabLst>
            </a:pPr>
            <a:r>
              <a:rPr lang="ru-RU" sz="2200" b="0" dirty="0" smtClean="0">
                <a:latin typeface="Century Gothic" pitchFamily="34" charset="0"/>
              </a:rPr>
              <a:t>                                                             1144 человека</a:t>
            </a:r>
          </a:p>
          <a:p>
            <a:pPr>
              <a:tabLst>
                <a:tab pos="636588" algn="l"/>
              </a:tabLst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tabLst>
                <a:tab pos="636588" algn="l"/>
              </a:tabLst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IMG_73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000240"/>
            <a:ext cx="1571635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5" descr="DSC05170"/>
          <p:cNvPicPr>
            <a:picLocks/>
          </p:cNvPicPr>
          <p:nvPr/>
        </p:nvPicPr>
        <p:blipFill>
          <a:blip r:embed="rId3" cstate="print"/>
          <a:srcRect t="8508" r="16000"/>
          <a:stretch>
            <a:fillRect/>
          </a:stretch>
        </p:blipFill>
        <p:spPr bwMode="auto">
          <a:xfrm>
            <a:off x="7643834" y="4005064"/>
            <a:ext cx="1428760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8" descr="H:\Новая папка\мокина для сайта\IMG_7312.jpg"/>
          <p:cNvPicPr>
            <a:picLocks noChangeAspect="1"/>
          </p:cNvPicPr>
          <p:nvPr/>
        </p:nvPicPr>
        <p:blipFill>
          <a:blip r:embed="rId4" cstate="print"/>
          <a:srcRect l="21165" t="21394"/>
          <a:stretch>
            <a:fillRect/>
          </a:stretch>
        </p:blipFill>
        <p:spPr bwMode="auto">
          <a:xfrm>
            <a:off x="5220072" y="2996952"/>
            <a:ext cx="1684824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Documents and Settings\1\Рабочий стол\DSC00005.JPG"/>
          <p:cNvPicPr>
            <a:picLocks noChangeAspect="1"/>
          </p:cNvPicPr>
          <p:nvPr/>
        </p:nvPicPr>
        <p:blipFill>
          <a:blip r:embed="rId5" cstate="print"/>
          <a:srcRect l="6177" t="16213" r="27648" b="23896"/>
          <a:stretch>
            <a:fillRect/>
          </a:stretch>
        </p:blipFill>
        <p:spPr bwMode="auto">
          <a:xfrm>
            <a:off x="7020272" y="5085184"/>
            <a:ext cx="1643074" cy="108214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H:\мокина для сайта\IMG_7334.jpg"/>
          <p:cNvPicPr/>
          <p:nvPr/>
        </p:nvPicPr>
        <p:blipFill>
          <a:blip r:embed="rId6" cstate="print"/>
          <a:srcRect t="6971" r="8285"/>
          <a:stretch>
            <a:fillRect/>
          </a:stretch>
        </p:blipFill>
        <p:spPr bwMode="auto">
          <a:xfrm>
            <a:off x="5929322" y="4005064"/>
            <a:ext cx="1500198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Текст 10"/>
          <p:cNvSpPr txBox="1">
            <a:spLocks/>
          </p:cNvSpPr>
          <p:nvPr/>
        </p:nvSpPr>
        <p:spPr>
          <a:xfrm>
            <a:off x="1714480" y="142852"/>
            <a:ext cx="7215238" cy="1000132"/>
          </a:xfrm>
          <a:prstGeom prst="rect">
            <a:avLst/>
          </a:prstGeom>
          <a:gradFill rotWithShape="1">
            <a:gsLst>
              <a:gs pos="0">
                <a:srgbClr val="12063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ГПОУ ЯО «Ярославский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автомеханический колледж»</a:t>
            </a:r>
          </a:p>
        </p:txBody>
      </p:sp>
      <p:pic>
        <p:nvPicPr>
          <p:cNvPr id="8" name="Рисунок 7" descr="авто.jpg"/>
          <p:cNvPicPr>
            <a:picLocks noChangeAspect="1"/>
          </p:cNvPicPr>
          <p:nvPr/>
        </p:nvPicPr>
        <p:blipFill>
          <a:blip r:embed="rId7" cstate="print">
            <a:lum bright="6000"/>
          </a:blip>
          <a:stretch>
            <a:fillRect/>
          </a:stretch>
        </p:blipFill>
        <p:spPr>
          <a:xfrm>
            <a:off x="7092280" y="2996952"/>
            <a:ext cx="1606550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429124" y="2000240"/>
            <a:ext cx="4257676" cy="3482981"/>
          </a:xfrm>
        </p:spPr>
        <p:txBody>
          <a:bodyPr>
            <a:normAutofit/>
          </a:bodyPr>
          <a:lstStyle/>
          <a:p>
            <a:endParaRPr lang="ru-RU" sz="1900" b="1" i="1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Documents and Settings\Юляшка\Рабочий стол\Презенташка\Фото для презентации\Фото лабараторий\IMG_6285.JPG"/>
          <p:cNvPicPr>
            <a:picLocks noChangeAspect="1" noChangeArrowheads="1"/>
          </p:cNvPicPr>
          <p:nvPr/>
        </p:nvPicPr>
        <p:blipFill>
          <a:blip r:embed="rId3" cstate="print"/>
          <a:srcRect l="12822" t="10274"/>
          <a:stretch>
            <a:fillRect/>
          </a:stretch>
        </p:blipFill>
        <p:spPr bwMode="auto">
          <a:xfrm>
            <a:off x="214282" y="1785926"/>
            <a:ext cx="2915213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Фото техникума\Изображение 4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16543" y="4013349"/>
            <a:ext cx="259745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E:\Со старого компа\Мои Документы\Фото\избранное\Фойе\Профессия\Кухня 100.jpg"/>
          <p:cNvPicPr>
            <a:picLocks noChangeAspect="1" noChangeArrowheads="1"/>
          </p:cNvPicPr>
          <p:nvPr/>
        </p:nvPicPr>
        <p:blipFill>
          <a:blip r:embed="rId5" cstate="print"/>
          <a:srcRect r="13158"/>
          <a:stretch>
            <a:fillRect/>
          </a:stretch>
        </p:blipFill>
        <p:spPr bwMode="auto">
          <a:xfrm>
            <a:off x="3286116" y="1714488"/>
            <a:ext cx="2748482" cy="2109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 descr="C:\Documents and Settings\Юляшка\Рабочий стол\Презенташка\Фото для презентации\Фото лабараторий\IMG_6261.JPG"/>
          <p:cNvPicPr>
            <a:picLocks noChangeAspect="1" noChangeArrowheads="1"/>
          </p:cNvPicPr>
          <p:nvPr/>
        </p:nvPicPr>
        <p:blipFill>
          <a:blip r:embed="rId6" cstate="print"/>
          <a:srcRect l="12403"/>
          <a:stretch>
            <a:fillRect/>
          </a:stretch>
        </p:blipFill>
        <p:spPr bwMode="auto">
          <a:xfrm>
            <a:off x="3357554" y="4071942"/>
            <a:ext cx="309610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Documents and Settings\Баскова\Рабочий стол\Пиар\Рабочие фотоматериалы\экскурсия лицей\PICT009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3929066"/>
            <a:ext cx="2857520" cy="2143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Текст 10"/>
          <p:cNvSpPr txBox="1">
            <a:spLocks/>
          </p:cNvSpPr>
          <p:nvPr/>
        </p:nvSpPr>
        <p:spPr>
          <a:xfrm>
            <a:off x="1714480" y="142852"/>
            <a:ext cx="7215238" cy="1000132"/>
          </a:xfrm>
          <a:prstGeom prst="rect">
            <a:avLst/>
          </a:prstGeom>
          <a:gradFill rotWithShape="1">
            <a:gsLst>
              <a:gs pos="0">
                <a:srgbClr val="12063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342900" lvl="0" indent="-342900">
              <a:spcBef>
                <a:spcPct val="20000"/>
              </a:spcBef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МАТЕРИАЛЬНО-ТЕХНИЧЕСКАЯ  БАЗА</a:t>
            </a:r>
          </a:p>
        </p:txBody>
      </p:sp>
      <p:pic>
        <p:nvPicPr>
          <p:cNvPr id="9" name="Picture 3" descr="C:\Documents and Settings\Юляшка\Рабочий стол\Презенташка\SANY02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 cstate="print"/>
          <a:srcRect l="4763" r="7922" b="17450"/>
          <a:stretch>
            <a:fillRect/>
          </a:stretch>
        </p:blipFill>
        <p:spPr bwMode="auto">
          <a:xfrm>
            <a:off x="6286512" y="1643050"/>
            <a:ext cx="2643206" cy="1874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4258" y="1643050"/>
            <a:ext cx="5236634" cy="2071702"/>
          </a:xfrm>
        </p:spPr>
        <p:txBody>
          <a:bodyPr>
            <a:noAutofit/>
          </a:bodyPr>
          <a:lstStyle/>
          <a:p>
            <a:r>
              <a:rPr lang="ru-RU" sz="2200" i="0" dirty="0" smtClean="0"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sz="2200" i="0" dirty="0" smtClean="0">
                <a:latin typeface="Courier New" pitchFamily="49" charset="0"/>
                <a:cs typeface="Courier New" pitchFamily="49" charset="0"/>
              </a:rPr>
              <a:t>Разработка вариативной части</a:t>
            </a:r>
            <a:endParaRPr lang="en-US" sz="2200" i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200" i="0" dirty="0" smtClean="0">
                <a:latin typeface="Courier New" pitchFamily="49" charset="0"/>
                <a:cs typeface="Courier New" pitchFamily="49" charset="0"/>
              </a:rPr>
              <a:t>основной профессиональной</a:t>
            </a:r>
            <a:endParaRPr lang="en-US" sz="2200" i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200" i="0" dirty="0" smtClean="0">
                <a:latin typeface="Courier New" pitchFamily="49" charset="0"/>
                <a:cs typeface="Courier New" pitchFamily="49" charset="0"/>
              </a:rPr>
              <a:t>образовательной программы</a:t>
            </a:r>
            <a:endParaRPr lang="en-US" sz="2200" i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200" i="0" dirty="0" smtClean="0">
                <a:latin typeface="Courier New" pitchFamily="49" charset="0"/>
                <a:cs typeface="Courier New" pitchFamily="49" charset="0"/>
              </a:rPr>
              <a:t>(ОПОП) в соответствии с</a:t>
            </a:r>
            <a:endParaRPr lang="en-US" sz="2200" i="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ru-RU" sz="2200" i="0" dirty="0" smtClean="0">
                <a:latin typeface="Courier New" pitchFamily="49" charset="0"/>
                <a:cs typeface="Courier New" pitchFamily="49" charset="0"/>
              </a:rPr>
              <a:t>требованиями работодателя»</a:t>
            </a:r>
          </a:p>
        </p:txBody>
      </p:sp>
      <p:pic>
        <p:nvPicPr>
          <p:cNvPr id="4" name="Рисунок 3" descr="загруженно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1800200" cy="14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-Proizvodstvo-dvigatelei-YaMZ-5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2016224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s (3)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2286016" cy="642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YZDA_info_2010_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785926"/>
            <a:ext cx="2071132" cy="1355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Avtodiese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933056"/>
            <a:ext cx="2000264" cy="1571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-32" y="4653136"/>
            <a:ext cx="228242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ООО «Фирма ТОР-97»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3212976"/>
            <a:ext cx="2411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ООО «Завод Пролетарская Свобода»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6056" y="4293096"/>
            <a:ext cx="19230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Автодизель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Текст 10"/>
          <p:cNvSpPr txBox="1">
            <a:spLocks/>
          </p:cNvSpPr>
          <p:nvPr/>
        </p:nvSpPr>
        <p:spPr>
          <a:xfrm>
            <a:off x="1714480" y="142852"/>
            <a:ext cx="7215238" cy="1000132"/>
          </a:xfrm>
          <a:prstGeom prst="rect">
            <a:avLst/>
          </a:prstGeom>
          <a:gradFill rotWithShape="1">
            <a:gsLst>
              <a:gs pos="0">
                <a:srgbClr val="12063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РЕГИОНАЛЬНОГО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ИННОВАЦИОННОГО ПРОЕКТА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1617" y="4077072"/>
            <a:ext cx="2290755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ГАОУ ЯО «Институт</a:t>
            </a:r>
          </a:p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развития 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43032" y="3284984"/>
            <a:ext cx="2317365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ОАО «Завод дизельной </a:t>
            </a:r>
          </a:p>
          <a:p>
            <a:pPr marL="171450" lvl="1" indent="-171450" algn="ctr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аппаратуры»</a:t>
            </a:r>
          </a:p>
        </p:txBody>
      </p:sp>
      <p:pic>
        <p:nvPicPr>
          <p:cNvPr id="2" name="Picture 2" descr="http://www.iro.yar.ru/typo3temp/pics/d23434ab3a.jp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2285984" y="4786322"/>
            <a:ext cx="2286016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714488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вариативной части ППССЗ в соответствии с требованиями работодателя как условие повышения качества профессиональных навыков выпускников колледжа, соответствующих требованиям к квалифицированным кадрам предприятий региона.</a:t>
            </a:r>
          </a:p>
        </p:txBody>
      </p:sp>
      <p:pic>
        <p:nvPicPr>
          <p:cNvPr id="6" name="Picture 11" descr="Профориентация 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2849972" cy="19004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842130" y="3714752"/>
            <a:ext cx="63018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разработать методическое обеспечение освоения профессионального модуля;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апробировать методическое обеспечение профессионального модуля;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составить рекомендации по разработке вариативной части ППССЗ в соответствии с требованиями работодателя </a:t>
            </a:r>
          </a:p>
        </p:txBody>
      </p:sp>
      <p:pic>
        <p:nvPicPr>
          <p:cNvPr id="8" name="Picture 7" descr="E:\Со старого компа\Мои Документы\Фото\избранное\Фойе\Профессия\Кухня 074.jpg"/>
          <p:cNvPicPr>
            <a:picLocks noChangeAspect="1" noChangeArrowheads="1"/>
          </p:cNvPicPr>
          <p:nvPr/>
        </p:nvPicPr>
        <p:blipFill>
          <a:blip r:embed="rId3" cstate="print"/>
          <a:srcRect l="16296" t="8889" r="22962"/>
          <a:stretch>
            <a:fillRect/>
          </a:stretch>
        </p:blipFill>
        <p:spPr bwMode="auto">
          <a:xfrm>
            <a:off x="214282" y="3643314"/>
            <a:ext cx="2428892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10"/>
          <p:cNvSpPr txBox="1">
            <a:spLocks/>
          </p:cNvSpPr>
          <p:nvPr/>
        </p:nvSpPr>
        <p:spPr>
          <a:xfrm>
            <a:off x="1714480" y="142852"/>
            <a:ext cx="7215238" cy="1000132"/>
          </a:xfrm>
          <a:prstGeom prst="rect">
            <a:avLst/>
          </a:prstGeom>
          <a:gradFill rotWithShape="1">
            <a:gsLst>
              <a:gs pos="0">
                <a:srgbClr val="12063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РЕГИОНАЛЬНЫЙ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ИННОВАЦИОННЫЙ ПРОЕКТ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1785926"/>
            <a:ext cx="9001156" cy="450059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Century Gothic" pitchFamily="34" charset="0"/>
              </a:rPr>
              <a:t> </a:t>
            </a:r>
            <a:r>
              <a:rPr lang="ru-RU" sz="2000" b="0" dirty="0" smtClean="0">
                <a:latin typeface="Century Gothic" pitchFamily="34" charset="0"/>
              </a:rPr>
              <a:t>Анкетирование работодателей региона</a:t>
            </a:r>
            <a:endParaRPr lang="en-US" sz="2000" b="0" dirty="0" smtClean="0">
              <a:latin typeface="Century Gothic" pitchFamily="34" charset="0"/>
            </a:endParaRPr>
          </a:p>
          <a:p>
            <a:pPr>
              <a:defRPr/>
            </a:pPr>
            <a:endParaRPr lang="ru-RU" sz="800" b="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Century Gothic" pitchFamily="34" charset="0"/>
              </a:rPr>
              <a:t> </a:t>
            </a:r>
            <a:r>
              <a:rPr lang="ru-RU" sz="2000" b="0" dirty="0" smtClean="0">
                <a:latin typeface="Century Gothic" pitchFamily="34" charset="0"/>
              </a:rPr>
              <a:t>Разработка функциональной карты</a:t>
            </a:r>
            <a:endParaRPr lang="en-US" sz="2000" b="0" dirty="0" smtClean="0">
              <a:latin typeface="Century Gothic" pitchFamily="34" charset="0"/>
            </a:endParaRPr>
          </a:p>
          <a:p>
            <a:pPr>
              <a:defRPr/>
            </a:pPr>
            <a:endParaRPr lang="ru-RU" sz="800" b="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Century Gothic" pitchFamily="34" charset="0"/>
              </a:rPr>
              <a:t> </a:t>
            </a:r>
            <a:r>
              <a:rPr lang="ru-RU" sz="2000" b="0" dirty="0" smtClean="0">
                <a:latin typeface="Century Gothic" pitchFamily="34" charset="0"/>
              </a:rPr>
              <a:t>Стажировка преподавателей</a:t>
            </a:r>
            <a:endParaRPr lang="en-US" sz="2000" b="0" dirty="0" smtClean="0">
              <a:latin typeface="Century Gothic" pitchFamily="34" charset="0"/>
            </a:endParaRPr>
          </a:p>
          <a:p>
            <a:pPr>
              <a:defRPr/>
            </a:pPr>
            <a:endParaRPr lang="en-US" sz="800" b="0" dirty="0" smtClean="0">
              <a:latin typeface="Century Gothic" pitchFamily="34" charset="0"/>
            </a:endParaRPr>
          </a:p>
          <a:p>
            <a:pPr>
              <a:defRPr/>
            </a:pPr>
            <a:endParaRPr lang="ru-RU" sz="800" b="0" dirty="0" smtClean="0">
              <a:latin typeface="Century Gothic" pitchFamily="34" charset="0"/>
            </a:endParaRPr>
          </a:p>
          <a:p>
            <a:pPr marL="2509838"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Century Gothic" pitchFamily="34" charset="0"/>
              </a:rPr>
              <a:t> </a:t>
            </a:r>
            <a:r>
              <a:rPr lang="ru-RU" sz="2000" b="0" dirty="0" smtClean="0">
                <a:latin typeface="Century Gothic" pitchFamily="34" charset="0"/>
              </a:rPr>
              <a:t>Круглый стол «Эффективное взаимодействие</a:t>
            </a:r>
            <a:endParaRPr lang="en-US" sz="2000" b="0" dirty="0" smtClean="0">
              <a:latin typeface="Century Gothic" pitchFamily="34" charset="0"/>
            </a:endParaRPr>
          </a:p>
          <a:p>
            <a:pPr marL="2509838">
              <a:defRPr/>
            </a:pPr>
            <a:r>
              <a:rPr lang="ru-RU" sz="2000" b="0" dirty="0" smtClean="0">
                <a:latin typeface="Century Gothic" pitchFamily="34" charset="0"/>
              </a:rPr>
              <a:t>с работодателем – основы внедрения</a:t>
            </a:r>
            <a:endParaRPr lang="en-US" sz="2000" b="0" dirty="0" smtClean="0">
              <a:latin typeface="Century Gothic" pitchFamily="34" charset="0"/>
            </a:endParaRPr>
          </a:p>
          <a:p>
            <a:pPr marL="2509838">
              <a:defRPr/>
            </a:pPr>
            <a:r>
              <a:rPr lang="ru-RU" sz="2000" b="0" dirty="0" smtClean="0">
                <a:latin typeface="Century Gothic" pitchFamily="34" charset="0"/>
              </a:rPr>
              <a:t>ФГОС третьего поколения»</a:t>
            </a:r>
            <a:endParaRPr lang="en-US" sz="2000" b="0" dirty="0" smtClean="0">
              <a:latin typeface="Century Gothic" pitchFamily="34" charset="0"/>
            </a:endParaRPr>
          </a:p>
          <a:p>
            <a:pPr>
              <a:defRPr/>
            </a:pPr>
            <a:endParaRPr lang="en-US" sz="800" b="0" dirty="0" smtClean="0">
              <a:latin typeface="Century Gothic" pitchFamily="34" charset="0"/>
            </a:endParaRPr>
          </a:p>
          <a:p>
            <a:pPr>
              <a:defRPr/>
            </a:pPr>
            <a:endParaRPr lang="ru-RU" sz="800" b="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Century Gothic" pitchFamily="34" charset="0"/>
              </a:rPr>
              <a:t> </a:t>
            </a:r>
            <a:r>
              <a:rPr lang="ru-RU" sz="2000" b="0" dirty="0" smtClean="0">
                <a:latin typeface="Century Gothic" pitchFamily="34" charset="0"/>
              </a:rPr>
              <a:t>Разработка учебно-методической</a:t>
            </a:r>
            <a:endParaRPr lang="en-US" sz="2000" b="0" dirty="0" smtClean="0">
              <a:latin typeface="Century Gothic" pitchFamily="34" charset="0"/>
            </a:endParaRPr>
          </a:p>
          <a:p>
            <a:pPr>
              <a:defRPr/>
            </a:pPr>
            <a:r>
              <a:rPr lang="ru-RU" sz="2000" b="0" dirty="0" smtClean="0">
                <a:latin typeface="Century Gothic" pitchFamily="34" charset="0"/>
              </a:rPr>
              <a:t>документации</a:t>
            </a:r>
            <a:endParaRPr lang="en-US" sz="2000" b="0" dirty="0" smtClean="0">
              <a:latin typeface="Century Gothic" pitchFamily="34" charset="0"/>
            </a:endParaRPr>
          </a:p>
          <a:p>
            <a:pPr>
              <a:defRPr/>
            </a:pPr>
            <a:endParaRPr lang="ru-RU" sz="800" b="0" dirty="0" smtClean="0">
              <a:latin typeface="Century Gothic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Century Gothic" pitchFamily="34" charset="0"/>
              </a:rPr>
              <a:t> </a:t>
            </a:r>
            <a:r>
              <a:rPr lang="ru-RU" sz="2000" b="0" dirty="0" smtClean="0">
                <a:latin typeface="Century Gothic" pitchFamily="34" charset="0"/>
              </a:rPr>
              <a:t>Апробация методического обеспечения</a:t>
            </a:r>
            <a:endParaRPr lang="ru-RU" dirty="0"/>
          </a:p>
        </p:txBody>
      </p:sp>
      <p:sp>
        <p:nvSpPr>
          <p:cNvPr id="6" name="Текст 10"/>
          <p:cNvSpPr txBox="1">
            <a:spLocks/>
          </p:cNvSpPr>
          <p:nvPr/>
        </p:nvSpPr>
        <p:spPr>
          <a:xfrm>
            <a:off x="1714480" y="142852"/>
            <a:ext cx="7215238" cy="1000132"/>
          </a:xfrm>
          <a:prstGeom prst="rect">
            <a:avLst/>
          </a:prstGeom>
          <a:gradFill rotWithShape="1">
            <a:gsLst>
              <a:gs pos="0">
                <a:srgbClr val="12063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 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РЕГИОНАЛЬНОГО ПРОЕКТА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ямз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4437112"/>
            <a:ext cx="2643776" cy="1762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F:\Круглый стол 26.09.13\Изображение 005.jpg"/>
          <p:cNvPicPr/>
          <p:nvPr/>
        </p:nvPicPr>
        <p:blipFill>
          <a:blip r:embed="rId3" cstate="print"/>
          <a:srcRect l="5429" t="26894" r="6463"/>
          <a:stretch>
            <a:fillRect/>
          </a:stretch>
        </p:blipFill>
        <p:spPr bwMode="auto">
          <a:xfrm>
            <a:off x="5868144" y="1628800"/>
            <a:ext cx="290575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:\Круглый стол 26.09.13\Изображение 002.jpg"/>
          <p:cNvPicPr/>
          <p:nvPr/>
        </p:nvPicPr>
        <p:blipFill>
          <a:blip r:embed="rId4" cstate="print"/>
          <a:srcRect l="12724" t="33179" r="20210" b="13454"/>
          <a:stretch>
            <a:fillRect/>
          </a:stretch>
        </p:blipFill>
        <p:spPr bwMode="auto">
          <a:xfrm>
            <a:off x="107504" y="3284984"/>
            <a:ext cx="259228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43372" y="4500570"/>
            <a:ext cx="4749108" cy="1571636"/>
          </a:xfrm>
        </p:spPr>
        <p:txBody>
          <a:bodyPr>
            <a:normAutofit/>
          </a:bodyPr>
          <a:lstStyle/>
          <a:p>
            <a:r>
              <a:rPr lang="ru-RU" sz="2000" b="0" dirty="0" smtClean="0"/>
              <a:t>документа </a:t>
            </a:r>
            <a:r>
              <a:rPr lang="ru-RU" sz="2000" b="0" dirty="0" smtClean="0"/>
              <a:t>установленного образца о</a:t>
            </a:r>
            <a:endParaRPr lang="en-US" sz="2000" b="0" dirty="0" smtClean="0"/>
          </a:p>
          <a:p>
            <a:r>
              <a:rPr lang="ru-RU" sz="2000" b="0" dirty="0" smtClean="0"/>
              <a:t>присвоении 4-го разряда по профессии</a:t>
            </a:r>
            <a:endParaRPr lang="en-US" sz="2000" b="0" dirty="0" smtClean="0"/>
          </a:p>
          <a:p>
            <a:r>
              <a:rPr lang="ru-RU" sz="2000" b="0" dirty="0" smtClean="0"/>
              <a:t>«Токарь-универсал»</a:t>
            </a:r>
            <a:endParaRPr lang="ru-RU" sz="2000" b="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1714488"/>
            <a:ext cx="4643470" cy="1928826"/>
          </a:xfrm>
        </p:spPr>
        <p:txBody>
          <a:bodyPr>
            <a:no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/>
              <a:t>     </a:t>
            </a:r>
            <a:r>
              <a:rPr lang="ru-RU" sz="2000" b="0" dirty="0" smtClean="0"/>
              <a:t>Выпуск </a:t>
            </a:r>
            <a:r>
              <a:rPr lang="ru-RU" sz="2000" b="0" dirty="0" smtClean="0"/>
              <a:t>не менее 25 обучающихся</a:t>
            </a:r>
            <a:endParaRPr lang="en-US" sz="2000" b="0" dirty="0" smtClean="0"/>
          </a:p>
          <a:p>
            <a:r>
              <a:rPr lang="ru-RU" sz="2000" b="0" dirty="0" smtClean="0"/>
              <a:t>с выдачей диплома о среднем</a:t>
            </a:r>
            <a:endParaRPr lang="en-US" sz="2000" b="0" dirty="0" smtClean="0"/>
          </a:p>
          <a:p>
            <a:r>
              <a:rPr lang="ru-RU" sz="2000" b="0" dirty="0" smtClean="0"/>
              <a:t>профессиональном образовании и</a:t>
            </a:r>
            <a:endParaRPr lang="en-US" sz="2000" b="0" dirty="0" smtClean="0"/>
          </a:p>
          <a:p>
            <a:r>
              <a:rPr lang="ru-RU" sz="2000" b="0" dirty="0" smtClean="0"/>
              <a:t>квалификации по специальности </a:t>
            </a:r>
          </a:p>
          <a:p>
            <a:r>
              <a:rPr lang="ru-RU" sz="2000" b="0" dirty="0" smtClean="0"/>
              <a:t>Технология машиностроения </a:t>
            </a:r>
          </a:p>
          <a:p>
            <a:endParaRPr lang="ru-RU" sz="20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2071670" y="285728"/>
            <a:ext cx="6858048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РЕЗУЛЬТАТЫ  ПРОЕКТА</a:t>
            </a:r>
            <a:endParaRPr lang="ru-RU" dirty="0"/>
          </a:p>
        </p:txBody>
      </p:sp>
      <p:pic>
        <p:nvPicPr>
          <p:cNvPr id="5" name="Picture 5" descr="IMG_3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10"/>
          <p:cNvSpPr txBox="1">
            <a:spLocks/>
          </p:cNvSpPr>
          <p:nvPr/>
        </p:nvSpPr>
        <p:spPr>
          <a:xfrm>
            <a:off x="1714480" y="142852"/>
            <a:ext cx="7215238" cy="1000132"/>
          </a:xfrm>
          <a:prstGeom prst="rect">
            <a:avLst/>
          </a:prstGeom>
          <a:gradFill rotWithShape="1">
            <a:gsLst>
              <a:gs pos="0">
                <a:srgbClr val="12063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tIns="252000"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РЕГИОНАЛЬНОГО ПРОЕКТА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7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85926"/>
            <a:ext cx="396480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7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714488"/>
            <a:ext cx="3964808" cy="264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900" b="1" i="1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758" y="2165703"/>
            <a:ext cx="864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2000" b="1" dirty="0">
                <a:solidFill>
                  <a:srgbClr val="070605"/>
                </a:solidFill>
                <a:latin typeface="Times New Roman" pitchFamily="18" charset="0"/>
              </a:rPr>
              <a:t>Адрес:</a:t>
            </a:r>
            <a:r>
              <a:rPr kumimoji="1" lang="ru-RU" sz="2000" dirty="0">
                <a:solidFill>
                  <a:srgbClr val="070605"/>
                </a:solidFill>
                <a:latin typeface="Times New Roman" pitchFamily="18" charset="0"/>
              </a:rPr>
              <a:t> 150054, г. Ярославль, ул. Автозаводская,   д. 1а,   </a:t>
            </a:r>
          </a:p>
          <a:p>
            <a:endParaRPr kumimoji="1" lang="ru-RU" sz="2000" dirty="0">
              <a:solidFill>
                <a:srgbClr val="070605"/>
              </a:solidFill>
              <a:latin typeface="Times New Roman" pitchFamily="18" charset="0"/>
            </a:endParaRPr>
          </a:p>
          <a:p>
            <a:r>
              <a:rPr kumimoji="1" lang="ru-RU" sz="2000" b="1" dirty="0">
                <a:solidFill>
                  <a:srgbClr val="070605"/>
                </a:solidFill>
                <a:latin typeface="Times New Roman" pitchFamily="18" charset="0"/>
              </a:rPr>
              <a:t>Телефон:</a:t>
            </a:r>
            <a:r>
              <a:rPr kumimoji="1" lang="ru-RU" sz="2000" dirty="0">
                <a:solidFill>
                  <a:srgbClr val="070605"/>
                </a:solidFill>
                <a:latin typeface="Times New Roman" pitchFamily="18" charset="0"/>
              </a:rPr>
              <a:t> подготовительное отделение и приемная </a:t>
            </a:r>
            <a:r>
              <a:rPr kumimoji="1" lang="ru-RU" sz="2000" dirty="0" smtClean="0">
                <a:solidFill>
                  <a:srgbClr val="070605"/>
                </a:solidFill>
                <a:latin typeface="Times New Roman" pitchFamily="18" charset="0"/>
              </a:rPr>
              <a:t>комиссия</a:t>
            </a:r>
            <a:endParaRPr kumimoji="1" lang="en-US" sz="2000" dirty="0" smtClean="0">
              <a:solidFill>
                <a:srgbClr val="070605"/>
              </a:solidFill>
              <a:latin typeface="Times New Roman" pitchFamily="18" charset="0"/>
            </a:endParaRPr>
          </a:p>
          <a:p>
            <a:r>
              <a:rPr kumimoji="1" lang="ru-RU" sz="2000" dirty="0" smtClean="0">
                <a:solidFill>
                  <a:srgbClr val="070605"/>
                </a:solidFill>
                <a:latin typeface="Times New Roman" pitchFamily="18" charset="0"/>
              </a:rPr>
              <a:t> </a:t>
            </a:r>
            <a:r>
              <a:rPr kumimoji="1" lang="ru-RU" sz="2000" dirty="0">
                <a:solidFill>
                  <a:srgbClr val="070605"/>
                </a:solidFill>
                <a:latin typeface="Times New Roman" pitchFamily="18" charset="0"/>
              </a:rPr>
              <a:t>– (4852) 73-64-51</a:t>
            </a:r>
          </a:p>
          <a:p>
            <a:r>
              <a:rPr kumimoji="1" lang="ru-RU" sz="2000" b="1" dirty="0">
                <a:solidFill>
                  <a:srgbClr val="070605"/>
                </a:solidFill>
                <a:latin typeface="Times New Roman" pitchFamily="18" charset="0"/>
              </a:rPr>
              <a:t>Факс:</a:t>
            </a:r>
            <a:r>
              <a:rPr kumimoji="1" lang="ru-RU" sz="2000" dirty="0">
                <a:solidFill>
                  <a:srgbClr val="070605"/>
                </a:solidFill>
                <a:latin typeface="Times New Roman" pitchFamily="18" charset="0"/>
              </a:rPr>
              <a:t> 73-26-43</a:t>
            </a:r>
          </a:p>
          <a:p>
            <a:endParaRPr kumimoji="1" lang="en-US" sz="2000" b="1" dirty="0" smtClean="0">
              <a:solidFill>
                <a:srgbClr val="070605"/>
              </a:solidFill>
              <a:latin typeface="Times New Roman" pitchFamily="18" charset="0"/>
            </a:endParaRPr>
          </a:p>
          <a:p>
            <a:r>
              <a:rPr kumimoji="1" lang="en-US" sz="2000" b="1" dirty="0" smtClean="0">
                <a:solidFill>
                  <a:srgbClr val="070605"/>
                </a:solidFill>
                <a:latin typeface="Times New Roman" pitchFamily="18" charset="0"/>
              </a:rPr>
              <a:t>E-mail</a:t>
            </a:r>
            <a:r>
              <a:rPr kumimoji="1" lang="ru-RU" sz="2000" b="1" dirty="0">
                <a:solidFill>
                  <a:srgbClr val="070605"/>
                </a:solidFill>
                <a:latin typeface="Times New Roman" pitchFamily="18" charset="0"/>
              </a:rPr>
              <a:t>:</a:t>
            </a:r>
            <a:r>
              <a:rPr kumimoji="1" lang="en-US" sz="2000" dirty="0">
                <a:solidFill>
                  <a:srgbClr val="070605"/>
                </a:solidFill>
                <a:latin typeface="Times New Roman" pitchFamily="18" charset="0"/>
              </a:rPr>
              <a:t> </a:t>
            </a:r>
            <a:r>
              <a:rPr kumimoji="1" lang="en-US" sz="2000" dirty="0" err="1">
                <a:solidFill>
                  <a:srgbClr val="660033"/>
                </a:solidFill>
                <a:latin typeface="Times New Roman" pitchFamily="18" charset="0"/>
                <a:hlinkClick r:id="rId2"/>
              </a:rPr>
              <a:t>avtomeh</a:t>
            </a:r>
            <a:r>
              <a:rPr kumimoji="1" lang="ru-RU" sz="2000" dirty="0">
                <a:solidFill>
                  <a:srgbClr val="660033"/>
                </a:solidFill>
                <a:latin typeface="Times New Roman" pitchFamily="18" charset="0"/>
                <a:hlinkClick r:id="rId2"/>
              </a:rPr>
              <a:t>@</a:t>
            </a:r>
            <a:r>
              <a:rPr kumimoji="1" lang="en-US" sz="2000" dirty="0" err="1">
                <a:solidFill>
                  <a:srgbClr val="660033"/>
                </a:solidFill>
                <a:latin typeface="Times New Roman" pitchFamily="18" charset="0"/>
                <a:hlinkClick r:id="rId2"/>
              </a:rPr>
              <a:t>bk</a:t>
            </a:r>
            <a:r>
              <a:rPr kumimoji="1" lang="ru-RU" sz="2000" dirty="0">
                <a:solidFill>
                  <a:srgbClr val="660033"/>
                </a:solidFill>
                <a:latin typeface="Times New Roman" pitchFamily="18" charset="0"/>
                <a:hlinkClick r:id="rId2"/>
              </a:rPr>
              <a:t>.</a:t>
            </a:r>
            <a:r>
              <a:rPr kumimoji="1" lang="en-US" sz="2000" dirty="0" err="1">
                <a:solidFill>
                  <a:srgbClr val="660033"/>
                </a:solidFill>
                <a:latin typeface="Times New Roman" pitchFamily="18" charset="0"/>
                <a:hlinkClick r:id="rId2"/>
              </a:rPr>
              <a:t>ru</a:t>
            </a:r>
            <a:r>
              <a:rPr kumimoji="1" lang="ru-RU" sz="2000" dirty="0">
                <a:solidFill>
                  <a:srgbClr val="660033"/>
                </a:solidFill>
                <a:latin typeface="Times New Roman" pitchFamily="18" charset="0"/>
                <a:hlinkClick r:id="rId3"/>
              </a:rPr>
              <a:t>  </a:t>
            </a:r>
          </a:p>
          <a:p>
            <a:endParaRPr kumimoji="1" lang="en-US" sz="2000" dirty="0">
              <a:solidFill>
                <a:srgbClr val="660033"/>
              </a:solidFill>
              <a:latin typeface="Times New Roman" pitchFamily="18" charset="0"/>
            </a:endParaRPr>
          </a:p>
          <a:p>
            <a:r>
              <a:rPr kumimoji="1" lang="en-US" sz="2000" dirty="0">
                <a:solidFill>
                  <a:srgbClr val="660033"/>
                </a:solidFill>
                <a:latin typeface="Times New Roman" pitchFamily="18" charset="0"/>
                <a:hlinkClick r:id="rId3"/>
              </a:rPr>
              <a:t>http://</a:t>
            </a:r>
            <a:r>
              <a:rPr kumimoji="1" lang="en-US" sz="2000" dirty="0" smtClean="0">
                <a:solidFill>
                  <a:srgbClr val="660033"/>
                </a:solidFill>
                <a:latin typeface="Times New Roman" pitchFamily="18" charset="0"/>
                <a:hlinkClick r:id="rId3"/>
              </a:rPr>
              <a:t>www.yaravtomeh.ru</a:t>
            </a:r>
            <a:endParaRPr kumimoji="1" lang="en-US" sz="2000" dirty="0" smtClean="0">
              <a:solidFill>
                <a:srgbClr val="660033"/>
              </a:solidFill>
              <a:latin typeface="Times New Roman" pitchFamily="18" charset="0"/>
            </a:endParaRPr>
          </a:p>
          <a:p>
            <a:r>
              <a:rPr kumimoji="1" lang="ru-RU" sz="2000" b="1" dirty="0" smtClean="0">
                <a:solidFill>
                  <a:srgbClr val="070605"/>
                </a:solidFill>
                <a:latin typeface="Times New Roman" pitchFamily="18" charset="0"/>
              </a:rPr>
              <a:t>Проезд</a:t>
            </a:r>
            <a:r>
              <a:rPr kumimoji="1" lang="ru-RU" sz="2000" b="1" dirty="0">
                <a:solidFill>
                  <a:srgbClr val="070605"/>
                </a:solidFill>
                <a:latin typeface="Times New Roman" pitchFamily="18" charset="0"/>
              </a:rPr>
              <a:t>: </a:t>
            </a:r>
            <a:r>
              <a:rPr kumimoji="1" lang="ru-RU" sz="2000" dirty="0">
                <a:solidFill>
                  <a:srgbClr val="070605"/>
                </a:solidFill>
                <a:latin typeface="Times New Roman" pitchFamily="18" charset="0"/>
              </a:rPr>
              <a:t>троллейбус № 8, автобус № 9,6, 42, маршрутные такси № 96, 71, 91, 90,47, 97, 46,83, 51 до остановки «Областная онкологическая больница» </a:t>
            </a:r>
          </a:p>
        </p:txBody>
      </p:sp>
      <p:sp>
        <p:nvSpPr>
          <p:cNvPr id="6" name="Текст 10"/>
          <p:cNvSpPr txBox="1">
            <a:spLocks/>
          </p:cNvSpPr>
          <p:nvPr/>
        </p:nvSpPr>
        <p:spPr>
          <a:xfrm>
            <a:off x="1714480" y="142852"/>
            <a:ext cx="7215238" cy="1000132"/>
          </a:xfrm>
          <a:prstGeom prst="rect">
            <a:avLst/>
          </a:prstGeom>
          <a:gradFill rotWithShape="1">
            <a:gsLst>
              <a:gs pos="0">
                <a:srgbClr val="12063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>
              <a:spcBef>
                <a:spcPct val="20000"/>
              </a:spcBef>
            </a:pP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НАШИ КООРДИНАТЫ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втомеханический техникум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автомеханический техникум</Template>
  <TotalTime>0</TotalTime>
  <Words>315</Words>
  <Application>Microsoft Office PowerPoint</Application>
  <PresentationFormat>Экран (4:3)</PresentationFormat>
  <Paragraphs>80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автомеханический техникум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2013-02-18T07:18:39Z</dcterms:created>
  <dcterms:modified xsi:type="dcterms:W3CDTF">2015-05-05T13:23:43Z</dcterms:modified>
</cp:coreProperties>
</file>