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6"/>
  </p:notesMasterIdLst>
  <p:sldIdLst>
    <p:sldId id="286" r:id="rId2"/>
    <p:sldId id="273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65" r:id="rId11"/>
    <p:sldId id="257" r:id="rId12"/>
    <p:sldId id="266" r:id="rId13"/>
    <p:sldId id="269" r:id="rId14"/>
    <p:sldId id="287" r:id="rId15"/>
    <p:sldId id="275" r:id="rId16"/>
    <p:sldId id="276" r:id="rId17"/>
    <p:sldId id="274" r:id="rId18"/>
    <p:sldId id="288" r:id="rId19"/>
    <p:sldId id="270" r:id="rId20"/>
    <p:sldId id="271" r:id="rId21"/>
    <p:sldId id="267" r:id="rId22"/>
    <p:sldId id="279" r:id="rId23"/>
    <p:sldId id="278" r:id="rId24"/>
    <p:sldId id="277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haroni" pitchFamily="2" charset="-79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7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D76E3-4642-4605-8704-70AB96CAA729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B5E81-B90A-4083-9D60-1BA7104AC6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1203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061392" y="4350019"/>
            <a:ext cx="4740978" cy="276999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sp>
          <p:nvSpPr>
            <p:cNvPr id="3277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grpSp>
          <p:nvGrpSpPr>
            <p:cNvPr id="32774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277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277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27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277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277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278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781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782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783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784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278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2786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87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88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89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0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1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2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3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2794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2795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6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7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8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799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0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1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2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3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4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5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6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7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8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09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10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11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12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813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3281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1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2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2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2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sp>
          <p:nvSpPr>
            <p:cNvPr id="3282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82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</p:grpSp>
      <p:sp>
        <p:nvSpPr>
          <p:cNvPr id="3282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282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2827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2828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2829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2350D5-93EB-43AD-8738-EA1FCFC6F7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D44CA-08CB-4B0C-ADED-DC4AE219D0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B2056-24AD-40E6-AE65-9FE2A0226A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19075" y="227013"/>
            <a:ext cx="7477125" cy="58689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01625" y="6242050"/>
            <a:ext cx="1782763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257425" y="6248400"/>
            <a:ext cx="34559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867400" y="6248400"/>
            <a:ext cx="1755775" cy="474663"/>
          </a:xfrm>
        </p:spPr>
        <p:txBody>
          <a:bodyPr/>
          <a:lstStyle>
            <a:lvl1pPr>
              <a:defRPr/>
            </a:lvl1pPr>
          </a:lstStyle>
          <a:p>
            <a:fld id="{029744BD-A43E-4368-B12E-7B5D75C9AB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AC412-E30E-47FE-8D99-3E8D9D9BC2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D2F33-877C-4E8C-A943-9D4561086B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FD0E0-5ED1-4B51-9193-362C184450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BDA39-B047-46E9-BAE2-9E480E0AE3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8002-7B97-4C38-9195-2C326B70AA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672F4-6447-46D2-A0F1-D49F1C13A6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23772-DDB1-4404-9875-3A31D2BEE0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313C1-B7C5-467C-A256-36CE6C2340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174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sp>
          <p:nvSpPr>
            <p:cNvPr id="3174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1751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1752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175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175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175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175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75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75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75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76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176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176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6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1770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177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7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78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3179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79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  <p:sp>
          <p:nvSpPr>
            <p:cNvPr id="3179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80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 sz="1800">
                <a:latin typeface="Arial" charset="0"/>
              </a:endParaRPr>
            </a:p>
          </p:txBody>
        </p:sp>
      </p:grpSp>
      <p:sp>
        <p:nvSpPr>
          <p:cNvPr id="31801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802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80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80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80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AB71D228-C99C-4778-A193-B749DB30038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170" y="123829"/>
            <a:ext cx="1019520" cy="97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7760" y="190100"/>
            <a:ext cx="6140160" cy="46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 txBox="1">
            <a:spLocks noGrp="1"/>
          </p:cNvSpPr>
          <p:nvPr>
            <p:ph type="ctrTitle" sz="quarter"/>
          </p:nvPr>
        </p:nvSpPr>
        <p:spPr/>
        <p:txBody>
          <a:bodyPr lIns="82945" tIns="41473" rIns="82945" bIns="41473" anchorCtr="1">
            <a:normAutofit fontScale="90000"/>
          </a:bodyPr>
          <a:lstStyle/>
          <a:p>
            <a:pPr algn="ctr" eaLnBrk="1" hangingPunct="1">
              <a:defRPr/>
            </a:pPr>
            <a: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Семейные групповые конференции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600" dirty="0" err="1" smtClean="0"/>
              <a:t>Шинакова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О.В.педагог-психолог</a:t>
            </a:r>
            <a:r>
              <a:rPr lang="ru-RU" sz="1600" dirty="0" smtClean="0"/>
              <a:t> высшей квалификационной категории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                                     </a:t>
            </a:r>
            <a:endParaRPr lang="ru-RU" sz="1600" dirty="0" smtClean="0"/>
          </a:p>
          <a:p>
            <a:endParaRPr lang="ru-RU" sz="16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352800" y="6158691"/>
            <a:ext cx="4570560" cy="699309"/>
          </a:xfrm>
          <a:prstGeom prst="rect">
            <a:avLst/>
          </a:prstGeom>
        </p:spPr>
        <p:txBody>
          <a:bodyPr lIns="82945" tIns="41473" rIns="82945" bIns="41473">
            <a:spAutoFit/>
          </a:bodyPr>
          <a:lstStyle/>
          <a:p>
            <a:pPr algn="r">
              <a:defRPr/>
            </a:pPr>
            <a:r>
              <a:rPr lang="ru-RU" b="1" dirty="0" smtClean="0">
                <a:solidFill>
                  <a:srgbClr val="0461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rgbClr val="0461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5 основных принципов СГК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/>
              <a:t>1</a:t>
            </a:r>
            <a:r>
              <a:rPr lang="ru-RU" sz="2400"/>
              <a:t>. Ведущий- это независимый человек.</a:t>
            </a:r>
          </a:p>
          <a:p>
            <a:r>
              <a:rPr lang="ru-RU" sz="2400"/>
              <a:t>2.Семья, её родственники и ближайшее окружение собирают воедино свои силы и ресурсы.</a:t>
            </a:r>
          </a:p>
          <a:p>
            <a:r>
              <a:rPr lang="ru-RU" sz="2400"/>
              <a:t>3.Специалисты положительно настроены к семье и к разработанному семьёй плану.</a:t>
            </a:r>
          </a:p>
          <a:p>
            <a:r>
              <a:rPr lang="ru-RU" sz="2400"/>
              <a:t>4.У семьи и ближайшего окружения должно быть личное время на обсуждение и написание плана, специалисты не должны присутствовать на этом этапе СГК.</a:t>
            </a:r>
          </a:p>
          <a:p>
            <a:r>
              <a:rPr lang="ru-RU" sz="2400"/>
              <a:t>5. Дети принимают участие в СГК,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981200" y="457200"/>
          <a:ext cx="4322763" cy="6248400"/>
        </p:xfrm>
        <a:graphic>
          <a:graphicData uri="http://schemas.openxmlformats.org/presentationml/2006/ole">
            <p:oleObj spid="_x0000_s9220" name="Document" r:id="rId3" imgW="6753618" imgH="975959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Подготовительный этап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sz="2000" b="1" dirty="0" smtClean="0"/>
              <a:t>- Встреча и мотивационная беседа референта с семьей с целью убеждения провести СГК и в необходимости принятия решения относительно ребенка.</a:t>
            </a:r>
          </a:p>
          <a:p>
            <a:pPr>
              <a:buNone/>
            </a:pPr>
            <a:r>
              <a:rPr lang="ru-RU" sz="2000" b="1" dirty="0" smtClean="0"/>
              <a:t>-  Обращение референта к НВ ( запрос на проведение СГК и планирование дальнейших совместных действий) </a:t>
            </a:r>
          </a:p>
          <a:p>
            <a:pPr>
              <a:buNone/>
            </a:pPr>
            <a:r>
              <a:rPr lang="ru-RU" sz="2000" b="1" dirty="0" smtClean="0"/>
              <a:t> - Формулировка референтом центрального вопроса</a:t>
            </a:r>
          </a:p>
          <a:p>
            <a:pPr>
              <a:buNone/>
            </a:pPr>
            <a:r>
              <a:rPr lang="ru-RU" sz="2000" b="1" dirty="0" smtClean="0"/>
              <a:t> - Заявление </a:t>
            </a:r>
            <a:r>
              <a:rPr lang="ru-RU" sz="2000" b="1" dirty="0"/>
              <a:t>референта</a:t>
            </a:r>
          </a:p>
          <a:p>
            <a:pPr>
              <a:buFontTx/>
              <a:buChar char="-"/>
            </a:pPr>
            <a:r>
              <a:rPr lang="ru-RU" sz="2000" b="1" dirty="0"/>
              <a:t> </a:t>
            </a:r>
            <a:r>
              <a:rPr lang="ru-RU" sz="2000" b="1" dirty="0" smtClean="0"/>
              <a:t>Работа НВ </a:t>
            </a:r>
            <a:r>
              <a:rPr lang="ru-RU" sz="2000" b="1" dirty="0"/>
              <a:t>с семьёй</a:t>
            </a:r>
          </a:p>
          <a:p>
            <a:pPr>
              <a:buFontTx/>
              <a:buChar char="-"/>
            </a:pPr>
            <a:r>
              <a:rPr lang="ru-RU" sz="2000" b="1" dirty="0" smtClean="0"/>
              <a:t>Работа НВ </a:t>
            </a:r>
            <a:r>
              <a:rPr lang="ru-RU" sz="2000" b="1" dirty="0"/>
              <a:t>с ребенком</a:t>
            </a:r>
          </a:p>
          <a:p>
            <a:pPr>
              <a:buFontTx/>
              <a:buChar char="-"/>
            </a:pPr>
            <a:r>
              <a:rPr lang="ru-RU" sz="2000" b="1" smtClean="0"/>
              <a:t>Работа НВ </a:t>
            </a:r>
            <a:r>
              <a:rPr lang="ru-RU" sz="2000" b="1" dirty="0"/>
              <a:t>со специалистами</a:t>
            </a:r>
          </a:p>
          <a:p>
            <a:pPr>
              <a:buFontTx/>
              <a:buChar char="-"/>
            </a:pPr>
            <a:r>
              <a:rPr lang="ru-RU" sz="2000" b="1" dirty="0"/>
              <a:t>Организационные вопросы</a:t>
            </a:r>
          </a:p>
          <a:p>
            <a:pPr>
              <a:buFontTx/>
              <a:buChar char="-"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Заявление референта</a:t>
            </a:r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>
            <p:ph idx="1"/>
          </p:nvPr>
        </p:nvGraphicFramePr>
        <p:xfrm>
          <a:off x="1363663" y="1066800"/>
          <a:ext cx="5214937" cy="5791200"/>
        </p:xfrm>
        <a:graphic>
          <a:graphicData uri="http://schemas.openxmlformats.org/presentationml/2006/ole">
            <p:oleObj spid="_x0000_s64515" name="Document" r:id="rId3" imgW="6080775" imgH="675384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Принципы контакта НВ с          </a:t>
            </a:r>
            <a:br>
              <a:rPr lang="ru-RU" dirty="0" smtClean="0"/>
            </a:br>
            <a:r>
              <a:rPr lang="ru-RU" dirty="0" smtClean="0"/>
              <a:t>                     семьей: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НВ держится нейтральной позиции.</a:t>
            </a:r>
          </a:p>
          <a:p>
            <a:r>
              <a:rPr lang="ru-RU" sz="2400" dirty="0" smtClean="0"/>
              <a:t>НВ демонстрирует партнерские и равные  отношения  с семьей ( « мы с семьей»)</a:t>
            </a:r>
          </a:p>
          <a:p>
            <a:r>
              <a:rPr lang="ru-RU" sz="2400" dirty="0" smtClean="0"/>
              <a:t>НВ ясно формулирует цели и задачи</a:t>
            </a:r>
          </a:p>
          <a:p>
            <a:r>
              <a:rPr lang="ru-RU" sz="2400" dirty="0" smtClean="0"/>
              <a:t>НВ организует встречи в виде диалога (« не монолог НВ, а диалог»), задает открытые вопросы; разговор о том, что волнует родителя, а не специалиста</a:t>
            </a:r>
          </a:p>
          <a:p>
            <a:r>
              <a:rPr lang="ru-RU" sz="2400" dirty="0" smtClean="0"/>
              <a:t>НВ проводит встречи с членами семьи на нейтральной территории, дома у семьи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Встреча НВ с ребенком..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/>
              <a:t>                         5 ступеней:</a:t>
            </a:r>
          </a:p>
          <a:p>
            <a:endParaRPr lang="ru-RU" sz="2400"/>
          </a:p>
          <a:p>
            <a:r>
              <a:rPr lang="ru-RU" sz="2000"/>
              <a:t>1.Исследование о том, что знает  о СГК.</a:t>
            </a:r>
          </a:p>
          <a:p>
            <a:r>
              <a:rPr lang="ru-RU" sz="2000"/>
              <a:t>2.Исследование чувств относительно СГК , семейной встречи.</a:t>
            </a:r>
          </a:p>
          <a:p>
            <a:r>
              <a:rPr lang="ru-RU" sz="2000"/>
              <a:t>3.Вопросы о мнении.</a:t>
            </a:r>
          </a:p>
          <a:p>
            <a:r>
              <a:rPr lang="ru-RU" sz="2000"/>
              <a:t>4.Вопрос о советах.</a:t>
            </a:r>
          </a:p>
          <a:p>
            <a:r>
              <a:rPr lang="ru-RU" sz="2000"/>
              <a:t>5.Вопрос о приготовлении СГК.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Встреча НВ с семьей.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 sz="1800"/>
              <a:t>Знакомство.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Информация о СГК.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Информация о том, почему проводится СГК.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Мнение каждого о том, кого следует пригласить на СГК.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Вопрос безопасности.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Вопросы по подготовке СГК.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Организационные вопросы относительно встречи.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Обмен информационными буклетами, телефонами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/>
              <a:t>      Работа НВ со взрослым участником СГК        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1.Встреча и диалог с каждым участником.</a:t>
            </a:r>
          </a:p>
          <a:p>
            <a:r>
              <a:rPr lang="ru-RU"/>
              <a:t>2.Ответы на все вопросы.</a:t>
            </a:r>
          </a:p>
          <a:p>
            <a:r>
              <a:rPr lang="ru-RU"/>
              <a:t>3.Если есть необходимость – отказ в работе СГК с аргументами.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3200" b="1" dirty="0" smtClean="0"/>
              <a:t>              План </a:t>
            </a:r>
            <a:r>
              <a:rPr lang="ru-RU" sz="3200" b="1" dirty="0" smtClean="0"/>
              <a:t>работы  </a:t>
            </a:r>
            <a:r>
              <a:rPr lang="ru-RU" sz="3200" b="1" dirty="0" smtClean="0"/>
              <a:t>НВ</a:t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r>
              <a:rPr lang="ru-RU" sz="3200" b="1" dirty="0" smtClean="0"/>
              <a:t>            со специалистами</a:t>
            </a:r>
            <a:r>
              <a:rPr lang="ru-RU" sz="18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СГК </a:t>
            </a:r>
            <a:r>
              <a:rPr lang="ru-RU" sz="2800" b="1" dirty="0" smtClean="0"/>
              <a:t>- это одна из возможностей для сотрудничества семьи и специалистов.</a:t>
            </a:r>
            <a:endParaRPr lang="ru-RU" sz="2800" dirty="0" smtClean="0"/>
          </a:p>
          <a:p>
            <a:pPr lvl="0"/>
            <a:endParaRPr lang="ru-RU" sz="1600" b="1" dirty="0" smtClean="0"/>
          </a:p>
          <a:p>
            <a:pPr lvl="0"/>
            <a:endParaRPr lang="ru-RU" sz="2000" b="1" dirty="0" smtClean="0"/>
          </a:p>
          <a:p>
            <a:pPr lvl="0"/>
            <a:r>
              <a:rPr lang="ru-RU" sz="2000" b="1" dirty="0" smtClean="0"/>
              <a:t>Определить </a:t>
            </a:r>
            <a:r>
              <a:rPr lang="ru-RU" sz="2000" b="1" dirty="0" smtClean="0"/>
              <a:t>на подготовительном этапе состав специалистов.</a:t>
            </a:r>
            <a:endParaRPr lang="ru-RU" sz="2000" dirty="0" smtClean="0"/>
          </a:p>
          <a:p>
            <a:pPr lvl="0"/>
            <a:r>
              <a:rPr lang="ru-RU" sz="2000" b="1" dirty="0" smtClean="0"/>
              <a:t>Рассказать о СГК и сотрудничать со специалистом по определенному вопросу, рассказать о 4-х характеристиках; отличающих этот метод от других форм работы, а также о процессе проведения СГК.</a:t>
            </a:r>
            <a:endParaRPr lang="ru-RU" sz="2000" dirty="0" smtClean="0"/>
          </a:p>
          <a:p>
            <a:pPr lvl="0"/>
            <a:r>
              <a:rPr lang="ru-RU" sz="2000" b="1" dirty="0" smtClean="0"/>
              <a:t>НВ рассказывает о роли специалиста, объясняет, чем он может помочь.</a:t>
            </a: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 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Памятка для специалистов</a:t>
            </a: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ph idx="1"/>
          </p:nvPr>
        </p:nvGraphicFramePr>
        <p:xfrm>
          <a:off x="990600" y="1600200"/>
          <a:ext cx="5937250" cy="4405313"/>
        </p:xfrm>
        <a:graphic>
          <a:graphicData uri="http://schemas.openxmlformats.org/presentationml/2006/ole">
            <p:oleObj spid="_x0000_s68611" name="Document" r:id="rId3" imgW="5937211" imgH="440583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5" name="Picture 5" descr="fotoold02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23888" y="812800"/>
            <a:ext cx="6667500" cy="46958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8" name="Picture 18" descr="453548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100138" y="1008063"/>
            <a:ext cx="5715000" cy="43053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        Этапы СГК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/>
              <a:t>1. Обмен информацией</a:t>
            </a:r>
          </a:p>
          <a:p>
            <a:endParaRPr lang="ru-RU" sz="3600"/>
          </a:p>
          <a:p>
            <a:r>
              <a:rPr lang="ru-RU" sz="3600"/>
              <a:t>2.Личное время семьи</a:t>
            </a:r>
          </a:p>
          <a:p>
            <a:endParaRPr lang="ru-RU" sz="3600"/>
          </a:p>
          <a:p>
            <a:r>
              <a:rPr lang="ru-RU" sz="3600"/>
              <a:t>3. Презентация и принятие плана</a:t>
            </a:r>
          </a:p>
          <a:p>
            <a:endParaRPr lang="ru-RU" sz="3600"/>
          </a:p>
          <a:p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    Семейный план</a:t>
            </a:r>
          </a:p>
        </p:txBody>
      </p:sp>
      <p:graphicFrame>
        <p:nvGraphicFramePr>
          <p:cNvPr id="89091" name="Object 3"/>
          <p:cNvGraphicFramePr>
            <a:graphicFrameLocks noChangeAspect="1"/>
          </p:cNvGraphicFramePr>
          <p:nvPr>
            <p:ph idx="1"/>
          </p:nvPr>
        </p:nvGraphicFramePr>
        <p:xfrm>
          <a:off x="1524000" y="1600200"/>
          <a:ext cx="5332413" cy="4497388"/>
        </p:xfrm>
        <a:graphic>
          <a:graphicData uri="http://schemas.openxmlformats.org/presentationml/2006/ole">
            <p:oleObj spid="_x0000_s89091" name="Document" r:id="rId3" imgW="6080775" imgH="51269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Сопровождение семьи.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/>
              <a:t>-  </a:t>
            </a:r>
            <a:r>
              <a:rPr lang="ru-RU" sz="2400"/>
              <a:t>Задача НВ - наладить работу и контакт между семьей и специалистами.</a:t>
            </a:r>
          </a:p>
          <a:p>
            <a:r>
              <a:rPr lang="ru-RU" sz="2000"/>
              <a:t> НВ проводит контрольные опросы через 1 мес.и через 3 мес. (с семьёй и референтом).</a:t>
            </a:r>
          </a:p>
          <a:p>
            <a:r>
              <a:rPr lang="ru-RU" sz="2000"/>
              <a:t>- Работа НВ заканчивается через 3 мес., даже если есть поводы для беспокойства.</a:t>
            </a:r>
          </a:p>
          <a:p>
            <a:r>
              <a:rPr lang="ru-RU" sz="2000"/>
              <a:t>- Выполнение плана отслеживается референтом и специалистом.</a:t>
            </a:r>
          </a:p>
          <a:p>
            <a:r>
              <a:rPr lang="ru-RU" sz="2000"/>
              <a:t>НВ для семьи:     консультант</a:t>
            </a:r>
          </a:p>
          <a:p>
            <a:r>
              <a:rPr lang="ru-RU" sz="2000"/>
              <a:t>                              организатор</a:t>
            </a:r>
          </a:p>
          <a:p>
            <a:r>
              <a:rPr lang="ru-RU" sz="2000"/>
              <a:t>                              методист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Мониторинг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/>
              <a:t>1. Оценка СГК самим НВ ( см.прил.)</a:t>
            </a:r>
          </a:p>
          <a:p>
            <a:r>
              <a:rPr lang="ru-RU" sz="2000"/>
              <a:t>2.Оценка СГК всеми участниками  (см.прил.)</a:t>
            </a:r>
          </a:p>
          <a:p>
            <a:r>
              <a:rPr lang="ru-RU" sz="2000"/>
              <a:t>3.Заполнение таблицы данных о СГК независимым ведущим.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          Что такое СГК?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СГК- </a:t>
            </a:r>
            <a:r>
              <a:rPr lang="ru-RU" sz="2000"/>
              <a:t>это новый метод по работе с детьми и семьями, оказавшимися в кризисной ситуации, где объединяются ресурсы специалистов, семьи и её ближайшего окружения.</a:t>
            </a:r>
          </a:p>
          <a:p>
            <a:r>
              <a:rPr lang="ru-RU"/>
              <a:t>СГК-</a:t>
            </a:r>
            <a:r>
              <a:rPr lang="ru-RU" sz="3600"/>
              <a:t> </a:t>
            </a:r>
            <a:r>
              <a:rPr lang="ru-RU" sz="2000"/>
              <a:t>это своеобразный семейный совет, встреча членов семьи и ближайшего окружения с целью обсуждения проблемы и самостоятельного принятия решения ( семейного плана).</a:t>
            </a:r>
          </a:p>
          <a:p>
            <a:r>
              <a:rPr lang="ru-RU"/>
              <a:t>СГК- </a:t>
            </a:r>
            <a:r>
              <a:rPr lang="ru-RU" sz="2000"/>
              <a:t>это метод социализации и реагирования на трудную жизненную ситуацию семьи.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/>
              <a:t> </a:t>
            </a:r>
            <a:br>
              <a:rPr lang="ru-RU" sz="3200" b="1"/>
            </a:br>
            <a:r>
              <a:rPr lang="ru-RU" sz="3200" b="1"/>
              <a:t>  </a:t>
            </a:r>
            <a:br>
              <a:rPr lang="ru-RU" sz="3200" b="1"/>
            </a:br>
            <a:r>
              <a:rPr lang="ru-RU" sz="3200" b="1"/>
              <a:t>Сфера применения  метода СГК:</a:t>
            </a:r>
            <a:r>
              <a:rPr lang="ru-RU" sz="3200"/>
              <a:t/>
            </a:r>
            <a:br>
              <a:rPr lang="ru-RU" sz="3200"/>
            </a:br>
            <a:endParaRPr lang="ru-RU" sz="320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7386638" cy="44973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</a:pPr>
            <a:endParaRPr lang="ru-RU" sz="1800"/>
          </a:p>
          <a:p>
            <a:pPr>
              <a:lnSpc>
                <a:spcPct val="80000"/>
              </a:lnSpc>
            </a:pPr>
            <a:r>
              <a:rPr lang="ru-RU" sz="1800"/>
              <a:t>Данный метод позволяет использовать индивидуальный дифференцированный подход в разрешении кризисных ситуаций:</a:t>
            </a:r>
          </a:p>
          <a:p>
            <a:pPr>
              <a:lnSpc>
                <a:spcPct val="80000"/>
              </a:lnSpc>
            </a:pPr>
            <a:r>
              <a:rPr lang="ru-RU" sz="1800"/>
              <a:t>В случае развода родителей, по вопросам проживания детей.</a:t>
            </a:r>
          </a:p>
          <a:p>
            <a:pPr>
              <a:lnSpc>
                <a:spcPct val="80000"/>
              </a:lnSpc>
            </a:pPr>
            <a:r>
              <a:rPr lang="ru-RU" sz="1800"/>
              <a:t>Оформление документов, лечение детей.</a:t>
            </a:r>
          </a:p>
          <a:p>
            <a:pPr>
              <a:lnSpc>
                <a:spcPct val="80000"/>
              </a:lnSpc>
            </a:pPr>
            <a:r>
              <a:rPr lang="ru-RU" sz="1800"/>
              <a:t> Проблема взаимопонимания между родителями и детьми.</a:t>
            </a:r>
          </a:p>
          <a:p>
            <a:pPr>
              <a:lnSpc>
                <a:spcPct val="80000"/>
              </a:lnSpc>
            </a:pPr>
            <a:r>
              <a:rPr lang="ru-RU" sz="1800"/>
              <a:t>Употребление подростками наркотиков, алкоголя.</a:t>
            </a:r>
          </a:p>
          <a:p>
            <a:pPr>
              <a:lnSpc>
                <a:spcPct val="80000"/>
              </a:lnSpc>
            </a:pPr>
            <a:r>
              <a:rPr lang="ru-RU" sz="1800"/>
              <a:t>Совершение правонарушений.</a:t>
            </a:r>
          </a:p>
          <a:p>
            <a:pPr>
              <a:lnSpc>
                <a:spcPct val="80000"/>
              </a:lnSpc>
            </a:pPr>
            <a:r>
              <a:rPr lang="ru-RU" sz="1800"/>
              <a:t>Случаи насилия в семье.</a:t>
            </a:r>
          </a:p>
          <a:p>
            <a:pPr>
              <a:lnSpc>
                <a:spcPct val="80000"/>
              </a:lnSpc>
            </a:pPr>
            <a:r>
              <a:rPr lang="ru-RU" sz="1800"/>
              <a:t>Прогулы уроков.</a:t>
            </a:r>
          </a:p>
          <a:p>
            <a:pPr>
              <a:lnSpc>
                <a:spcPct val="80000"/>
              </a:lnSpc>
            </a:pPr>
            <a:r>
              <a:rPr lang="ru-RU" sz="1800"/>
              <a:t>В приёмных семьях (перед размещением ребёнка, адаптации приёмного ребёнка в семье, с целью разрешения проблем, возникающих в семье по воспитанию и развитию приёмного ребёнка, вопросам подготовки его к самостоятельной жизни).</a:t>
            </a:r>
          </a:p>
          <a:p>
            <a:pPr>
              <a:lnSpc>
                <a:spcPct val="80000"/>
              </a:lnSpc>
            </a:pPr>
            <a:r>
              <a:rPr lang="ru-RU" sz="1800"/>
              <a:t>В детском доме или школе-интернате.</a:t>
            </a:r>
          </a:p>
          <a:p>
            <a:pPr>
              <a:lnSpc>
                <a:spcPct val="80000"/>
              </a:lnSpc>
            </a:pPr>
            <a:r>
              <a:rPr lang="ru-RU" sz="1800"/>
              <a:t>Технология данного метода может быть легко адаптирована во многих сферах, область его применения не знает границ - решение конфликтов в семье, школе, на работе.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/>
              <a:t>Критерии принятия случая для проведения  СГК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7386638" cy="4497388"/>
          </a:xfrm>
        </p:spPr>
        <p:txBody>
          <a:bodyPr/>
          <a:lstStyle/>
          <a:p>
            <a:pPr>
              <a:buFontTx/>
              <a:buNone/>
            </a:pPr>
            <a:endParaRPr lang="ru-RU" sz="2800"/>
          </a:p>
          <a:p>
            <a:r>
              <a:rPr lang="ru-RU" sz="2800"/>
              <a:t>- Наличие трудной жизненной ситуации.</a:t>
            </a:r>
          </a:p>
          <a:p>
            <a:r>
              <a:rPr lang="ru-RU" sz="2800"/>
              <a:t>- Добровольное  согласие семьи на проведение СГК.</a:t>
            </a:r>
          </a:p>
          <a:p>
            <a:r>
              <a:rPr lang="ru-RU" sz="2800"/>
              <a:t>- У семьи есть ближайшее окружение, которое готово поддержать её.</a:t>
            </a:r>
          </a:p>
          <a:p>
            <a:r>
              <a:rPr lang="ru-RU" sz="2800"/>
              <a:t>- Участникам конфликта больше 10 лет.</a:t>
            </a:r>
          </a:p>
          <a:p>
            <a:r>
              <a:rPr lang="ru-RU" sz="2800"/>
              <a:t>- Стороны не употребляют наркотики.</a:t>
            </a:r>
          </a:p>
          <a:p>
            <a:r>
              <a:rPr lang="ru-RU" sz="2800"/>
              <a:t>- Участники психически здоровы.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/>
              <a:t/>
            </a:r>
            <a:br>
              <a:rPr lang="ru-RU" sz="2400" b="1"/>
            </a:br>
            <a:r>
              <a:rPr lang="ru-RU" sz="2400" b="1"/>
              <a:t/>
            </a:r>
            <a:br>
              <a:rPr lang="ru-RU" sz="2400" b="1"/>
            </a:br>
            <a:r>
              <a:rPr lang="ru-RU" sz="2400" b="1"/>
              <a:t/>
            </a:r>
            <a:br>
              <a:rPr lang="ru-RU" sz="2400" b="1"/>
            </a:br>
            <a:r>
              <a:rPr lang="ru-RU" sz="2400" b="1"/>
              <a:t>Критерии, когда семейная ситуация не принимается референтом на проведение СГК: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1400"/>
          </a:p>
          <a:p>
            <a:pPr>
              <a:lnSpc>
                <a:spcPct val="80000"/>
              </a:lnSpc>
            </a:pPr>
            <a:r>
              <a:rPr lang="ru-RU" sz="1800"/>
              <a:t>- Отсутствие мотивации - семья не видит необходимости в организации и проведении СГК.</a:t>
            </a:r>
          </a:p>
          <a:p>
            <a:pPr>
              <a:lnSpc>
                <a:spcPct val="80000"/>
              </a:lnSpc>
            </a:pPr>
            <a:r>
              <a:rPr lang="ru-RU" sz="1800"/>
              <a:t>- Высокий уровень враждебности и агрессивности по отношению друг к другу членов семьи.</a:t>
            </a:r>
          </a:p>
          <a:p>
            <a:pPr>
              <a:lnSpc>
                <a:spcPct val="80000"/>
              </a:lnSpc>
            </a:pPr>
            <a:r>
              <a:rPr lang="ru-RU" sz="1800"/>
              <a:t>- Члены семьи или родители недееспособны в силу психического заболевания.</a:t>
            </a:r>
          </a:p>
          <a:p>
            <a:pPr>
              <a:lnSpc>
                <a:spcPct val="80000"/>
              </a:lnSpc>
            </a:pPr>
            <a:r>
              <a:rPr lang="ru-RU" sz="1800"/>
              <a:t>- Проблема семьи чересчур личная, чтобы выносить её на обсуждение даже с самыми близкими родственниками.</a:t>
            </a:r>
          </a:p>
          <a:p>
            <a:pPr>
              <a:lnSpc>
                <a:spcPct val="80000"/>
              </a:lnSpc>
            </a:pPr>
            <a:r>
              <a:rPr lang="ru-RU" sz="1800"/>
              <a:t>- Семьи, в которых есть доминантные члены семьи, которые могут манипулировать  другими участниками.</a:t>
            </a:r>
          </a:p>
          <a:p>
            <a:pPr>
              <a:lnSpc>
                <a:spcPct val="80000"/>
              </a:lnSpc>
            </a:pPr>
            <a:r>
              <a:rPr lang="ru-RU" sz="1800"/>
              <a:t>- Специалисты  предпочитают традиционные формы работы с семьёй, не готовы использовать инновационные методы.</a:t>
            </a:r>
          </a:p>
          <a:p>
            <a:pPr>
              <a:lnSpc>
                <a:spcPct val="80000"/>
              </a:lnSpc>
            </a:pPr>
            <a:r>
              <a:rPr lang="ru-RU" sz="1800"/>
              <a:t>- Предубеждённость специалистов, которые не видят в семье потенциала.</a:t>
            </a:r>
          </a:p>
          <a:p>
            <a:pPr>
              <a:lnSpc>
                <a:spcPct val="80000"/>
              </a:lnSpc>
            </a:pPr>
            <a:r>
              <a:rPr lang="ru-RU" sz="1800"/>
              <a:t>- Несогласие семьи с причиной для встречи (с ключевым вопросом).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                     А также тогда, когда: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/>
              <a:t>Возраст ребёнка приближается к совершеннолетию и он не хочет проводить такую встречу. </a:t>
            </a:r>
          </a:p>
          <a:p>
            <a:pPr>
              <a:lnSpc>
                <a:spcPct val="80000"/>
              </a:lnSpc>
            </a:pPr>
            <a:r>
              <a:rPr lang="ru-RU" sz="2000"/>
              <a:t>-  Есть категорические возражения биологических родителей (или замещающей семьи против проведения СГК). </a:t>
            </a:r>
          </a:p>
          <a:p>
            <a:pPr>
              <a:lnSpc>
                <a:spcPct val="80000"/>
              </a:lnSpc>
            </a:pPr>
            <a:r>
              <a:rPr lang="ru-RU" sz="2000"/>
              <a:t>- В ситуациях жестокого насилия, в случае угрозы безопасности ребёнку или другим членам семьи после проведения СГК, когда ребёнок категорически отказывается от участия, а без него невозможно провести встречу.</a:t>
            </a:r>
          </a:p>
          <a:p>
            <a:pPr>
              <a:lnSpc>
                <a:spcPct val="80000"/>
              </a:lnSpc>
            </a:pPr>
            <a:r>
              <a:rPr lang="ru-RU" sz="2000"/>
              <a:t>- Ситуация требует немедленного вмешательства, а её разрешение – жизненно важно.</a:t>
            </a:r>
          </a:p>
          <a:p>
            <a:pPr>
              <a:lnSpc>
                <a:spcPct val="80000"/>
              </a:lnSpc>
            </a:pPr>
            <a:r>
              <a:rPr lang="ru-RU" sz="2000"/>
              <a:t>-  Недостаток времени для подготовки СГК.</a:t>
            </a:r>
          </a:p>
          <a:p>
            <a:pPr>
              <a:lnSpc>
                <a:spcPct val="80000"/>
              </a:lnSpc>
            </a:pPr>
            <a:r>
              <a:rPr lang="ru-RU" sz="2000"/>
              <a:t>У референта появляются сомнения,  они обсуждаются на трёхсторонней встрече с участием референта,  НВ и координатора проекта, чтобы исключить потенциальные риски в случае проведения СГК.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7" name="Picture 7" descr="1228654012_755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362075" y="1370013"/>
            <a:ext cx="5191125" cy="3581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4 отличительных характеристики СГК: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000"/>
              <a:t>1. Это инновационная модель принятия решения,основанная на силах и возможностях самой семьи.</a:t>
            </a:r>
          </a:p>
          <a:p>
            <a:r>
              <a:rPr lang="ru-RU" sz="2000"/>
              <a:t>2.Полноправным и единственным хозяином СГК является семья и её ближайшее окружение.</a:t>
            </a:r>
          </a:p>
          <a:p>
            <a:r>
              <a:rPr lang="ru-RU" sz="2000"/>
              <a:t>3. Конференцию проводит независимый ведущий (</a:t>
            </a:r>
            <a:r>
              <a:rPr lang="ru-RU" sz="2400"/>
              <a:t>НВ)</a:t>
            </a:r>
            <a:r>
              <a:rPr lang="ru-RU" sz="2000"/>
              <a:t>- нейтральный человек.</a:t>
            </a:r>
          </a:p>
          <a:p>
            <a:r>
              <a:rPr lang="ru-RU" sz="2000"/>
              <a:t>4.Семье предоставляется право на получение информации, на распоряжение личным временем, на безусловное принятие плана, если план безопасен для ребенка и соответствует закону.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637</TotalTime>
  <Words>1050</Words>
  <Application>Microsoft PowerPoint</Application>
  <PresentationFormat>Экран (4:3)</PresentationFormat>
  <Paragraphs>134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Кимоно</vt:lpstr>
      <vt:lpstr>Document</vt:lpstr>
      <vt:lpstr>   Семейные групповые конференции</vt:lpstr>
      <vt:lpstr>Слайд 2</vt:lpstr>
      <vt:lpstr>           Что такое СГК?</vt:lpstr>
      <vt:lpstr>     Сфера применения  метода СГК: </vt:lpstr>
      <vt:lpstr>Критерии принятия случая для проведения  СГК</vt:lpstr>
      <vt:lpstr>   Критерии, когда семейная ситуация не принимается референтом на проведение СГК: </vt:lpstr>
      <vt:lpstr>                     А также тогда, когда:</vt:lpstr>
      <vt:lpstr>Слайд 8</vt:lpstr>
      <vt:lpstr>4 отличительных характеристики СГК:</vt:lpstr>
      <vt:lpstr>5 основных принципов СГК</vt:lpstr>
      <vt:lpstr>Слайд 11</vt:lpstr>
      <vt:lpstr>    Подготовительный этап</vt:lpstr>
      <vt:lpstr>    Заявление референта</vt:lpstr>
      <vt:lpstr>     Принципы контакта НВ с                                семьей:</vt:lpstr>
      <vt:lpstr>Встреча НВ с ребенком..</vt:lpstr>
      <vt:lpstr>Встреча НВ с семьей.</vt:lpstr>
      <vt:lpstr>      Работа НВ со взрослым участником СГК         </vt:lpstr>
      <vt:lpstr>                  План работы  НВ              со специалистами.   </vt:lpstr>
      <vt:lpstr>  Памятка для специалистов</vt:lpstr>
      <vt:lpstr>Слайд 20</vt:lpstr>
      <vt:lpstr>               Этапы СГК</vt:lpstr>
      <vt:lpstr>           Семейный план</vt:lpstr>
      <vt:lpstr>     Сопровождение семьи.</vt:lpstr>
      <vt:lpstr>Мониторинг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Учитель</cp:lastModifiedBy>
  <cp:revision>32</cp:revision>
  <cp:lastPrinted>1601-01-01T00:00:00Z</cp:lastPrinted>
  <dcterms:created xsi:type="dcterms:W3CDTF">2012-05-20T19:39:20Z</dcterms:created>
  <dcterms:modified xsi:type="dcterms:W3CDTF">2012-12-03T09:29:01Z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