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9" r:id="rId3"/>
    <p:sldId id="268" r:id="rId4"/>
    <p:sldId id="258" r:id="rId5"/>
    <p:sldId id="262" r:id="rId6"/>
    <p:sldId id="264" r:id="rId7"/>
    <p:sldId id="270" r:id="rId8"/>
    <p:sldId id="263" r:id="rId9"/>
    <p:sldId id="284" r:id="rId10"/>
    <p:sldId id="261" r:id="rId11"/>
    <p:sldId id="266" r:id="rId12"/>
    <p:sldId id="267" r:id="rId13"/>
    <p:sldId id="271" r:id="rId14"/>
    <p:sldId id="273" r:id="rId15"/>
    <p:sldId id="274" r:id="rId16"/>
    <p:sldId id="275" r:id="rId17"/>
    <p:sldId id="276" r:id="rId18"/>
    <p:sldId id="278" r:id="rId19"/>
    <p:sldId id="277" r:id="rId20"/>
    <p:sldId id="279" r:id="rId21"/>
    <p:sldId id="280" r:id="rId22"/>
    <p:sldId id="281" r:id="rId23"/>
    <p:sldId id="282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4F"/>
    <a:srgbClr val="FFE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07F57-E786-4B1A-B37D-291C8E8B8FBF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E770624-2317-40C3-B7D9-9BBDBD983FCD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Модульные</a:t>
          </a:r>
        </a:p>
        <a:p>
          <a:pPr lvl="0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126CD059-A895-468C-B957-4D6215E5D1E0}" type="parTrans" cxnId="{8C0842E9-D29F-4AF7-B925-F5BEE09976F6}">
      <dgm:prSet/>
      <dgm:spPr/>
      <dgm:t>
        <a:bodyPr/>
        <a:lstStyle/>
        <a:p>
          <a:endParaRPr lang="ru-RU"/>
        </a:p>
      </dgm:t>
    </dgm:pt>
    <dgm:pt modelId="{E618A2E8-8B8E-4515-B2EE-3B15DAE2ED43}" type="sibTrans" cxnId="{8C0842E9-D29F-4AF7-B925-F5BEE09976F6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Адаптированные</a:t>
          </a:r>
        </a:p>
        <a:p>
          <a:pPr lvl="0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D0A2E5D2-8E1D-4A7A-AD33-56FC34751D99}">
      <dgm:prSet phldrT="[Текст]"/>
      <dgm:spPr/>
      <dgm:t>
        <a:bodyPr/>
        <a:lstStyle/>
        <a:p>
          <a:r>
            <a:rPr lang="ru-RU" dirty="0" smtClean="0"/>
            <a:t>.</a:t>
          </a:r>
          <a:endParaRPr lang="ru-RU" dirty="0"/>
        </a:p>
      </dgm:t>
    </dgm:pt>
    <dgm:pt modelId="{550D9B81-79F7-4CF6-AB52-3769C50E8A07}" type="parTrans" cxnId="{B0D39885-DBAF-467B-9EA7-6857BD5208A0}">
      <dgm:prSet/>
      <dgm:spPr/>
      <dgm:t>
        <a:bodyPr/>
        <a:lstStyle/>
        <a:p>
          <a:endParaRPr lang="ru-RU"/>
        </a:p>
      </dgm:t>
    </dgm:pt>
    <dgm:pt modelId="{162C75E8-C78D-4C2B-AE61-AFE95AB34C24}" type="sibTrans" cxnId="{B0D39885-DBAF-467B-9EA7-6857BD5208A0}">
      <dgm:prSet/>
      <dgm:spPr/>
      <dgm:t>
        <a:bodyPr/>
        <a:lstStyle/>
        <a:p>
          <a:endParaRPr lang="ru-RU"/>
        </a:p>
      </dgm:t>
    </dgm:pt>
    <dgm:pt modelId="{61EBEFF8-8182-4E8C-8C1C-056174E09073}">
      <dgm:prSet phldrT="[Текст]" custT="1"/>
      <dgm:spPr/>
      <dgm:t>
        <a:bodyPr/>
        <a:lstStyle/>
        <a:p>
          <a:r>
            <a:rPr lang="ru-RU" sz="1600" dirty="0" smtClean="0"/>
            <a:t>Сетевые</a:t>
          </a:r>
          <a:endParaRPr lang="ru-RU" sz="1600" dirty="0"/>
        </a:p>
      </dgm:t>
    </dgm:pt>
    <dgm:pt modelId="{82732F78-5140-4403-B04C-367E6BD872D1}" type="parTrans" cxnId="{C6C26C9D-5110-4F1E-AE9F-934D32BE54F0}">
      <dgm:prSet/>
      <dgm:spPr/>
      <dgm:t>
        <a:bodyPr/>
        <a:lstStyle/>
        <a:p>
          <a:endParaRPr lang="ru-RU"/>
        </a:p>
      </dgm:t>
    </dgm:pt>
    <dgm:pt modelId="{EA1DC4F0-1CF8-43E2-980E-E4466DA697D4}" type="sibTrans" cxnId="{C6C26C9D-5110-4F1E-AE9F-934D32BE54F0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Краткосрочные</a:t>
          </a:r>
        </a:p>
        <a:p>
          <a:pPr lvl="0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F8FCA2EE-2BF1-4732-B638-F03CA2668F96}">
      <dgm:prSet phldrT="[Текст]" custT="1"/>
      <dgm:spPr/>
      <dgm:t>
        <a:bodyPr/>
        <a:lstStyle/>
        <a:p>
          <a:pPr lvl="0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 smtClean="0"/>
            <a:t>Уровневые</a:t>
          </a:r>
          <a:endParaRPr lang="ru-RU" sz="1400" dirty="0"/>
        </a:p>
      </dgm:t>
    </dgm:pt>
    <dgm:pt modelId="{68230A24-D0AA-4ECB-8108-BF630D094850}" type="parTrans" cxnId="{D002F47F-AED5-427E-8F2B-69472D7651A5}">
      <dgm:prSet/>
      <dgm:spPr/>
      <dgm:t>
        <a:bodyPr/>
        <a:lstStyle/>
        <a:p>
          <a:endParaRPr lang="ru-RU"/>
        </a:p>
      </dgm:t>
    </dgm:pt>
    <dgm:pt modelId="{8ABD6FC9-66B7-4154-8D71-FE088250B50E}" type="sibTrans" cxnId="{D002F47F-AED5-427E-8F2B-69472D7651A5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err="1" smtClean="0"/>
            <a:t>Разноу</a:t>
          </a:r>
          <a:endParaRPr lang="ru-RU" sz="1400" dirty="0" smtClean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err="1" smtClean="0"/>
            <a:t>ровневые</a:t>
          </a:r>
          <a:endParaRPr lang="ru-RU" sz="1400" dirty="0" smtClean="0"/>
        </a:p>
        <a:p>
          <a:pPr lvl="0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5E6BDF0A-BA81-4B59-B4CC-64F738C8CB3E}">
      <dgm:prSet phldrT="[Текст]"/>
      <dgm:spPr/>
      <dgm:t>
        <a:bodyPr/>
        <a:lstStyle/>
        <a:p>
          <a:r>
            <a:rPr lang="ru-RU" dirty="0" smtClean="0"/>
            <a:t>.</a:t>
          </a:r>
          <a:endParaRPr lang="ru-RU" dirty="0"/>
        </a:p>
      </dgm:t>
    </dgm:pt>
    <dgm:pt modelId="{D1A52CD5-DFFF-407D-9BC6-479C2F2E8862}" type="parTrans" cxnId="{E0A07385-EB2B-481B-AE0F-7256DCC266EB}">
      <dgm:prSet/>
      <dgm:spPr/>
      <dgm:t>
        <a:bodyPr/>
        <a:lstStyle/>
        <a:p>
          <a:endParaRPr lang="ru-RU"/>
        </a:p>
      </dgm:t>
    </dgm:pt>
    <dgm:pt modelId="{9253C23C-C7BD-45EE-B613-118D6A4C531F}" type="sibTrans" cxnId="{E0A07385-EB2B-481B-AE0F-7256DCC266EB}">
      <dgm:prSet/>
      <dgm:spPr/>
      <dgm:t>
        <a:bodyPr/>
        <a:lstStyle/>
        <a:p>
          <a:endParaRPr lang="ru-RU"/>
        </a:p>
      </dgm:t>
    </dgm:pt>
    <dgm:pt modelId="{715922BF-5A23-4F94-9F84-79BD4D45F90A}" type="pres">
      <dgm:prSet presAssocID="{8AA07F57-E786-4B1A-B37D-291C8E8B8FB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55DFC6C-3D25-4CB9-95ED-CA3DFD966B1E}" type="pres">
      <dgm:prSet presAssocID="{3E770624-2317-40C3-B7D9-9BBDBD983FCD}" presName="composite" presStyleCnt="0"/>
      <dgm:spPr/>
    </dgm:pt>
    <dgm:pt modelId="{876191DD-7A81-4FCF-A539-C877D33ECC66}" type="pres">
      <dgm:prSet presAssocID="{3E770624-2317-40C3-B7D9-9BBDBD983FCD}" presName="Parent1" presStyleLbl="node1" presStyleIdx="0" presStyleCnt="6" custScaleX="120051" custScaleY="9945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11621-3E82-492E-AC5A-5A4C81CD415A}" type="pres">
      <dgm:prSet presAssocID="{3E770624-2317-40C3-B7D9-9BBDBD983FC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2D7CB-5188-493F-930C-B7B9A55ADE61}" type="pres">
      <dgm:prSet presAssocID="{3E770624-2317-40C3-B7D9-9BBDBD983FCD}" presName="BalanceSpacing" presStyleCnt="0"/>
      <dgm:spPr/>
    </dgm:pt>
    <dgm:pt modelId="{E9C43557-79BF-42A8-8F11-96A6B8848E71}" type="pres">
      <dgm:prSet presAssocID="{3E770624-2317-40C3-B7D9-9BBDBD983FCD}" presName="BalanceSpacing1" presStyleCnt="0"/>
      <dgm:spPr/>
    </dgm:pt>
    <dgm:pt modelId="{73C4DDAA-7250-4199-9EBB-BF33ADD8EA98}" type="pres">
      <dgm:prSet presAssocID="{E618A2E8-8B8E-4515-B2EE-3B15DAE2ED43}" presName="Accent1Text" presStyleLbl="node1" presStyleIdx="1" presStyleCnt="6"/>
      <dgm:spPr/>
      <dgm:t>
        <a:bodyPr/>
        <a:lstStyle/>
        <a:p>
          <a:endParaRPr lang="ru-RU"/>
        </a:p>
      </dgm:t>
    </dgm:pt>
    <dgm:pt modelId="{42AF5C2D-A8D2-4BC1-93E1-9E8B7C771375}" type="pres">
      <dgm:prSet presAssocID="{E618A2E8-8B8E-4515-B2EE-3B15DAE2ED43}" presName="spaceBetweenRectangles" presStyleCnt="0"/>
      <dgm:spPr/>
    </dgm:pt>
    <dgm:pt modelId="{DEAEDDA4-512F-45C0-B233-1D3C4C2E60EC}" type="pres">
      <dgm:prSet presAssocID="{61EBEFF8-8182-4E8C-8C1C-056174E09073}" presName="composite" presStyleCnt="0"/>
      <dgm:spPr/>
    </dgm:pt>
    <dgm:pt modelId="{CDDF3C2A-CCB2-41A4-A4C5-9A6890FC13D6}" type="pres">
      <dgm:prSet presAssocID="{61EBEFF8-8182-4E8C-8C1C-056174E09073}" presName="Parent1" presStyleLbl="node1" presStyleIdx="2" presStyleCnt="6" custLinFactNeighborX="-2069" custLinFactNeighborY="18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B1942E-77D1-478E-BE3D-C900EAD73EA7}" type="pres">
      <dgm:prSet presAssocID="{61EBEFF8-8182-4E8C-8C1C-056174E09073}" presName="Childtext1" presStyleLbl="revTx" presStyleIdx="1" presStyleCnt="3" custScaleX="79752" custScaleY="154039" custLinFactNeighborX="1248" custLinFactNeighborY="11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6A8072-5F05-40BB-8140-92B8E303684C}" type="pres">
      <dgm:prSet presAssocID="{61EBEFF8-8182-4E8C-8C1C-056174E09073}" presName="BalanceSpacing" presStyleCnt="0"/>
      <dgm:spPr/>
    </dgm:pt>
    <dgm:pt modelId="{757E2E21-B0DD-438E-8DC5-3272EA978B97}" type="pres">
      <dgm:prSet presAssocID="{61EBEFF8-8182-4E8C-8C1C-056174E09073}" presName="BalanceSpacing1" presStyleCnt="0"/>
      <dgm:spPr/>
    </dgm:pt>
    <dgm:pt modelId="{BACDB986-76C0-4C94-BAE6-B93E40732075}" type="pres">
      <dgm:prSet presAssocID="{EA1DC4F0-1CF8-43E2-980E-E4466DA697D4}" presName="Accent1Text" presStyleLbl="node1" presStyleIdx="3" presStyleCnt="6"/>
      <dgm:spPr/>
      <dgm:t>
        <a:bodyPr/>
        <a:lstStyle/>
        <a:p>
          <a:endParaRPr lang="ru-RU"/>
        </a:p>
      </dgm:t>
    </dgm:pt>
    <dgm:pt modelId="{28699394-6A9C-4878-B68E-9B2D09EF6331}" type="pres">
      <dgm:prSet presAssocID="{EA1DC4F0-1CF8-43E2-980E-E4466DA697D4}" presName="spaceBetweenRectangles" presStyleCnt="0"/>
      <dgm:spPr/>
    </dgm:pt>
    <dgm:pt modelId="{E3651472-BBFE-49BB-B3DF-13D15EE149D9}" type="pres">
      <dgm:prSet presAssocID="{F8FCA2EE-2BF1-4732-B638-F03CA2668F96}" presName="composite" presStyleCnt="0"/>
      <dgm:spPr/>
    </dgm:pt>
    <dgm:pt modelId="{C07EC516-5F79-47B1-A921-AF4FD0899653}" type="pres">
      <dgm:prSet presAssocID="{F8FCA2EE-2BF1-4732-B638-F03CA2668F96}" presName="Parent1" presStyleLbl="node1" presStyleIdx="4" presStyleCnt="6" custScaleX="108062" custScaleY="10020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F3EEA-AE7F-47D0-AE56-D2EA4CB0B1F7}" type="pres">
      <dgm:prSet presAssocID="{F8FCA2EE-2BF1-4732-B638-F03CA2668F96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1F60DE-3A1B-424F-89E5-CA3A007302B5}" type="pres">
      <dgm:prSet presAssocID="{F8FCA2EE-2BF1-4732-B638-F03CA2668F96}" presName="BalanceSpacing" presStyleCnt="0"/>
      <dgm:spPr/>
    </dgm:pt>
    <dgm:pt modelId="{73E101A5-A37D-4712-A565-5B890C1C20A8}" type="pres">
      <dgm:prSet presAssocID="{F8FCA2EE-2BF1-4732-B638-F03CA2668F96}" presName="BalanceSpacing1" presStyleCnt="0"/>
      <dgm:spPr/>
    </dgm:pt>
    <dgm:pt modelId="{9B8DC2F2-0705-43F3-84B4-CA694692AFF1}" type="pres">
      <dgm:prSet presAssocID="{8ABD6FC9-66B7-4154-8D71-FE088250B50E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8C0842E9-D29F-4AF7-B925-F5BEE09976F6}" srcId="{8AA07F57-E786-4B1A-B37D-291C8E8B8FBF}" destId="{3E770624-2317-40C3-B7D9-9BBDBD983FCD}" srcOrd="0" destOrd="0" parTransId="{126CD059-A895-468C-B957-4D6215E5D1E0}" sibTransId="{E618A2E8-8B8E-4515-B2EE-3B15DAE2ED43}"/>
    <dgm:cxn modelId="{C672F31A-6B8E-4189-B78C-36983C5549D4}" type="presOf" srcId="{3E770624-2317-40C3-B7D9-9BBDBD983FCD}" destId="{876191DD-7A81-4FCF-A539-C877D33ECC66}" srcOrd="0" destOrd="0" presId="urn:microsoft.com/office/officeart/2008/layout/AlternatingHexagons"/>
    <dgm:cxn modelId="{D002F47F-AED5-427E-8F2B-69472D7651A5}" srcId="{8AA07F57-E786-4B1A-B37D-291C8E8B8FBF}" destId="{F8FCA2EE-2BF1-4732-B638-F03CA2668F96}" srcOrd="2" destOrd="0" parTransId="{68230A24-D0AA-4ECB-8108-BF630D094850}" sibTransId="{8ABD6FC9-66B7-4154-8D71-FE088250B50E}"/>
    <dgm:cxn modelId="{B31AA16A-1B19-4A89-A717-5428A65BE15A}" type="presOf" srcId="{E618A2E8-8B8E-4515-B2EE-3B15DAE2ED43}" destId="{73C4DDAA-7250-4199-9EBB-BF33ADD8EA98}" srcOrd="0" destOrd="0" presId="urn:microsoft.com/office/officeart/2008/layout/AlternatingHexagons"/>
    <dgm:cxn modelId="{D973D879-2741-4D47-9275-053EA1913A5D}" type="presOf" srcId="{F8FCA2EE-2BF1-4732-B638-F03CA2668F96}" destId="{C07EC516-5F79-47B1-A921-AF4FD0899653}" srcOrd="0" destOrd="0" presId="urn:microsoft.com/office/officeart/2008/layout/AlternatingHexagons"/>
    <dgm:cxn modelId="{9BC0EAE1-27EA-4FCA-A774-7FE952871A0C}" type="presOf" srcId="{61EBEFF8-8182-4E8C-8C1C-056174E09073}" destId="{CDDF3C2A-CCB2-41A4-A4C5-9A6890FC13D6}" srcOrd="0" destOrd="0" presId="urn:microsoft.com/office/officeart/2008/layout/AlternatingHexagons"/>
    <dgm:cxn modelId="{E350902D-A0A5-4368-8F2E-D35F667CCDD9}" type="presOf" srcId="{EA1DC4F0-1CF8-43E2-980E-E4466DA697D4}" destId="{BACDB986-76C0-4C94-BAE6-B93E40732075}" srcOrd="0" destOrd="0" presId="urn:microsoft.com/office/officeart/2008/layout/AlternatingHexagons"/>
    <dgm:cxn modelId="{EF3F5991-75EE-41E2-9EB0-3ABD00AA07E4}" type="presOf" srcId="{8ABD6FC9-66B7-4154-8D71-FE088250B50E}" destId="{9B8DC2F2-0705-43F3-84B4-CA694692AFF1}" srcOrd="0" destOrd="0" presId="urn:microsoft.com/office/officeart/2008/layout/AlternatingHexagons"/>
    <dgm:cxn modelId="{A362DD0A-EA4C-4502-A48E-E01C9B7E9DA3}" type="presOf" srcId="{8AA07F57-E786-4B1A-B37D-291C8E8B8FBF}" destId="{715922BF-5A23-4F94-9F84-79BD4D45F90A}" srcOrd="0" destOrd="0" presId="urn:microsoft.com/office/officeart/2008/layout/AlternatingHexagons"/>
    <dgm:cxn modelId="{A8CDA2EB-2A18-4F87-A82D-C82C8DB8DDFC}" type="presOf" srcId="{5E6BDF0A-BA81-4B59-B4CC-64F738C8CB3E}" destId="{522F3EEA-AE7F-47D0-AE56-D2EA4CB0B1F7}" srcOrd="0" destOrd="0" presId="urn:microsoft.com/office/officeart/2008/layout/AlternatingHexagons"/>
    <dgm:cxn modelId="{C6C26C9D-5110-4F1E-AE9F-934D32BE54F0}" srcId="{8AA07F57-E786-4B1A-B37D-291C8E8B8FBF}" destId="{61EBEFF8-8182-4E8C-8C1C-056174E09073}" srcOrd="1" destOrd="0" parTransId="{82732F78-5140-4403-B04C-367E6BD872D1}" sibTransId="{EA1DC4F0-1CF8-43E2-980E-E4466DA697D4}"/>
    <dgm:cxn modelId="{B0D39885-DBAF-467B-9EA7-6857BD5208A0}" srcId="{3E770624-2317-40C3-B7D9-9BBDBD983FCD}" destId="{D0A2E5D2-8E1D-4A7A-AD33-56FC34751D99}" srcOrd="0" destOrd="0" parTransId="{550D9B81-79F7-4CF6-AB52-3769C50E8A07}" sibTransId="{162C75E8-C78D-4C2B-AE61-AFE95AB34C24}"/>
    <dgm:cxn modelId="{E0A07385-EB2B-481B-AE0F-7256DCC266EB}" srcId="{F8FCA2EE-2BF1-4732-B638-F03CA2668F96}" destId="{5E6BDF0A-BA81-4B59-B4CC-64F738C8CB3E}" srcOrd="0" destOrd="0" parTransId="{D1A52CD5-DFFF-407D-9BC6-479C2F2E8862}" sibTransId="{9253C23C-C7BD-45EE-B613-118D6A4C531F}"/>
    <dgm:cxn modelId="{BD3B077F-568A-421F-ACA2-D5B03A24E38F}" type="presOf" srcId="{D0A2E5D2-8E1D-4A7A-AD33-56FC34751D99}" destId="{A3F11621-3E82-492E-AC5A-5A4C81CD415A}" srcOrd="0" destOrd="0" presId="urn:microsoft.com/office/officeart/2008/layout/AlternatingHexagons"/>
    <dgm:cxn modelId="{EEE2CB63-F790-47AE-B206-00A02CFA6F7C}" type="presParOf" srcId="{715922BF-5A23-4F94-9F84-79BD4D45F90A}" destId="{155DFC6C-3D25-4CB9-95ED-CA3DFD966B1E}" srcOrd="0" destOrd="0" presId="urn:microsoft.com/office/officeart/2008/layout/AlternatingHexagons"/>
    <dgm:cxn modelId="{B167A343-A43E-496A-A309-A0DD5702F6F6}" type="presParOf" srcId="{155DFC6C-3D25-4CB9-95ED-CA3DFD966B1E}" destId="{876191DD-7A81-4FCF-A539-C877D33ECC66}" srcOrd="0" destOrd="0" presId="urn:microsoft.com/office/officeart/2008/layout/AlternatingHexagons"/>
    <dgm:cxn modelId="{DE757E21-551C-427E-AC38-72C08F7A49F5}" type="presParOf" srcId="{155DFC6C-3D25-4CB9-95ED-CA3DFD966B1E}" destId="{A3F11621-3E82-492E-AC5A-5A4C81CD415A}" srcOrd="1" destOrd="0" presId="urn:microsoft.com/office/officeart/2008/layout/AlternatingHexagons"/>
    <dgm:cxn modelId="{3BE1DFC1-701F-4D84-8A82-A14DA530242F}" type="presParOf" srcId="{155DFC6C-3D25-4CB9-95ED-CA3DFD966B1E}" destId="{D1B2D7CB-5188-493F-930C-B7B9A55ADE61}" srcOrd="2" destOrd="0" presId="urn:microsoft.com/office/officeart/2008/layout/AlternatingHexagons"/>
    <dgm:cxn modelId="{1459B827-81BD-469B-B7BF-73A0B9A27B02}" type="presParOf" srcId="{155DFC6C-3D25-4CB9-95ED-CA3DFD966B1E}" destId="{E9C43557-79BF-42A8-8F11-96A6B8848E71}" srcOrd="3" destOrd="0" presId="urn:microsoft.com/office/officeart/2008/layout/AlternatingHexagons"/>
    <dgm:cxn modelId="{61A8E90F-C886-45F4-AD95-9CA18C561FB0}" type="presParOf" srcId="{155DFC6C-3D25-4CB9-95ED-CA3DFD966B1E}" destId="{73C4DDAA-7250-4199-9EBB-BF33ADD8EA98}" srcOrd="4" destOrd="0" presId="urn:microsoft.com/office/officeart/2008/layout/AlternatingHexagons"/>
    <dgm:cxn modelId="{F3FBB296-7BC0-492C-A42F-188D762034E8}" type="presParOf" srcId="{715922BF-5A23-4F94-9F84-79BD4D45F90A}" destId="{42AF5C2D-A8D2-4BC1-93E1-9E8B7C771375}" srcOrd="1" destOrd="0" presId="urn:microsoft.com/office/officeart/2008/layout/AlternatingHexagons"/>
    <dgm:cxn modelId="{10CC8F07-143F-4653-ACC9-8384489959E1}" type="presParOf" srcId="{715922BF-5A23-4F94-9F84-79BD4D45F90A}" destId="{DEAEDDA4-512F-45C0-B233-1D3C4C2E60EC}" srcOrd="2" destOrd="0" presId="urn:microsoft.com/office/officeart/2008/layout/AlternatingHexagons"/>
    <dgm:cxn modelId="{21BDF49B-A136-4AC6-99EC-559D6C917C5B}" type="presParOf" srcId="{DEAEDDA4-512F-45C0-B233-1D3C4C2E60EC}" destId="{CDDF3C2A-CCB2-41A4-A4C5-9A6890FC13D6}" srcOrd="0" destOrd="0" presId="urn:microsoft.com/office/officeart/2008/layout/AlternatingHexagons"/>
    <dgm:cxn modelId="{D18C94E2-FE88-45BF-86C9-DF26C24EC91B}" type="presParOf" srcId="{DEAEDDA4-512F-45C0-B233-1D3C4C2E60EC}" destId="{84B1942E-77D1-478E-BE3D-C900EAD73EA7}" srcOrd="1" destOrd="0" presId="urn:microsoft.com/office/officeart/2008/layout/AlternatingHexagons"/>
    <dgm:cxn modelId="{DE9CBA2F-5278-4C79-AAD2-B3B51C6778D6}" type="presParOf" srcId="{DEAEDDA4-512F-45C0-B233-1D3C4C2E60EC}" destId="{BF6A8072-5F05-40BB-8140-92B8E303684C}" srcOrd="2" destOrd="0" presId="urn:microsoft.com/office/officeart/2008/layout/AlternatingHexagons"/>
    <dgm:cxn modelId="{DB18F2BE-5CEC-474C-98DC-C97F65EF92BA}" type="presParOf" srcId="{DEAEDDA4-512F-45C0-B233-1D3C4C2E60EC}" destId="{757E2E21-B0DD-438E-8DC5-3272EA978B97}" srcOrd="3" destOrd="0" presId="urn:microsoft.com/office/officeart/2008/layout/AlternatingHexagons"/>
    <dgm:cxn modelId="{A9CCFB2D-67D9-46C9-82EB-FC93C76FCF24}" type="presParOf" srcId="{DEAEDDA4-512F-45C0-B233-1D3C4C2E60EC}" destId="{BACDB986-76C0-4C94-BAE6-B93E40732075}" srcOrd="4" destOrd="0" presId="urn:microsoft.com/office/officeart/2008/layout/AlternatingHexagons"/>
    <dgm:cxn modelId="{4187A2EB-8655-4BF3-8DB7-4146AFA05333}" type="presParOf" srcId="{715922BF-5A23-4F94-9F84-79BD4D45F90A}" destId="{28699394-6A9C-4878-B68E-9B2D09EF6331}" srcOrd="3" destOrd="0" presId="urn:microsoft.com/office/officeart/2008/layout/AlternatingHexagons"/>
    <dgm:cxn modelId="{0603FFFF-7BD0-44C3-A5F1-F1F2BE86D771}" type="presParOf" srcId="{715922BF-5A23-4F94-9F84-79BD4D45F90A}" destId="{E3651472-BBFE-49BB-B3DF-13D15EE149D9}" srcOrd="4" destOrd="0" presId="urn:microsoft.com/office/officeart/2008/layout/AlternatingHexagons"/>
    <dgm:cxn modelId="{4A5626EE-BC41-4DED-9B19-EBDEEF06B70D}" type="presParOf" srcId="{E3651472-BBFE-49BB-B3DF-13D15EE149D9}" destId="{C07EC516-5F79-47B1-A921-AF4FD0899653}" srcOrd="0" destOrd="0" presId="urn:microsoft.com/office/officeart/2008/layout/AlternatingHexagons"/>
    <dgm:cxn modelId="{FAA8CB81-1640-47B7-961D-FEF38326FE07}" type="presParOf" srcId="{E3651472-BBFE-49BB-B3DF-13D15EE149D9}" destId="{522F3EEA-AE7F-47D0-AE56-D2EA4CB0B1F7}" srcOrd="1" destOrd="0" presId="urn:microsoft.com/office/officeart/2008/layout/AlternatingHexagons"/>
    <dgm:cxn modelId="{B0BBAD07-3AAB-44DD-ACFA-2E1F764501B8}" type="presParOf" srcId="{E3651472-BBFE-49BB-B3DF-13D15EE149D9}" destId="{3B1F60DE-3A1B-424F-89E5-CA3A007302B5}" srcOrd="2" destOrd="0" presId="urn:microsoft.com/office/officeart/2008/layout/AlternatingHexagons"/>
    <dgm:cxn modelId="{0D9BD735-0979-4C53-8EFD-8046AF255B77}" type="presParOf" srcId="{E3651472-BBFE-49BB-B3DF-13D15EE149D9}" destId="{73E101A5-A37D-4712-A565-5B890C1C20A8}" srcOrd="3" destOrd="0" presId="urn:microsoft.com/office/officeart/2008/layout/AlternatingHexagons"/>
    <dgm:cxn modelId="{1824E2BC-F566-4739-BE61-4B838B851F83}" type="presParOf" srcId="{E3651472-BBFE-49BB-B3DF-13D15EE149D9}" destId="{9B8DC2F2-0705-43F3-84B4-CA694692AFF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BA094A-161A-4C25-9FE8-42D4F789A0DB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983ED9F-3ED2-4BBB-B3DB-25CC99CAFC69}">
      <dgm:prSet phldrT="[Текст]" custT="1"/>
      <dgm:spPr/>
      <dgm:t>
        <a:bodyPr/>
        <a:lstStyle/>
        <a:p>
          <a:r>
            <a:rPr lang="ru-RU" sz="2000" dirty="0" smtClean="0"/>
            <a:t>Представления о себе </a:t>
          </a:r>
          <a:r>
            <a:rPr lang="ru-RU" sz="1100" dirty="0" smtClean="0"/>
            <a:t>(мнение учителей, родителей, общественное мнение)</a:t>
          </a:r>
          <a:endParaRPr lang="ru-RU" sz="1100" dirty="0"/>
        </a:p>
      </dgm:t>
    </dgm:pt>
    <dgm:pt modelId="{94DCB152-8915-49EE-9C45-6BAE9728A01A}" type="parTrans" cxnId="{5B529098-5535-4933-BA39-12AD83BA8F11}">
      <dgm:prSet/>
      <dgm:spPr/>
      <dgm:t>
        <a:bodyPr/>
        <a:lstStyle/>
        <a:p>
          <a:endParaRPr lang="ru-RU"/>
        </a:p>
      </dgm:t>
    </dgm:pt>
    <dgm:pt modelId="{932716B3-0FCF-48D2-B0BE-65FEA9E1656B}" type="sibTrans" cxnId="{5B529098-5535-4933-BA39-12AD83BA8F11}">
      <dgm:prSet/>
      <dgm:spPr/>
      <dgm:t>
        <a:bodyPr/>
        <a:lstStyle/>
        <a:p>
          <a:endParaRPr lang="ru-RU"/>
        </a:p>
      </dgm:t>
    </dgm:pt>
    <dgm:pt modelId="{DB1F5AC6-462E-4198-B427-C7194CB483BE}">
      <dgm:prSet phldrT="[Текст]" custT="1"/>
      <dgm:spPr/>
      <dgm:t>
        <a:bodyPr/>
        <a:lstStyle/>
        <a:p>
          <a:r>
            <a:rPr lang="ru-RU" sz="1800" dirty="0" smtClean="0"/>
            <a:t>Профессиональное самоопределение</a:t>
          </a:r>
          <a:endParaRPr lang="ru-RU" sz="1800" dirty="0"/>
        </a:p>
      </dgm:t>
    </dgm:pt>
    <dgm:pt modelId="{2328788C-96F1-486C-ADD0-6A002386E849}" type="parTrans" cxnId="{9842DE7E-F008-4D7E-880E-E5185D8DF325}">
      <dgm:prSet/>
      <dgm:spPr/>
      <dgm:t>
        <a:bodyPr/>
        <a:lstStyle/>
        <a:p>
          <a:endParaRPr lang="ru-RU"/>
        </a:p>
      </dgm:t>
    </dgm:pt>
    <dgm:pt modelId="{57284797-E1C6-4019-A177-CDC5B5B1A363}" type="sibTrans" cxnId="{9842DE7E-F008-4D7E-880E-E5185D8DF325}">
      <dgm:prSet/>
      <dgm:spPr/>
      <dgm:t>
        <a:bodyPr/>
        <a:lstStyle/>
        <a:p>
          <a:endParaRPr lang="ru-RU"/>
        </a:p>
      </dgm:t>
    </dgm:pt>
    <dgm:pt modelId="{A5F99250-9A17-4102-BFBF-24D9D81DD230}">
      <dgm:prSet phldrT="[Текст]" custT="1"/>
      <dgm:spPr/>
      <dgm:t>
        <a:bodyPr/>
        <a:lstStyle/>
        <a:p>
          <a:r>
            <a:rPr lang="ru-RU" sz="1800" dirty="0" smtClean="0"/>
            <a:t>Представления о мире профессий </a:t>
          </a:r>
          <a:r>
            <a:rPr lang="ru-RU" sz="1000" dirty="0" smtClean="0"/>
            <a:t>(стороны: социально-психологические, социально-экономические, производственно-технические, производственно-педагогические) </a:t>
          </a:r>
          <a:r>
            <a:rPr lang="ru-RU" sz="1800" dirty="0" smtClean="0"/>
            <a:t> </a:t>
          </a:r>
          <a:endParaRPr lang="ru-RU" sz="1800" dirty="0"/>
        </a:p>
      </dgm:t>
    </dgm:pt>
    <dgm:pt modelId="{984C03AF-E5A8-4B95-949E-A5AA373AC18B}" type="parTrans" cxnId="{76E64401-12A9-43EB-ADA9-B46E1CF51F25}">
      <dgm:prSet/>
      <dgm:spPr/>
      <dgm:t>
        <a:bodyPr/>
        <a:lstStyle/>
        <a:p>
          <a:endParaRPr lang="ru-RU"/>
        </a:p>
      </dgm:t>
    </dgm:pt>
    <dgm:pt modelId="{B1DC3D2D-4BFE-4C3E-A93C-1A7FDACEB9D0}" type="sibTrans" cxnId="{76E64401-12A9-43EB-ADA9-B46E1CF51F25}">
      <dgm:prSet/>
      <dgm:spPr/>
      <dgm:t>
        <a:bodyPr/>
        <a:lstStyle/>
        <a:p>
          <a:endParaRPr lang="ru-RU"/>
        </a:p>
      </dgm:t>
    </dgm:pt>
    <dgm:pt modelId="{09874B57-0069-4BEB-A3FC-97D704B4A224}">
      <dgm:prSet phldrT="[Текст]" custT="1"/>
      <dgm:spPr/>
      <dgm:t>
        <a:bodyPr/>
        <a:lstStyle/>
        <a:p>
          <a:r>
            <a:rPr lang="ru-RU" sz="1800" dirty="0" smtClean="0"/>
            <a:t>Социальные </a:t>
          </a:r>
          <a:r>
            <a:rPr lang="ru-RU" sz="1800" dirty="0" smtClean="0">
              <a:solidFill>
                <a:schemeClr val="bg1"/>
              </a:solidFill>
            </a:rPr>
            <a:t>факторы</a:t>
          </a:r>
          <a:r>
            <a:rPr lang="ru-RU" sz="1800" dirty="0" smtClean="0">
              <a:solidFill>
                <a:srgbClr val="0070C0"/>
              </a:solidFill>
            </a:rPr>
            <a:t> </a:t>
          </a:r>
          <a:r>
            <a:rPr lang="ru-RU" sz="1200" dirty="0" smtClean="0">
              <a:solidFill>
                <a:srgbClr val="0070C0"/>
              </a:solidFill>
            </a:rPr>
            <a:t>(макро и микро) </a:t>
          </a:r>
          <a:r>
            <a:rPr lang="ru-RU" sz="1800" dirty="0" smtClean="0">
              <a:solidFill>
                <a:schemeClr val="bg1"/>
              </a:solidFill>
            </a:rPr>
            <a:t>и условия</a:t>
          </a:r>
          <a:endParaRPr lang="ru-RU" sz="1200" dirty="0">
            <a:solidFill>
              <a:srgbClr val="0070C0"/>
            </a:solidFill>
          </a:endParaRPr>
        </a:p>
      </dgm:t>
    </dgm:pt>
    <dgm:pt modelId="{72962A08-A0FA-4AF9-8483-7155A52C4364}" type="parTrans" cxnId="{E6F21D73-A7A2-44D9-9D8F-A137BEBC4D03}">
      <dgm:prSet/>
      <dgm:spPr/>
      <dgm:t>
        <a:bodyPr/>
        <a:lstStyle/>
        <a:p>
          <a:endParaRPr lang="ru-RU"/>
        </a:p>
      </dgm:t>
    </dgm:pt>
    <dgm:pt modelId="{2CBEF494-5481-4B75-A865-EE533BF0780D}" type="sibTrans" cxnId="{E6F21D73-A7A2-44D9-9D8F-A137BEBC4D03}">
      <dgm:prSet/>
      <dgm:spPr/>
      <dgm:t>
        <a:bodyPr/>
        <a:lstStyle/>
        <a:p>
          <a:endParaRPr lang="ru-RU"/>
        </a:p>
      </dgm:t>
    </dgm:pt>
    <dgm:pt modelId="{9C439FF1-E0D6-4B13-AC77-49B9DF10436D}">
      <dgm:prSet phldrT="[Текст]" custT="1"/>
      <dgm:spPr/>
      <dgm:t>
        <a:bodyPr/>
        <a:lstStyle/>
        <a:p>
          <a:r>
            <a:rPr lang="ru-RU" sz="1800" dirty="0" smtClean="0"/>
            <a:t>Личностные особенности </a:t>
          </a:r>
          <a:r>
            <a:rPr lang="ru-RU" sz="1100" dirty="0" smtClean="0"/>
            <a:t>(ценности, интересы,  свойства личности, самооценка, общительность)</a:t>
          </a:r>
          <a:endParaRPr lang="ru-RU" sz="1100" dirty="0"/>
        </a:p>
      </dgm:t>
    </dgm:pt>
    <dgm:pt modelId="{84BDB22C-F111-4E80-879B-2ED985BF82F0}" type="parTrans" cxnId="{7CC0C9C5-65EE-4E78-9A0A-A04CABEC2C33}">
      <dgm:prSet/>
      <dgm:spPr/>
      <dgm:t>
        <a:bodyPr/>
        <a:lstStyle/>
        <a:p>
          <a:endParaRPr lang="ru-RU"/>
        </a:p>
      </dgm:t>
    </dgm:pt>
    <dgm:pt modelId="{8908696E-2650-4296-9E4F-68D62C711309}" type="sibTrans" cxnId="{7CC0C9C5-65EE-4E78-9A0A-A04CABEC2C33}">
      <dgm:prSet/>
      <dgm:spPr/>
      <dgm:t>
        <a:bodyPr/>
        <a:lstStyle/>
        <a:p>
          <a:endParaRPr lang="ru-RU"/>
        </a:p>
      </dgm:t>
    </dgm:pt>
    <dgm:pt modelId="{DA87DBDD-E5AB-4A9C-9286-8B426DBB2F3E}" type="pres">
      <dgm:prSet presAssocID="{88BA094A-161A-4C25-9FE8-42D4F789A0D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F6AA98-5406-4A28-8DC3-F06D2E567EEF}" type="pres">
      <dgm:prSet presAssocID="{7983ED9F-3ED2-4BBB-B3DB-25CC99CAFC69}" presName="centerShape" presStyleLbl="node0" presStyleIdx="0" presStyleCnt="1" custScaleX="144484" custScaleY="92613" custLinFactNeighborY="1613"/>
      <dgm:spPr/>
      <dgm:t>
        <a:bodyPr/>
        <a:lstStyle/>
        <a:p>
          <a:endParaRPr lang="ru-RU"/>
        </a:p>
      </dgm:t>
    </dgm:pt>
    <dgm:pt modelId="{0E2DFD7E-4522-459D-A8B1-FA57F6184D1C}" type="pres">
      <dgm:prSet presAssocID="{DB1F5AC6-462E-4198-B427-C7194CB483BE}" presName="node" presStyleLbl="node1" presStyleIdx="0" presStyleCnt="4" custScaleX="229425" custScaleY="116686" custRadScaleRad="109506" custRadScaleInc="1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4B22B-DB77-4A78-A265-CDF55FE8E8DF}" type="pres">
      <dgm:prSet presAssocID="{DB1F5AC6-462E-4198-B427-C7194CB483BE}" presName="dummy" presStyleCnt="0"/>
      <dgm:spPr/>
    </dgm:pt>
    <dgm:pt modelId="{8FF66C60-4D63-4AC6-9AF2-1B99CFA5F6F0}" type="pres">
      <dgm:prSet presAssocID="{57284797-E1C6-4019-A177-CDC5B5B1A363}" presName="sibTrans" presStyleLbl="sibTrans2D1" presStyleIdx="0" presStyleCnt="4"/>
      <dgm:spPr/>
      <dgm:t>
        <a:bodyPr/>
        <a:lstStyle/>
        <a:p>
          <a:endParaRPr lang="ru-RU"/>
        </a:p>
      </dgm:t>
    </dgm:pt>
    <dgm:pt modelId="{09F13037-3528-423C-B9A7-47097D1F5955}" type="pres">
      <dgm:prSet presAssocID="{A5F99250-9A17-4102-BFBF-24D9D81DD230}" presName="node" presStyleLbl="node1" presStyleIdx="1" presStyleCnt="4" custScaleX="205920" custScaleY="158741" custRadScaleRad="135869" custRadScaleInc="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BB15D-DBCD-4906-BE6C-3DD4236D87F9}" type="pres">
      <dgm:prSet presAssocID="{A5F99250-9A17-4102-BFBF-24D9D81DD230}" presName="dummy" presStyleCnt="0"/>
      <dgm:spPr/>
    </dgm:pt>
    <dgm:pt modelId="{D195525D-14A3-4D0A-B0C6-5BA63E526F02}" type="pres">
      <dgm:prSet presAssocID="{B1DC3D2D-4BFE-4C3E-A93C-1A7FDACEB9D0}" presName="sibTrans" presStyleLbl="sibTrans2D1" presStyleIdx="1" presStyleCnt="4"/>
      <dgm:spPr/>
      <dgm:t>
        <a:bodyPr/>
        <a:lstStyle/>
        <a:p>
          <a:endParaRPr lang="ru-RU"/>
        </a:p>
      </dgm:t>
    </dgm:pt>
    <dgm:pt modelId="{5A9E5C0B-01FB-49C5-84CA-43C0787A7980}" type="pres">
      <dgm:prSet presAssocID="{09874B57-0069-4BEB-A3FC-97D704B4A224}" presName="node" presStyleLbl="node1" presStyleIdx="2" presStyleCnt="4" custScaleX="202051" custScaleY="128075" custRadScaleRad="119027" custRadScaleInc="-3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638820-BF02-4BA7-AB7B-63216441D41F}" type="pres">
      <dgm:prSet presAssocID="{09874B57-0069-4BEB-A3FC-97D704B4A224}" presName="dummy" presStyleCnt="0"/>
      <dgm:spPr/>
    </dgm:pt>
    <dgm:pt modelId="{501CD019-E2FB-4DD2-85CB-315880E6A22F}" type="pres">
      <dgm:prSet presAssocID="{2CBEF494-5481-4B75-A865-EE533BF0780D}" presName="sibTrans" presStyleLbl="sibTrans2D1" presStyleIdx="2" presStyleCnt="4"/>
      <dgm:spPr/>
      <dgm:t>
        <a:bodyPr/>
        <a:lstStyle/>
        <a:p>
          <a:endParaRPr lang="ru-RU"/>
        </a:p>
      </dgm:t>
    </dgm:pt>
    <dgm:pt modelId="{D3A1D400-612C-4C71-B5E4-26125BC5FF18}" type="pres">
      <dgm:prSet presAssocID="{9C439FF1-E0D6-4B13-AC77-49B9DF10436D}" presName="node" presStyleLbl="node1" presStyleIdx="3" presStyleCnt="4" custScaleX="206114" custScaleY="153913" custRadScaleRad="137121" custRadScaleInc="-3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FE863-F14B-4225-A1F0-91C02995D622}" type="pres">
      <dgm:prSet presAssocID="{9C439FF1-E0D6-4B13-AC77-49B9DF10436D}" presName="dummy" presStyleCnt="0"/>
      <dgm:spPr/>
    </dgm:pt>
    <dgm:pt modelId="{3E2C0EF7-3523-4CA5-80E8-70C86F7564DA}" type="pres">
      <dgm:prSet presAssocID="{8908696E-2650-4296-9E4F-68D62C711309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7CC0C9C5-65EE-4E78-9A0A-A04CABEC2C33}" srcId="{7983ED9F-3ED2-4BBB-B3DB-25CC99CAFC69}" destId="{9C439FF1-E0D6-4B13-AC77-49B9DF10436D}" srcOrd="3" destOrd="0" parTransId="{84BDB22C-F111-4E80-879B-2ED985BF82F0}" sibTransId="{8908696E-2650-4296-9E4F-68D62C711309}"/>
    <dgm:cxn modelId="{AD77D150-8F4F-460B-894F-08C9F883D110}" type="presOf" srcId="{B1DC3D2D-4BFE-4C3E-A93C-1A7FDACEB9D0}" destId="{D195525D-14A3-4D0A-B0C6-5BA63E526F02}" srcOrd="0" destOrd="0" presId="urn:microsoft.com/office/officeart/2005/8/layout/radial6"/>
    <dgm:cxn modelId="{E6F21D73-A7A2-44D9-9D8F-A137BEBC4D03}" srcId="{7983ED9F-3ED2-4BBB-B3DB-25CC99CAFC69}" destId="{09874B57-0069-4BEB-A3FC-97D704B4A224}" srcOrd="2" destOrd="0" parTransId="{72962A08-A0FA-4AF9-8483-7155A52C4364}" sibTransId="{2CBEF494-5481-4B75-A865-EE533BF0780D}"/>
    <dgm:cxn modelId="{11B817E3-BB8B-46FC-A1F3-0FA5D07DCDFE}" type="presOf" srcId="{8908696E-2650-4296-9E4F-68D62C711309}" destId="{3E2C0EF7-3523-4CA5-80E8-70C86F7564DA}" srcOrd="0" destOrd="0" presId="urn:microsoft.com/office/officeart/2005/8/layout/radial6"/>
    <dgm:cxn modelId="{76E64401-12A9-43EB-ADA9-B46E1CF51F25}" srcId="{7983ED9F-3ED2-4BBB-B3DB-25CC99CAFC69}" destId="{A5F99250-9A17-4102-BFBF-24D9D81DD230}" srcOrd="1" destOrd="0" parTransId="{984C03AF-E5A8-4B95-949E-A5AA373AC18B}" sibTransId="{B1DC3D2D-4BFE-4C3E-A93C-1A7FDACEB9D0}"/>
    <dgm:cxn modelId="{647185F2-C272-47D3-B270-44A11A754487}" type="presOf" srcId="{88BA094A-161A-4C25-9FE8-42D4F789A0DB}" destId="{DA87DBDD-E5AB-4A9C-9286-8B426DBB2F3E}" srcOrd="0" destOrd="0" presId="urn:microsoft.com/office/officeart/2005/8/layout/radial6"/>
    <dgm:cxn modelId="{9842DE7E-F008-4D7E-880E-E5185D8DF325}" srcId="{7983ED9F-3ED2-4BBB-B3DB-25CC99CAFC69}" destId="{DB1F5AC6-462E-4198-B427-C7194CB483BE}" srcOrd="0" destOrd="0" parTransId="{2328788C-96F1-486C-ADD0-6A002386E849}" sibTransId="{57284797-E1C6-4019-A177-CDC5B5B1A363}"/>
    <dgm:cxn modelId="{5B529098-5535-4933-BA39-12AD83BA8F11}" srcId="{88BA094A-161A-4C25-9FE8-42D4F789A0DB}" destId="{7983ED9F-3ED2-4BBB-B3DB-25CC99CAFC69}" srcOrd="0" destOrd="0" parTransId="{94DCB152-8915-49EE-9C45-6BAE9728A01A}" sibTransId="{932716B3-0FCF-48D2-B0BE-65FEA9E1656B}"/>
    <dgm:cxn modelId="{AC4908B6-EE4F-486D-9212-CEA3ED1F7A6B}" type="presOf" srcId="{DB1F5AC6-462E-4198-B427-C7194CB483BE}" destId="{0E2DFD7E-4522-459D-A8B1-FA57F6184D1C}" srcOrd="0" destOrd="0" presId="urn:microsoft.com/office/officeart/2005/8/layout/radial6"/>
    <dgm:cxn modelId="{17449774-F5DF-4EE0-971F-69F172B4FE18}" type="presOf" srcId="{57284797-E1C6-4019-A177-CDC5B5B1A363}" destId="{8FF66C60-4D63-4AC6-9AF2-1B99CFA5F6F0}" srcOrd="0" destOrd="0" presId="urn:microsoft.com/office/officeart/2005/8/layout/radial6"/>
    <dgm:cxn modelId="{BD0D2511-4544-47A3-8AAF-1C3A087D2F0B}" type="presOf" srcId="{09874B57-0069-4BEB-A3FC-97D704B4A224}" destId="{5A9E5C0B-01FB-49C5-84CA-43C0787A7980}" srcOrd="0" destOrd="0" presId="urn:microsoft.com/office/officeart/2005/8/layout/radial6"/>
    <dgm:cxn modelId="{A4CB08CB-4058-4DF5-BDF7-2E7CE1499424}" type="presOf" srcId="{9C439FF1-E0D6-4B13-AC77-49B9DF10436D}" destId="{D3A1D400-612C-4C71-B5E4-26125BC5FF18}" srcOrd="0" destOrd="0" presId="urn:microsoft.com/office/officeart/2005/8/layout/radial6"/>
    <dgm:cxn modelId="{CB5EB811-31DE-454E-9E2C-BCA467D60587}" type="presOf" srcId="{2CBEF494-5481-4B75-A865-EE533BF0780D}" destId="{501CD019-E2FB-4DD2-85CB-315880E6A22F}" srcOrd="0" destOrd="0" presId="urn:microsoft.com/office/officeart/2005/8/layout/radial6"/>
    <dgm:cxn modelId="{67A6F8B5-9B6E-496E-BE6E-DF1DF2EA71B8}" type="presOf" srcId="{7983ED9F-3ED2-4BBB-B3DB-25CC99CAFC69}" destId="{3EF6AA98-5406-4A28-8DC3-F06D2E567EEF}" srcOrd="0" destOrd="0" presId="urn:microsoft.com/office/officeart/2005/8/layout/radial6"/>
    <dgm:cxn modelId="{444CF2CF-4873-4DFA-8E1E-A80050A068B1}" type="presOf" srcId="{A5F99250-9A17-4102-BFBF-24D9D81DD230}" destId="{09F13037-3528-423C-B9A7-47097D1F5955}" srcOrd="0" destOrd="0" presId="urn:microsoft.com/office/officeart/2005/8/layout/radial6"/>
    <dgm:cxn modelId="{4E239E78-4AD1-45F1-80C4-8D3C2782FDE7}" type="presParOf" srcId="{DA87DBDD-E5AB-4A9C-9286-8B426DBB2F3E}" destId="{3EF6AA98-5406-4A28-8DC3-F06D2E567EEF}" srcOrd="0" destOrd="0" presId="urn:microsoft.com/office/officeart/2005/8/layout/radial6"/>
    <dgm:cxn modelId="{BFB4AEE9-D8D7-43B3-8E81-D038B9A09FE0}" type="presParOf" srcId="{DA87DBDD-E5AB-4A9C-9286-8B426DBB2F3E}" destId="{0E2DFD7E-4522-459D-A8B1-FA57F6184D1C}" srcOrd="1" destOrd="0" presId="urn:microsoft.com/office/officeart/2005/8/layout/radial6"/>
    <dgm:cxn modelId="{1640A7EA-3603-4E61-AF27-C924E9FBAA7A}" type="presParOf" srcId="{DA87DBDD-E5AB-4A9C-9286-8B426DBB2F3E}" destId="{2754B22B-DB77-4A78-A265-CDF55FE8E8DF}" srcOrd="2" destOrd="0" presId="urn:microsoft.com/office/officeart/2005/8/layout/radial6"/>
    <dgm:cxn modelId="{9614B071-DAB8-4F48-BEB6-63937A8BBD38}" type="presParOf" srcId="{DA87DBDD-E5AB-4A9C-9286-8B426DBB2F3E}" destId="{8FF66C60-4D63-4AC6-9AF2-1B99CFA5F6F0}" srcOrd="3" destOrd="0" presId="urn:microsoft.com/office/officeart/2005/8/layout/radial6"/>
    <dgm:cxn modelId="{AC734D74-7616-4728-A7E2-E94A5CAB0F21}" type="presParOf" srcId="{DA87DBDD-E5AB-4A9C-9286-8B426DBB2F3E}" destId="{09F13037-3528-423C-B9A7-47097D1F5955}" srcOrd="4" destOrd="0" presId="urn:microsoft.com/office/officeart/2005/8/layout/radial6"/>
    <dgm:cxn modelId="{E2A5E38D-6C74-443D-98F6-7FBD38423AFC}" type="presParOf" srcId="{DA87DBDD-E5AB-4A9C-9286-8B426DBB2F3E}" destId="{D25BB15D-DBCD-4906-BE6C-3DD4236D87F9}" srcOrd="5" destOrd="0" presId="urn:microsoft.com/office/officeart/2005/8/layout/radial6"/>
    <dgm:cxn modelId="{239FFFB6-4ADB-46AA-AE84-62A5A93099B2}" type="presParOf" srcId="{DA87DBDD-E5AB-4A9C-9286-8B426DBB2F3E}" destId="{D195525D-14A3-4D0A-B0C6-5BA63E526F02}" srcOrd="6" destOrd="0" presId="urn:microsoft.com/office/officeart/2005/8/layout/radial6"/>
    <dgm:cxn modelId="{1A75EA8B-EA02-4A10-B744-0006C339ED79}" type="presParOf" srcId="{DA87DBDD-E5AB-4A9C-9286-8B426DBB2F3E}" destId="{5A9E5C0B-01FB-49C5-84CA-43C0787A7980}" srcOrd="7" destOrd="0" presId="urn:microsoft.com/office/officeart/2005/8/layout/radial6"/>
    <dgm:cxn modelId="{246DDAA3-19CE-44CB-94E5-644FEFBB78FC}" type="presParOf" srcId="{DA87DBDD-E5AB-4A9C-9286-8B426DBB2F3E}" destId="{8C638820-BF02-4BA7-AB7B-63216441D41F}" srcOrd="8" destOrd="0" presId="urn:microsoft.com/office/officeart/2005/8/layout/radial6"/>
    <dgm:cxn modelId="{639F649F-4DAA-4693-8406-194A96B9554C}" type="presParOf" srcId="{DA87DBDD-E5AB-4A9C-9286-8B426DBB2F3E}" destId="{501CD019-E2FB-4DD2-85CB-315880E6A22F}" srcOrd="9" destOrd="0" presId="urn:microsoft.com/office/officeart/2005/8/layout/radial6"/>
    <dgm:cxn modelId="{9BF07F2B-8B84-4C1A-929B-CA9D508DE147}" type="presParOf" srcId="{DA87DBDD-E5AB-4A9C-9286-8B426DBB2F3E}" destId="{D3A1D400-612C-4C71-B5E4-26125BC5FF18}" srcOrd="10" destOrd="0" presId="urn:microsoft.com/office/officeart/2005/8/layout/radial6"/>
    <dgm:cxn modelId="{27983458-A595-4003-8493-0B3EAC738476}" type="presParOf" srcId="{DA87DBDD-E5AB-4A9C-9286-8B426DBB2F3E}" destId="{724FE863-F14B-4225-A1F0-91C02995D622}" srcOrd="11" destOrd="0" presId="urn:microsoft.com/office/officeart/2005/8/layout/radial6"/>
    <dgm:cxn modelId="{9DE54069-F5C0-4F80-98FF-B8BE79C2ABEF}" type="presParOf" srcId="{DA87DBDD-E5AB-4A9C-9286-8B426DBB2F3E}" destId="{3E2C0EF7-3523-4CA5-80E8-70C86F7564D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191DD-7A81-4FCF-A539-C877D33ECC66}">
      <dsp:nvSpPr>
        <dsp:cNvPr id="0" name=""/>
        <dsp:cNvSpPr/>
      </dsp:nvSpPr>
      <dsp:spPr>
        <a:xfrm rot="5400000">
          <a:off x="2781643" y="-31890"/>
          <a:ext cx="1532134" cy="160896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Модульные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 rot="-5400000">
        <a:off x="3011389" y="261881"/>
        <a:ext cx="1072643" cy="1021422"/>
      </dsp:txXfrm>
    </dsp:sp>
    <dsp:sp modelId="{A3F11621-3E82-492E-AC5A-5A4C81CD415A}">
      <dsp:nvSpPr>
        <dsp:cNvPr id="0" name=""/>
        <dsp:cNvSpPr/>
      </dsp:nvSpPr>
      <dsp:spPr>
        <a:xfrm>
          <a:off x="4258497" y="310441"/>
          <a:ext cx="1719197" cy="924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.</a:t>
          </a:r>
          <a:endParaRPr lang="ru-RU" sz="3600" kern="1200" dirty="0"/>
        </a:p>
      </dsp:txBody>
      <dsp:txXfrm>
        <a:off x="4258497" y="310441"/>
        <a:ext cx="1719197" cy="924299"/>
      </dsp:txXfrm>
    </dsp:sp>
    <dsp:sp modelId="{73C4DDAA-7250-4199-9EBB-BF33ADD8EA98}">
      <dsp:nvSpPr>
        <dsp:cNvPr id="0" name=""/>
        <dsp:cNvSpPr/>
      </dsp:nvSpPr>
      <dsp:spPr>
        <a:xfrm rot="5400000">
          <a:off x="1330007" y="102474"/>
          <a:ext cx="1540499" cy="134023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Адаптированные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 rot="-5400000">
        <a:off x="1638992" y="242403"/>
        <a:ext cx="922528" cy="1060377"/>
      </dsp:txXfrm>
    </dsp:sp>
    <dsp:sp modelId="{CDDF3C2A-CCB2-41A4-A4C5-9A6890FC13D6}">
      <dsp:nvSpPr>
        <dsp:cNvPr id="0" name=""/>
        <dsp:cNvSpPr/>
      </dsp:nvSpPr>
      <dsp:spPr>
        <a:xfrm rot="5400000">
          <a:off x="2023232" y="1437779"/>
          <a:ext cx="1540499" cy="134023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Сетевые</a:t>
          </a:r>
          <a:endParaRPr lang="ru-RU" sz="1600" kern="1200" dirty="0"/>
        </a:p>
      </dsp:txBody>
      <dsp:txXfrm rot="-5400000">
        <a:off x="2332217" y="1577708"/>
        <a:ext cx="922528" cy="1060377"/>
      </dsp:txXfrm>
    </dsp:sp>
    <dsp:sp modelId="{84B1942E-77D1-478E-BE3D-C900EAD73EA7}">
      <dsp:nvSpPr>
        <dsp:cNvPr id="0" name=""/>
        <dsp:cNvSpPr/>
      </dsp:nvSpPr>
      <dsp:spPr>
        <a:xfrm>
          <a:off x="621096" y="1378666"/>
          <a:ext cx="1326865" cy="1423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CDB986-76C0-4C94-BAE6-B93E40732075}">
      <dsp:nvSpPr>
        <dsp:cNvPr id="0" name=""/>
        <dsp:cNvSpPr/>
      </dsp:nvSpPr>
      <dsp:spPr>
        <a:xfrm rot="5400000">
          <a:off x="3498415" y="1410050"/>
          <a:ext cx="1540499" cy="134023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Краткосрочные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 rot="-5400000">
        <a:off x="3807400" y="1549979"/>
        <a:ext cx="922528" cy="1060377"/>
      </dsp:txXfrm>
    </dsp:sp>
    <dsp:sp modelId="{C07EC516-5F79-47B1-A921-AF4FD0899653}">
      <dsp:nvSpPr>
        <dsp:cNvPr id="0" name=""/>
        <dsp:cNvSpPr/>
      </dsp:nvSpPr>
      <dsp:spPr>
        <a:xfrm rot="5400000">
          <a:off x="2775866" y="2665196"/>
          <a:ext cx="1543688" cy="144828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Уровневые</a:t>
          </a:r>
          <a:endParaRPr lang="ru-RU" sz="1400" kern="1200" dirty="0"/>
        </a:p>
      </dsp:txBody>
      <dsp:txXfrm rot="-5400000">
        <a:off x="3057490" y="2866825"/>
        <a:ext cx="980440" cy="1045026"/>
      </dsp:txXfrm>
    </dsp:sp>
    <dsp:sp modelId="{522F3EEA-AE7F-47D0-AE56-D2EA4CB0B1F7}">
      <dsp:nvSpPr>
        <dsp:cNvPr id="0" name=""/>
        <dsp:cNvSpPr/>
      </dsp:nvSpPr>
      <dsp:spPr>
        <a:xfrm>
          <a:off x="4258497" y="2927188"/>
          <a:ext cx="1719197" cy="924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.</a:t>
          </a:r>
          <a:endParaRPr lang="ru-RU" sz="3600" kern="1200" dirty="0"/>
        </a:p>
      </dsp:txBody>
      <dsp:txXfrm>
        <a:off x="4258497" y="2927188"/>
        <a:ext cx="1719197" cy="924299"/>
      </dsp:txXfrm>
    </dsp:sp>
    <dsp:sp modelId="{9B8DC2F2-0705-43F3-84B4-CA694692AFF1}">
      <dsp:nvSpPr>
        <dsp:cNvPr id="0" name=""/>
        <dsp:cNvSpPr/>
      </dsp:nvSpPr>
      <dsp:spPr>
        <a:xfrm rot="5400000">
          <a:off x="1330007" y="2719221"/>
          <a:ext cx="1540499" cy="134023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err="1" smtClean="0"/>
            <a:t>Разноу</a:t>
          </a:r>
          <a:endParaRPr lang="ru-RU" sz="14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err="1" smtClean="0"/>
            <a:t>ровневые</a:t>
          </a:r>
          <a:endParaRPr lang="ru-RU" sz="14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 rot="-5400000">
        <a:off x="1638992" y="2859150"/>
        <a:ext cx="922528" cy="10603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C0EF7-3523-4CA5-80E8-70C86F7564DA}">
      <dsp:nvSpPr>
        <dsp:cNvPr id="0" name=""/>
        <dsp:cNvSpPr/>
      </dsp:nvSpPr>
      <dsp:spPr>
        <a:xfrm>
          <a:off x="1282441" y="389145"/>
          <a:ext cx="3789235" cy="3789235"/>
        </a:xfrm>
        <a:prstGeom prst="blockArc">
          <a:avLst>
            <a:gd name="adj1" fmla="val 10441936"/>
            <a:gd name="adj2" fmla="val 17561879"/>
            <a:gd name="adj3" fmla="val 4638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1CD019-E2FB-4DD2-85CB-315880E6A22F}">
      <dsp:nvSpPr>
        <dsp:cNvPr id="0" name=""/>
        <dsp:cNvSpPr/>
      </dsp:nvSpPr>
      <dsp:spPr>
        <a:xfrm>
          <a:off x="1289635" y="683961"/>
          <a:ext cx="3789235" cy="3789235"/>
        </a:xfrm>
        <a:prstGeom prst="blockArc">
          <a:avLst>
            <a:gd name="adj1" fmla="val 3999395"/>
            <a:gd name="adj2" fmla="val 10990320"/>
            <a:gd name="adj3" fmla="val 4638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5525D-14A3-4D0A-B0C6-5BA63E526F02}">
      <dsp:nvSpPr>
        <dsp:cNvPr id="0" name=""/>
        <dsp:cNvSpPr/>
      </dsp:nvSpPr>
      <dsp:spPr>
        <a:xfrm>
          <a:off x="2645616" y="640371"/>
          <a:ext cx="3789235" cy="3789235"/>
        </a:xfrm>
        <a:prstGeom prst="blockArc">
          <a:avLst>
            <a:gd name="adj1" fmla="val 21410294"/>
            <a:gd name="adj2" fmla="val 6579655"/>
            <a:gd name="adj3" fmla="val 4638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F66C60-4D63-4AC6-9AF2-1B99CFA5F6F0}">
      <dsp:nvSpPr>
        <dsp:cNvPr id="0" name=""/>
        <dsp:cNvSpPr/>
      </dsp:nvSpPr>
      <dsp:spPr>
        <a:xfrm>
          <a:off x="2646949" y="414431"/>
          <a:ext cx="3789235" cy="3789235"/>
        </a:xfrm>
        <a:prstGeom prst="blockArc">
          <a:avLst>
            <a:gd name="adj1" fmla="val 14965519"/>
            <a:gd name="adj2" fmla="val 230259"/>
            <a:gd name="adj3" fmla="val 463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F6AA98-5406-4A28-8DC3-F06D2E567EEF}">
      <dsp:nvSpPr>
        <dsp:cNvPr id="0" name=""/>
        <dsp:cNvSpPr/>
      </dsp:nvSpPr>
      <dsp:spPr>
        <a:xfrm>
          <a:off x="2613984" y="1679392"/>
          <a:ext cx="2519240" cy="161481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Представления о себе </a:t>
          </a:r>
          <a:r>
            <a:rPr lang="ru-RU" sz="1100" kern="1200" dirty="0" smtClean="0"/>
            <a:t>(мнение учителей, родителей, общественное мнение)</a:t>
          </a:r>
          <a:endParaRPr lang="ru-RU" sz="1100" kern="1200" dirty="0"/>
        </a:p>
      </dsp:txBody>
      <dsp:txXfrm>
        <a:off x="2982918" y="1915876"/>
        <a:ext cx="1781372" cy="1141843"/>
      </dsp:txXfrm>
    </dsp:sp>
    <dsp:sp modelId="{0E2DFD7E-4522-459D-A8B1-FA57F6184D1C}">
      <dsp:nvSpPr>
        <dsp:cNvPr id="0" name=""/>
        <dsp:cNvSpPr/>
      </dsp:nvSpPr>
      <dsp:spPr>
        <a:xfrm>
          <a:off x="2491088" y="-135676"/>
          <a:ext cx="2800197" cy="142418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Профессиональное самоопределение</a:t>
          </a:r>
          <a:endParaRPr lang="ru-RU" sz="1800" kern="1200" dirty="0"/>
        </a:p>
      </dsp:txBody>
      <dsp:txXfrm>
        <a:off x="2901167" y="72891"/>
        <a:ext cx="1980039" cy="1007051"/>
      </dsp:txXfrm>
    </dsp:sp>
    <dsp:sp modelId="{09F13037-3528-423C-B9A7-47097D1F5955}">
      <dsp:nvSpPr>
        <dsp:cNvPr id="0" name=""/>
        <dsp:cNvSpPr/>
      </dsp:nvSpPr>
      <dsp:spPr>
        <a:xfrm>
          <a:off x="5131440" y="1464174"/>
          <a:ext cx="2513312" cy="1937479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Представления о мире профессий </a:t>
          </a:r>
          <a:r>
            <a:rPr lang="ru-RU" sz="1000" kern="1200" dirty="0" smtClean="0"/>
            <a:t>(стороны: социально-психологические, социально-экономические, производственно-технические, производственно-педагогические) </a:t>
          </a:r>
          <a:r>
            <a:rPr lang="ru-RU" sz="1800" kern="1200" dirty="0" smtClean="0"/>
            <a:t> </a:t>
          </a:r>
          <a:endParaRPr lang="ru-RU" sz="1800" kern="1200" dirty="0"/>
        </a:p>
      </dsp:txBody>
      <dsp:txXfrm>
        <a:off x="5499506" y="1747911"/>
        <a:ext cx="1777180" cy="1370005"/>
      </dsp:txXfrm>
    </dsp:sp>
    <dsp:sp modelId="{5A9E5C0B-01FB-49C5-84CA-43C0787A7980}">
      <dsp:nvSpPr>
        <dsp:cNvPr id="0" name=""/>
        <dsp:cNvSpPr/>
      </dsp:nvSpPr>
      <dsp:spPr>
        <a:xfrm>
          <a:off x="2684523" y="3496178"/>
          <a:ext cx="2466089" cy="1563191"/>
        </a:xfrm>
        <a:prstGeom prst="ellips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Социальные </a:t>
          </a:r>
          <a:r>
            <a:rPr lang="ru-RU" sz="1800" kern="1200" dirty="0" smtClean="0">
              <a:solidFill>
                <a:schemeClr val="bg1"/>
              </a:solidFill>
            </a:rPr>
            <a:t>факторы</a:t>
          </a:r>
          <a:r>
            <a:rPr lang="ru-RU" sz="1800" kern="1200" dirty="0" smtClean="0">
              <a:solidFill>
                <a:srgbClr val="0070C0"/>
              </a:solidFill>
            </a:rPr>
            <a:t> </a:t>
          </a:r>
          <a:r>
            <a:rPr lang="ru-RU" sz="1200" kern="1200" dirty="0" smtClean="0">
              <a:solidFill>
                <a:srgbClr val="0070C0"/>
              </a:solidFill>
            </a:rPr>
            <a:t>(макро и микро) </a:t>
          </a:r>
          <a:r>
            <a:rPr lang="ru-RU" sz="1800" kern="1200" dirty="0" smtClean="0">
              <a:solidFill>
                <a:schemeClr val="bg1"/>
              </a:solidFill>
            </a:rPr>
            <a:t>и условия</a:t>
          </a:r>
          <a:endParaRPr lang="ru-RU" sz="1200" kern="1200" dirty="0">
            <a:solidFill>
              <a:srgbClr val="0070C0"/>
            </a:solidFill>
          </a:endParaRPr>
        </a:p>
      </dsp:txBody>
      <dsp:txXfrm>
        <a:off x="3045673" y="3725102"/>
        <a:ext cx="1743789" cy="1105343"/>
      </dsp:txXfrm>
    </dsp:sp>
    <dsp:sp modelId="{D3A1D400-612C-4C71-B5E4-26125BC5FF18}">
      <dsp:nvSpPr>
        <dsp:cNvPr id="0" name=""/>
        <dsp:cNvSpPr/>
      </dsp:nvSpPr>
      <dsp:spPr>
        <a:xfrm>
          <a:off x="78569" y="1536898"/>
          <a:ext cx="2515680" cy="1878551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Личностные особенности </a:t>
          </a:r>
          <a:r>
            <a:rPr lang="ru-RU" sz="1100" kern="1200" dirty="0" smtClean="0"/>
            <a:t>(ценности, интересы,  свойства личности, самооценка, общительность)</a:t>
          </a:r>
          <a:endParaRPr lang="ru-RU" sz="1100" kern="1200" dirty="0"/>
        </a:p>
      </dsp:txBody>
      <dsp:txXfrm>
        <a:off x="446982" y="1812005"/>
        <a:ext cx="1778854" cy="1328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00260-28CA-4FFF-810C-33F524CCBDF6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055ED-3C07-4BF2-BDE6-CE95D981A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561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Практическая работа со стратегией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2B96D-E994-4FC1-A939-E120CC783A4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27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0092D-A725-4371-A433-093C7F954A5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005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Игровые профессиональные</a:t>
            </a:r>
            <a:r>
              <a:rPr lang="ru-RU" baseline="0" dirty="0" smtClean="0"/>
              <a:t> упражнения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055ED-3C07-4BF2-BDE6-CE95D981AB5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11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16D95-DA53-48D0-BB0D-6C087492217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912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Вопрос по п.3.2.: какими иными способами? (безвозмездно, на платной основе от обучающихся (см. МР).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2B96D-E994-4FC1-A939-E120CC783A4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58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37BB-71B9-4162-8E8D-B5B231098A0A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CAE3-25A8-4913-8D0E-B199291F0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0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37BB-71B9-4162-8E8D-B5B231098A0A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CAE3-25A8-4913-8D0E-B199291F0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37BB-71B9-4162-8E8D-B5B231098A0A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CAE3-25A8-4913-8D0E-B199291F0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016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37BB-71B9-4162-8E8D-B5B231098A0A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CAE3-25A8-4913-8D0E-B199291F0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439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37BB-71B9-4162-8E8D-B5B231098A0A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CAE3-25A8-4913-8D0E-B199291F0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627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37BB-71B9-4162-8E8D-B5B231098A0A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CAE3-25A8-4913-8D0E-B199291F0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911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37BB-71B9-4162-8E8D-B5B231098A0A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CAE3-25A8-4913-8D0E-B199291F0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830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37BB-71B9-4162-8E8D-B5B231098A0A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CAE3-25A8-4913-8D0E-B199291F0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271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37BB-71B9-4162-8E8D-B5B231098A0A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CAE3-25A8-4913-8D0E-B199291F0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22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37BB-71B9-4162-8E8D-B5B231098A0A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CAE3-25A8-4913-8D0E-B199291F0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38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37BB-71B9-4162-8E8D-B5B231098A0A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CAE3-25A8-4913-8D0E-B199291F0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673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D37BB-71B9-4162-8E8D-B5B231098A0A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4CAE3-25A8-4913-8D0E-B199291F0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04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&#1096;&#1086;&#1091;&#1087;&#1088;&#1086;&#1092;&#1077;&#1089;&#1089;&#1080;&#1081;.&#1088;&#1092;/profession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Профориентация в дополнительном образовании: разработка программ и поиск партнеров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19346" y="5424854"/>
            <a:ext cx="6263054" cy="923192"/>
          </a:xfrm>
        </p:spPr>
        <p:txBody>
          <a:bodyPr>
            <a:normAutofit fontScale="70000" lnSpcReduction="20000"/>
          </a:bodyPr>
          <a:lstStyle/>
          <a:p>
            <a:pPr algn="r">
              <a:defRPr/>
            </a:pPr>
            <a:r>
              <a:rPr lang="ru-RU" altLang="ru-RU" dirty="0">
                <a:solidFill>
                  <a:srgbClr val="002060"/>
                </a:solidFill>
              </a:rPr>
              <a:t>Грекова Мария Андреевна,</a:t>
            </a:r>
          </a:p>
          <a:p>
            <a:pPr algn="r">
              <a:defRPr/>
            </a:pPr>
            <a:r>
              <a:rPr lang="ru-RU" altLang="ru-RU" dirty="0">
                <a:solidFill>
                  <a:srgbClr val="002060"/>
                </a:solidFill>
              </a:rPr>
              <a:t> старший методист РМЦ </a:t>
            </a:r>
          </a:p>
          <a:p>
            <a:pPr algn="r">
              <a:defRPr/>
            </a:pPr>
            <a:r>
              <a:rPr lang="ru-RU" altLang="ru-RU" dirty="0">
                <a:solidFill>
                  <a:srgbClr val="002060"/>
                </a:solidFill>
              </a:rPr>
              <a:t>ГАУ ДПО ЯО «Институт развития образования»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211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269" y="640250"/>
            <a:ext cx="2892670" cy="57357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Профессиональное самоопределение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7528964"/>
              </p:ext>
            </p:extLst>
          </p:nvPr>
        </p:nvGraphicFramePr>
        <p:xfrm>
          <a:off x="272559" y="1459523"/>
          <a:ext cx="7746025" cy="4923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6846277" y="664552"/>
            <a:ext cx="3625361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2060"/>
                </a:solidFill>
              </a:rPr>
              <a:t>Профессиональная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ориентация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110901" y="1353649"/>
            <a:ext cx="3705959" cy="198755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2060"/>
                </a:solidFill>
              </a:rPr>
              <a:t>Компоненты выбора профессии: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1.Когнитивный </a:t>
            </a:r>
            <a:r>
              <a:rPr lang="ru-RU" sz="1200" b="1" dirty="0" smtClean="0">
                <a:solidFill>
                  <a:srgbClr val="002060"/>
                </a:solidFill>
              </a:rPr>
              <a:t>(образ профессии и образ Я)</a:t>
            </a:r>
            <a:endParaRPr lang="ru-RU" sz="1200" b="1" dirty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2.Эмоциональный </a:t>
            </a:r>
            <a:r>
              <a:rPr lang="ru-RU" sz="1200" b="1" dirty="0" smtClean="0">
                <a:solidFill>
                  <a:srgbClr val="002060"/>
                </a:solidFill>
              </a:rPr>
              <a:t>(ценность самоутверждения и самореализации)</a:t>
            </a:r>
            <a:endParaRPr lang="ru-RU" sz="1200" b="1" dirty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3.Деятельностный </a:t>
            </a:r>
            <a:r>
              <a:rPr lang="ru-RU" sz="1200" b="1" dirty="0" smtClean="0">
                <a:solidFill>
                  <a:srgbClr val="002060"/>
                </a:solidFill>
              </a:rPr>
              <a:t>(</a:t>
            </a:r>
            <a:r>
              <a:rPr lang="ru-RU" sz="1200" b="1" dirty="0" err="1" smtClean="0">
                <a:solidFill>
                  <a:srgbClr val="002060"/>
                </a:solidFill>
              </a:rPr>
              <a:t>профплан</a:t>
            </a:r>
            <a:r>
              <a:rPr lang="ru-RU" sz="1200" b="1" dirty="0" smtClean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110902" y="3481022"/>
            <a:ext cx="3705959" cy="301649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2060"/>
                </a:solidFill>
              </a:rPr>
              <a:t>Профессиональные пробы </a:t>
            </a:r>
            <a:r>
              <a:rPr lang="ru-RU" sz="2000" b="1" dirty="0">
                <a:solidFill>
                  <a:srgbClr val="002060"/>
                </a:solidFill>
              </a:rPr>
              <a:t>обучающихся </a:t>
            </a:r>
            <a:r>
              <a:rPr lang="ru-RU" sz="1400" b="1" dirty="0" smtClean="0">
                <a:solidFill>
                  <a:srgbClr val="002060"/>
                </a:solidFill>
              </a:rPr>
              <a:t>(профессиональное испытание, проверка; ощущение «себя» в профессии):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1.игровые пробы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2.учебно-профессиональные пробы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3.профессиональные пробы в условиях реальной практической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878578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8071"/>
            <a:ext cx="10515600" cy="786667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Пример ДООП «Лаборатория </a:t>
            </a:r>
            <a:r>
              <a:rPr lang="ru-RU" sz="2800" dirty="0">
                <a:solidFill>
                  <a:srgbClr val="002060"/>
                </a:solidFill>
                <a:latin typeface="+mn-lt"/>
              </a:rPr>
              <a:t>профессий и навыков. PROFI.SKILLS.LAB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»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(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Государственное бюджетное нетиповое образовательное учреждение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Санкт-Петербургский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городской центр детского технического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творчества)</a:t>
            </a:r>
            <a:endParaRPr lang="ru-RU" sz="16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728551"/>
              </p:ext>
            </p:extLst>
          </p:nvPr>
        </p:nvGraphicFramePr>
        <p:xfrm>
          <a:off x="624254" y="984738"/>
          <a:ext cx="10791092" cy="57501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791092">
                  <a:extLst>
                    <a:ext uri="{9D8B030D-6E8A-4147-A177-3AD203B41FA5}">
                      <a16:colId xmlns:a16="http://schemas.microsoft.com/office/drawing/2014/main" val="760275262"/>
                    </a:ext>
                  </a:extLst>
                </a:gridCol>
              </a:tblGrid>
              <a:tr h="3535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Возраст</a:t>
                      </a:r>
                      <a:r>
                        <a:rPr lang="ru-RU" sz="1600" baseline="0" dirty="0" smtClean="0"/>
                        <a:t> обучающихся: 10-17 лет. Продолжительность реализации программы: 7 дней, 31 час</a:t>
                      </a:r>
                      <a:endParaRPr lang="ru-RU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517945"/>
                  </a:ext>
                </a:extLst>
              </a:tr>
              <a:tr h="358465">
                <a:tc>
                  <a:txBody>
                    <a:bodyPr/>
                    <a:lstStyle/>
                    <a:p>
                      <a:pPr lvl="0"/>
                      <a:r>
                        <a:rPr lang="ru-RU" sz="1600" dirty="0" smtClean="0"/>
                        <a:t>Организации-участники:</a:t>
                      </a:r>
                      <a:r>
                        <a:rPr lang="ru-RU" sz="1600" baseline="0" dirty="0" smtClean="0"/>
                        <a:t> о</a:t>
                      </a:r>
                      <a:r>
                        <a:rPr lang="ru-RU" sz="1600" dirty="0" smtClean="0"/>
                        <a:t>рганизации ДОД,</a:t>
                      </a:r>
                      <a:r>
                        <a:rPr lang="ru-RU" sz="1600" baseline="0" dirty="0" smtClean="0"/>
                        <a:t> ш</a:t>
                      </a:r>
                      <a:r>
                        <a:rPr lang="ru-RU" sz="1600" dirty="0" smtClean="0"/>
                        <a:t>кола,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СПО,</a:t>
                      </a:r>
                      <a:r>
                        <a:rPr lang="ru-RU" sz="1600" baseline="0" dirty="0" smtClean="0"/>
                        <a:t> в</a:t>
                      </a:r>
                      <a:r>
                        <a:rPr lang="ru-RU" sz="1600" dirty="0" smtClean="0"/>
                        <a:t>уз,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работодатель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2201"/>
                  </a:ext>
                </a:extLst>
              </a:tr>
              <a:tr h="1149052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 smtClean="0"/>
                        <a:t>Формы</a:t>
                      </a:r>
                      <a:r>
                        <a:rPr lang="ru-RU" sz="1600" dirty="0" smtClean="0"/>
                        <a:t> организации учебных занятий: моделирующие</a:t>
                      </a:r>
                      <a:r>
                        <a:rPr lang="ru-RU" sz="1600" baseline="0" dirty="0" smtClean="0"/>
                        <a:t> ситуации (</a:t>
                      </a:r>
                      <a:r>
                        <a:rPr lang="ru-RU" sz="1600" baseline="0" dirty="0" err="1" smtClean="0"/>
                        <a:t>квесты</a:t>
                      </a:r>
                      <a:r>
                        <a:rPr lang="ru-RU" sz="1600" baseline="0" dirty="0" smtClean="0"/>
                        <a:t>, сюжетно-ролевые игры), </a:t>
                      </a:r>
                      <a:r>
                        <a:rPr lang="ru-RU" sz="1600" dirty="0" smtClean="0"/>
                        <a:t>мастер-классы, лекции специалистов, деловые игры, дискуссии, экскурсии в очно-виртуальном формате, тренинги, направленные на личностное развитие и коммуникативные способности</a:t>
                      </a:r>
                    </a:p>
                    <a:p>
                      <a:pPr lvl="0"/>
                      <a:r>
                        <a:rPr lang="ru-RU" sz="1600" b="1" dirty="0" smtClean="0"/>
                        <a:t>Сетевая,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dirty="0" smtClean="0"/>
                        <a:t>модульная (3 модуля), краткосрочная,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dirty="0" smtClean="0"/>
                        <a:t>уровневая. Конвергентный подход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188717"/>
                  </a:ext>
                </a:extLst>
              </a:tr>
              <a:tr h="2209715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Обучающие задачи: </a:t>
                      </a:r>
                    </a:p>
                    <a:p>
                      <a:r>
                        <a:rPr lang="ru-RU" sz="1600" dirty="0" smtClean="0"/>
                        <a:t>1. Познакомить обучающихся с профессиями, востребованными в регионе, а также с реальными представителями этих профессий (представителями бизнеса) </a:t>
                      </a:r>
                    </a:p>
                    <a:p>
                      <a:r>
                        <a:rPr lang="ru-RU" sz="1600" dirty="0" smtClean="0"/>
                        <a:t>2. Формирование общих представлений сфер профессий (человек-техника, человек-человек, человек-природа, человек-знаковая система, человек-художественный образ)</a:t>
                      </a:r>
                    </a:p>
                    <a:p>
                      <a:r>
                        <a:rPr lang="ru-RU" sz="1600" dirty="0" smtClean="0"/>
                        <a:t>3. Обучение основам экологической, предпринимательской, цифровой грамотности в рамках ознакомительных занятий по всем видам образовательных направленностей</a:t>
                      </a:r>
                    </a:p>
                    <a:p>
                      <a:r>
                        <a:rPr lang="ru-RU" sz="1600" dirty="0" smtClean="0"/>
                        <a:t>4. Обучение основам проектной деятельности и технологиям решения кейсов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228802"/>
                  </a:ext>
                </a:extLst>
              </a:tr>
              <a:tr h="1679384">
                <a:tc>
                  <a:txBody>
                    <a:bodyPr/>
                    <a:lstStyle/>
                    <a:p>
                      <a:r>
                        <a:rPr lang="ru-RU" sz="1600" b="0" baseline="0" dirty="0" smtClean="0"/>
                        <a:t>Методы диагностики:  </a:t>
                      </a:r>
                    </a:p>
                    <a:p>
                      <a:r>
                        <a:rPr lang="ru-RU" sz="1600" b="0" baseline="0" dirty="0" smtClean="0"/>
                        <a:t>1.педагогическое наблюдение (карта наблюдений)</a:t>
                      </a:r>
                    </a:p>
                    <a:p>
                      <a:r>
                        <a:rPr lang="ru-RU" sz="1600" b="0" baseline="0" dirty="0" smtClean="0"/>
                        <a:t>2.экспертное оценивание конкретных продуктов творческой деятельности детей профессионалами (проектов, технических моделей, творческих выступлений и т.п.); </a:t>
                      </a:r>
                    </a:p>
                    <a:p>
                      <a:r>
                        <a:rPr lang="ru-RU" sz="1600" b="0" baseline="0" dirty="0" smtClean="0"/>
                        <a:t>3.организация различных интеллектуальных и предметных олимпиад, конференций, спортивных соревнований, творческих конкурсов, фестивалей и т.п. </a:t>
                      </a:r>
                      <a:r>
                        <a:rPr lang="ru-RU" sz="1600" b="1" baseline="0" dirty="0" smtClean="0"/>
                        <a:t>Итог: защита проекта в формате видеоконференции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158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272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06176"/>
            <a:ext cx="10515600" cy="67236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Поиск партнеров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3424" y="878542"/>
            <a:ext cx="6746631" cy="5593975"/>
          </a:xfrm>
          <a:ln>
            <a:solidFill>
              <a:srgbClr val="002060"/>
            </a:solidFill>
          </a:ln>
        </p:spPr>
        <p:txBody>
          <a:bodyPr>
            <a:normAutofit fontScale="92500" lnSpcReduction="20000"/>
          </a:bodyPr>
          <a:lstStyle/>
          <a:p>
            <a:endParaRPr lang="ru-RU" sz="1900" dirty="0" smtClean="0">
              <a:solidFill>
                <a:srgbClr val="002060"/>
              </a:solidFill>
            </a:endParaRPr>
          </a:p>
          <a:p>
            <a:r>
              <a:rPr lang="ru-RU" sz="1900" dirty="0" smtClean="0">
                <a:solidFill>
                  <a:srgbClr val="002060"/>
                </a:solidFill>
              </a:rPr>
              <a:t>ФГБОУ </a:t>
            </a:r>
            <a:r>
              <a:rPr lang="ru-RU" sz="1900" dirty="0">
                <a:solidFill>
                  <a:srgbClr val="002060"/>
                </a:solidFill>
              </a:rPr>
              <a:t>ВО «Ярославский государственный педагогический университет им. К.Д. Ушинского</a:t>
            </a:r>
            <a:r>
              <a:rPr lang="ru-RU" sz="1900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1900" dirty="0" smtClean="0">
                <a:solidFill>
                  <a:srgbClr val="002060"/>
                </a:solidFill>
              </a:rPr>
              <a:t>ФГБОУ  ВО «</a:t>
            </a:r>
            <a:r>
              <a:rPr lang="ru-RU" sz="1900" dirty="0">
                <a:solidFill>
                  <a:srgbClr val="002060"/>
                </a:solidFill>
              </a:rPr>
              <a:t>Ярославский государственный технический университет</a:t>
            </a:r>
            <a:r>
              <a:rPr lang="ru-RU" sz="1900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1900" dirty="0">
                <a:solidFill>
                  <a:srgbClr val="002060"/>
                </a:solidFill>
              </a:rPr>
              <a:t>ФГБОУ  </a:t>
            </a:r>
            <a:r>
              <a:rPr lang="ru-RU" sz="1900" dirty="0" smtClean="0">
                <a:solidFill>
                  <a:srgbClr val="002060"/>
                </a:solidFill>
              </a:rPr>
              <a:t>ВО «Ярославский </a:t>
            </a:r>
            <a:r>
              <a:rPr lang="ru-RU" sz="1900" dirty="0">
                <a:solidFill>
                  <a:srgbClr val="002060"/>
                </a:solidFill>
              </a:rPr>
              <a:t>государственный университет им. П.Г. Демидова</a:t>
            </a:r>
            <a:r>
              <a:rPr lang="ru-RU" sz="1900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1900" dirty="0" smtClean="0">
                <a:solidFill>
                  <a:srgbClr val="002060"/>
                </a:solidFill>
              </a:rPr>
              <a:t>СПО</a:t>
            </a:r>
            <a:r>
              <a:rPr lang="ru-RU" sz="1900" dirty="0">
                <a:solidFill>
                  <a:srgbClr val="002060"/>
                </a:solidFill>
              </a:rPr>
              <a:t> </a:t>
            </a:r>
            <a:endParaRPr lang="ru-RU" sz="1900" dirty="0" smtClean="0">
              <a:solidFill>
                <a:srgbClr val="002060"/>
              </a:solidFill>
            </a:endParaRPr>
          </a:p>
          <a:p>
            <a:r>
              <a:rPr lang="ru-RU" sz="1900" dirty="0" smtClean="0">
                <a:solidFill>
                  <a:srgbClr val="002060"/>
                </a:solidFill>
              </a:rPr>
              <a:t>Ярославский музей-заповедник, музей истории города Ярославля, музей боевой славы</a:t>
            </a:r>
          </a:p>
          <a:p>
            <a:r>
              <a:rPr lang="ru-RU" sz="1900" dirty="0" smtClean="0">
                <a:solidFill>
                  <a:srgbClr val="002060"/>
                </a:solidFill>
              </a:rPr>
              <a:t>АО «</a:t>
            </a:r>
            <a:r>
              <a:rPr lang="ru-RU" sz="1900" dirty="0" err="1" smtClean="0">
                <a:solidFill>
                  <a:srgbClr val="002060"/>
                </a:solidFill>
              </a:rPr>
              <a:t>Ярославльводоканал</a:t>
            </a:r>
            <a:r>
              <a:rPr lang="ru-RU" sz="1900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1900" dirty="0" smtClean="0">
                <a:solidFill>
                  <a:srgbClr val="002060"/>
                </a:solidFill>
              </a:rPr>
              <a:t>Центр занятости населения города Ярославля</a:t>
            </a:r>
          </a:p>
          <a:p>
            <a:r>
              <a:rPr lang="ru-RU" sz="1900" dirty="0">
                <a:solidFill>
                  <a:srgbClr val="002060"/>
                </a:solidFill>
              </a:rPr>
              <a:t>ПАО «ОДК-Сатурн</a:t>
            </a:r>
            <a:r>
              <a:rPr lang="ru-RU" sz="1900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1900" dirty="0">
                <a:solidFill>
                  <a:srgbClr val="002060"/>
                </a:solidFill>
              </a:rPr>
              <a:t>Фармацевтический завод </a:t>
            </a:r>
            <a:r>
              <a:rPr lang="ru-RU" sz="1900" dirty="0" smtClean="0">
                <a:solidFill>
                  <a:srgbClr val="002060"/>
                </a:solidFill>
              </a:rPr>
              <a:t>Р-</a:t>
            </a:r>
            <a:r>
              <a:rPr lang="ru-RU" sz="1900" dirty="0" err="1" smtClean="0">
                <a:solidFill>
                  <a:srgbClr val="002060"/>
                </a:solidFill>
              </a:rPr>
              <a:t>Фарм</a:t>
            </a:r>
            <a:endParaRPr lang="ru-RU" sz="1900" dirty="0">
              <a:solidFill>
                <a:srgbClr val="002060"/>
              </a:solidFill>
            </a:endParaRPr>
          </a:p>
          <a:p>
            <a:r>
              <a:rPr lang="ru-RU" sz="1900" dirty="0">
                <a:solidFill>
                  <a:srgbClr val="002060"/>
                </a:solidFill>
              </a:rPr>
              <a:t>ПАО «Ростовский оптико-механический </a:t>
            </a:r>
            <a:r>
              <a:rPr lang="ru-RU" sz="1900" dirty="0" smtClean="0">
                <a:solidFill>
                  <a:srgbClr val="002060"/>
                </a:solidFill>
              </a:rPr>
              <a:t>завод»</a:t>
            </a:r>
          </a:p>
          <a:p>
            <a:r>
              <a:rPr lang="ru-RU" sz="1900" dirty="0" smtClean="0">
                <a:solidFill>
                  <a:srgbClr val="002060"/>
                </a:solidFill>
              </a:rPr>
              <a:t>ПАО </a:t>
            </a:r>
            <a:r>
              <a:rPr lang="ru-RU" sz="1900" dirty="0">
                <a:solidFill>
                  <a:srgbClr val="002060"/>
                </a:solidFill>
              </a:rPr>
              <a:t>«Ярославский радиозавод</a:t>
            </a:r>
            <a:r>
              <a:rPr lang="ru-RU" sz="1900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1900" dirty="0">
                <a:solidFill>
                  <a:srgbClr val="002060"/>
                </a:solidFill>
              </a:rPr>
              <a:t>ЗАО «Швейная фабрика</a:t>
            </a:r>
            <a:r>
              <a:rPr lang="ru-RU" sz="1900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1900" dirty="0">
                <a:solidFill>
                  <a:srgbClr val="002060"/>
                </a:solidFill>
              </a:rPr>
              <a:t>АО «</a:t>
            </a:r>
            <a:r>
              <a:rPr lang="ru-RU" sz="1900" dirty="0" err="1">
                <a:solidFill>
                  <a:srgbClr val="002060"/>
                </a:solidFill>
              </a:rPr>
              <a:t>Даниловский</a:t>
            </a:r>
            <a:r>
              <a:rPr lang="ru-RU" sz="1900" dirty="0">
                <a:solidFill>
                  <a:srgbClr val="002060"/>
                </a:solidFill>
              </a:rPr>
              <a:t> хлебозавод</a:t>
            </a:r>
            <a:r>
              <a:rPr lang="ru-RU" sz="1900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1900" dirty="0" smtClean="0">
                <a:solidFill>
                  <a:srgbClr val="002060"/>
                </a:solidFill>
              </a:rPr>
              <a:t>Театр драмы им. Ф. Волкова и др.</a:t>
            </a:r>
            <a:endParaRPr lang="ru-RU" sz="1800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306236" y="878542"/>
            <a:ext cx="4424082" cy="258532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Официальный сайт ГАУ ДПО ЯО «ИРО» -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Дополнительное и неформальное образование в Ярославской области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1. Реестр социальных и сетевых партнеров по реализации программ и проектов в сфере ДОД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2. </a:t>
            </a:r>
            <a:r>
              <a:rPr lang="ru-RU" dirty="0">
                <a:solidFill>
                  <a:srgbClr val="002060"/>
                </a:solidFill>
              </a:rPr>
              <a:t>Реестр социальных и сетевых партнеров </a:t>
            </a:r>
            <a:r>
              <a:rPr lang="ru-RU" dirty="0" smtClean="0">
                <a:solidFill>
                  <a:srgbClr val="002060"/>
                </a:solidFill>
              </a:rPr>
              <a:t>по реализации программ и проектов ДО для детей с ОВЗ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6038" t="15041" r="23934" b="44485"/>
          <a:stretch/>
        </p:blipFill>
        <p:spPr>
          <a:xfrm>
            <a:off x="7301107" y="3585883"/>
            <a:ext cx="4500771" cy="242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46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116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Актуальные документы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046286"/>
            <a:ext cx="9097108" cy="5213837"/>
          </a:xfrm>
        </p:spPr>
        <p:txBody>
          <a:bodyPr>
            <a:normAutofit fontScale="55000" lnSpcReduction="20000"/>
          </a:bodyPr>
          <a:lstStyle/>
          <a:p>
            <a:r>
              <a:rPr lang="ru-RU" sz="3300" dirty="0">
                <a:solidFill>
                  <a:srgbClr val="002060"/>
                </a:solidFill>
              </a:rPr>
              <a:t>Федеральный закон РФ 273-ФЗ «Об образовании в Российской Федерации» от 29 декабря </a:t>
            </a:r>
            <a:r>
              <a:rPr lang="ru-RU" sz="3300" dirty="0" smtClean="0">
                <a:solidFill>
                  <a:srgbClr val="002060"/>
                </a:solidFill>
              </a:rPr>
              <a:t>2012 (статья 15)</a:t>
            </a:r>
          </a:p>
          <a:p>
            <a:r>
              <a:rPr lang="ru-RU" sz="3300" dirty="0" smtClean="0">
                <a:solidFill>
                  <a:srgbClr val="002060"/>
                </a:solidFill>
              </a:rPr>
              <a:t> Приказ </a:t>
            </a:r>
            <a:r>
              <a:rPr lang="ru-RU" sz="3300" dirty="0">
                <a:solidFill>
                  <a:srgbClr val="002060"/>
                </a:solidFill>
              </a:rPr>
              <a:t>Министерства просвещения Российской Федерации от 09 ноября 2018 г. № 196 «Об утверждении порядка организации и осуществления образовательной деятельности по дополнительным общеобразовательным программам</a:t>
            </a:r>
            <a:r>
              <a:rPr lang="ru-RU" sz="3300" dirty="0" smtClean="0">
                <a:solidFill>
                  <a:srgbClr val="002060"/>
                </a:solidFill>
              </a:rPr>
              <a:t>»</a:t>
            </a:r>
            <a:endParaRPr lang="ru-RU" sz="3300" dirty="0">
              <a:solidFill>
                <a:srgbClr val="002060"/>
              </a:solidFill>
            </a:endParaRPr>
          </a:p>
          <a:p>
            <a:pPr lvl="0"/>
            <a:r>
              <a:rPr lang="ru-RU" sz="3300" dirty="0" smtClean="0">
                <a:solidFill>
                  <a:srgbClr val="002060"/>
                </a:solidFill>
              </a:rPr>
              <a:t>Приказ </a:t>
            </a:r>
            <a:r>
              <a:rPr lang="ru-RU" sz="3300" dirty="0">
                <a:solidFill>
                  <a:srgbClr val="002060"/>
                </a:solidFill>
              </a:rPr>
              <a:t>Министерства просвещения Российской Федерации от 03 сентября 2019 г. № 467 «Об утверждении целевой модели развития региональных систем дополнительного образования детей</a:t>
            </a:r>
            <a:r>
              <a:rPr lang="ru-RU" sz="3300" dirty="0" smtClean="0">
                <a:solidFill>
                  <a:srgbClr val="002060"/>
                </a:solidFill>
              </a:rPr>
              <a:t>»</a:t>
            </a:r>
            <a:endParaRPr lang="ru-RU" sz="3300" dirty="0">
              <a:solidFill>
                <a:srgbClr val="002060"/>
              </a:solidFill>
            </a:endParaRPr>
          </a:p>
          <a:p>
            <a:pPr lvl="0"/>
            <a:r>
              <a:rPr lang="ru-RU" sz="3300" dirty="0" smtClean="0">
                <a:solidFill>
                  <a:srgbClr val="002060"/>
                </a:solidFill>
              </a:rPr>
              <a:t>Приказ </a:t>
            </a:r>
            <a:r>
              <a:rPr lang="ru-RU" sz="3300" dirty="0">
                <a:solidFill>
                  <a:srgbClr val="002060"/>
                </a:solidFill>
              </a:rPr>
              <a:t>Министерства науки и высшего образования Российской Федерации и Министерства просвещения Российской Федерации от 05 августа 2020 г. №882/391 «Об организации и осуществлении образовательной деятельности при сетевой форме реализации образовательных программ» </a:t>
            </a:r>
            <a:r>
              <a:rPr lang="ru-RU" sz="3300" dirty="0">
                <a:solidFill>
                  <a:srgbClr val="FF0000"/>
                </a:solidFill>
              </a:rPr>
              <a:t>с изменениями от 26 июля 2022 </a:t>
            </a:r>
            <a:r>
              <a:rPr lang="ru-RU" sz="3300" dirty="0" smtClean="0">
                <a:solidFill>
                  <a:srgbClr val="FF0000"/>
                </a:solidFill>
              </a:rPr>
              <a:t>г.</a:t>
            </a:r>
          </a:p>
          <a:p>
            <a:r>
              <a:rPr lang="ru-RU" sz="2200" dirty="0"/>
              <a:t>Приказ Министерства науки и высшего образования Российской Федерации и Министерства просвещения Российской Федерации от </a:t>
            </a:r>
            <a:r>
              <a:rPr lang="ru-RU" sz="2200" dirty="0">
                <a:solidFill>
                  <a:srgbClr val="FF0000"/>
                </a:solidFill>
              </a:rPr>
              <a:t>21 февраля 2022 г. №150/89 </a:t>
            </a:r>
            <a:r>
              <a:rPr lang="ru-RU" sz="2200" dirty="0"/>
              <a:t>«О внесении изменений в приказ Министерства науки и высшего образования Российской Федерации и Министерства просвещения Российской Федерации от 5 августа 2020 г. №882/391 «Об организации и осуществлении образовательной деятельности при сетевой форме реализации образовательных программ</a:t>
            </a:r>
            <a:r>
              <a:rPr lang="ru-RU" sz="2200" dirty="0" smtClean="0"/>
              <a:t>»</a:t>
            </a:r>
          </a:p>
          <a:p>
            <a:r>
              <a:rPr lang="ru-RU" sz="2200" dirty="0"/>
              <a:t>Приказ Министерства науки и высшего образования Российской Федерации и Министерства просвещения Российской Федерации от </a:t>
            </a:r>
            <a:r>
              <a:rPr lang="ru-RU" sz="2200" dirty="0">
                <a:solidFill>
                  <a:srgbClr val="FF0000"/>
                </a:solidFill>
              </a:rPr>
              <a:t>26 июля 2022 №684/612 </a:t>
            </a:r>
            <a:r>
              <a:rPr lang="ru-RU" sz="2200" dirty="0"/>
              <a:t>«О внесении изменений в приложения №1 и №2 к приказу Министерства науки и высшего образования Российской Федерации и Министерства просвещения Российской Федерации от 5 августа 2020 г. №882/391 «Об организации и осуществлении образовательной деятельности при сетевой форме реализации образовательных программ»</a:t>
            </a:r>
          </a:p>
          <a:p>
            <a:pPr marL="0" lvl="0" indent="0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lvl="0"/>
            <a:r>
              <a:rPr lang="ru-RU" sz="3300" dirty="0" smtClean="0">
                <a:solidFill>
                  <a:srgbClr val="002060"/>
                </a:solidFill>
              </a:rPr>
              <a:t>Региональный </a:t>
            </a:r>
            <a:r>
              <a:rPr lang="ru-RU" sz="3300" dirty="0">
                <a:solidFill>
                  <a:srgbClr val="002060"/>
                </a:solidFill>
              </a:rPr>
              <a:t>проект «Успех каждого ребенка» (утвержден протоколом заседания регионального комитета от 14.12.2018 №2018-2)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47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002060"/>
                </a:solidFill>
              </a:rPr>
              <a:t>Федеральный закон РФ 273-ФЗ «Об образовании в Российской Федерации» от 29 декабря </a:t>
            </a:r>
            <a:r>
              <a:rPr lang="ru-RU" sz="3100" b="1" dirty="0" smtClean="0">
                <a:solidFill>
                  <a:srgbClr val="002060"/>
                </a:solidFill>
              </a:rPr>
              <a:t>2012 (статья 15)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5062" y="1690688"/>
            <a:ext cx="10515600" cy="4666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1.При </a:t>
            </a:r>
            <a:r>
              <a:rPr lang="ru-RU" sz="1800" dirty="0">
                <a:solidFill>
                  <a:srgbClr val="002060"/>
                </a:solidFill>
              </a:rPr>
              <a:t>реализации образовательных программ с использованием сетевой формы наряду с организациями, осуществляющими </a:t>
            </a:r>
            <a:r>
              <a:rPr lang="ru-RU" sz="1800" b="1" dirty="0">
                <a:solidFill>
                  <a:srgbClr val="002060"/>
                </a:solidFill>
              </a:rPr>
              <a:t>образовательную деятельность</a:t>
            </a:r>
            <a:r>
              <a:rPr lang="ru-RU" sz="1800" dirty="0">
                <a:solidFill>
                  <a:srgbClr val="002060"/>
                </a:solidFill>
              </a:rPr>
              <a:t>, также могут участвовать:</a:t>
            </a:r>
          </a:p>
          <a:p>
            <a:pPr lvl="0"/>
            <a:r>
              <a:rPr lang="ru-RU" sz="1800" dirty="0">
                <a:solidFill>
                  <a:srgbClr val="002060"/>
                </a:solidFill>
              </a:rPr>
              <a:t>научные </a:t>
            </a:r>
            <a:r>
              <a:rPr lang="ru-RU" sz="1800" dirty="0" smtClean="0">
                <a:solidFill>
                  <a:srgbClr val="002060"/>
                </a:solidFill>
              </a:rPr>
              <a:t>организации </a:t>
            </a:r>
            <a:endParaRPr lang="ru-RU" sz="1800" dirty="0">
              <a:solidFill>
                <a:srgbClr val="002060"/>
              </a:solidFill>
            </a:endParaRPr>
          </a:p>
          <a:p>
            <a:pPr lvl="0"/>
            <a:r>
              <a:rPr lang="ru-RU" sz="1800" dirty="0">
                <a:solidFill>
                  <a:srgbClr val="002060"/>
                </a:solidFill>
              </a:rPr>
              <a:t>медицинские </a:t>
            </a:r>
            <a:r>
              <a:rPr lang="ru-RU" sz="1800" dirty="0" smtClean="0">
                <a:solidFill>
                  <a:srgbClr val="002060"/>
                </a:solidFill>
              </a:rPr>
              <a:t>организации</a:t>
            </a:r>
            <a:endParaRPr lang="ru-RU" sz="1800" dirty="0">
              <a:solidFill>
                <a:srgbClr val="002060"/>
              </a:solidFill>
            </a:endParaRPr>
          </a:p>
          <a:p>
            <a:pPr lvl="0"/>
            <a:r>
              <a:rPr lang="ru-RU" sz="1800" dirty="0">
                <a:solidFill>
                  <a:srgbClr val="002060"/>
                </a:solidFill>
              </a:rPr>
              <a:t>организации </a:t>
            </a:r>
            <a:r>
              <a:rPr lang="ru-RU" sz="1800" dirty="0" smtClean="0">
                <a:solidFill>
                  <a:srgbClr val="002060"/>
                </a:solidFill>
              </a:rPr>
              <a:t>культуры</a:t>
            </a:r>
            <a:endParaRPr lang="ru-RU" sz="1800" dirty="0">
              <a:solidFill>
                <a:srgbClr val="002060"/>
              </a:solidFill>
            </a:endParaRPr>
          </a:p>
          <a:p>
            <a:pPr lvl="0"/>
            <a:r>
              <a:rPr lang="ru-RU" sz="1800" dirty="0">
                <a:solidFill>
                  <a:srgbClr val="002060"/>
                </a:solidFill>
              </a:rPr>
              <a:t>физкультурно-спортивные и иные организации, </a:t>
            </a:r>
            <a:r>
              <a:rPr lang="ru-RU" sz="1800" b="1" dirty="0">
                <a:solidFill>
                  <a:srgbClr val="002060"/>
                </a:solidFill>
              </a:rPr>
              <a:t>обладающие ресурсами,</a:t>
            </a:r>
            <a:r>
              <a:rPr lang="ru-RU" sz="1800" dirty="0">
                <a:solidFill>
                  <a:srgbClr val="002060"/>
                </a:solidFill>
              </a:rPr>
              <a:t> необходимыми для осуществления образовательной деятельности по соответствующей образовательной </a:t>
            </a:r>
            <a:r>
              <a:rPr lang="ru-RU" sz="1800" dirty="0" smtClean="0">
                <a:solidFill>
                  <a:srgbClr val="002060"/>
                </a:solidFill>
              </a:rPr>
              <a:t>программе</a:t>
            </a:r>
          </a:p>
          <a:p>
            <a:pPr marL="0" lv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2.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sz="1800" dirty="0">
                <a:solidFill>
                  <a:srgbClr val="002060"/>
                </a:solidFill>
              </a:rPr>
              <a:t>Использование сетевой формы реализации образовательных программ осуществляется на основании </a:t>
            </a:r>
            <a:r>
              <a:rPr lang="ru-RU" sz="1800" b="1" dirty="0" smtClean="0">
                <a:solidFill>
                  <a:srgbClr val="002060"/>
                </a:solidFill>
              </a:rPr>
              <a:t>договора </a:t>
            </a:r>
            <a:r>
              <a:rPr lang="ru-RU" sz="1700" b="1" dirty="0">
                <a:solidFill>
                  <a:srgbClr val="002060"/>
                </a:solidFill>
                <a:latin typeface="+mj-lt"/>
              </a:rPr>
              <a:t>в котором указываются </a:t>
            </a:r>
            <a:r>
              <a:rPr lang="ru-RU" sz="1700" b="1" dirty="0">
                <a:solidFill>
                  <a:srgbClr val="C00000"/>
                </a:solidFill>
                <a:latin typeface="+mj-lt"/>
              </a:rPr>
              <a:t>основные характеристики образовательной программы, </a:t>
            </a:r>
            <a:r>
              <a:rPr lang="ru-RU" sz="1700" b="1" dirty="0">
                <a:solidFill>
                  <a:srgbClr val="002060"/>
                </a:solidFill>
                <a:latin typeface="+mj-lt"/>
              </a:rPr>
              <a:t>реализуемой с использованием такой формы </a:t>
            </a:r>
            <a:r>
              <a:rPr lang="ru-RU" sz="1700" b="1" dirty="0" smtClean="0">
                <a:solidFill>
                  <a:srgbClr val="002060"/>
                </a:solidFill>
                <a:latin typeface="+mj-lt"/>
              </a:rPr>
              <a:t>……, </a:t>
            </a:r>
            <a:r>
              <a:rPr lang="ru-RU" sz="1700" b="1" dirty="0">
                <a:solidFill>
                  <a:srgbClr val="002060"/>
                </a:solidFill>
                <a:latin typeface="+mj-lt"/>
              </a:rPr>
              <a:t>а также </a:t>
            </a:r>
            <a:r>
              <a:rPr lang="ru-RU" sz="1700" b="1" dirty="0">
                <a:solidFill>
                  <a:srgbClr val="C00000"/>
                </a:solidFill>
                <a:latin typeface="+mj-lt"/>
              </a:rPr>
              <a:t>объем ресурсов, </a:t>
            </a:r>
            <a:r>
              <a:rPr lang="ru-RU" sz="1700" b="1" dirty="0">
                <a:solidFill>
                  <a:srgbClr val="002060"/>
                </a:solidFill>
                <a:latin typeface="+mj-lt"/>
              </a:rPr>
              <a:t>используемых каждой из указанных организаций, и </a:t>
            </a:r>
            <a:r>
              <a:rPr lang="ru-RU" sz="1700" b="1" dirty="0">
                <a:solidFill>
                  <a:srgbClr val="C00000"/>
                </a:solidFill>
                <a:latin typeface="+mj-lt"/>
              </a:rPr>
              <a:t>распределение обязанностей между ними, срок действия </a:t>
            </a:r>
            <a:r>
              <a:rPr lang="ru-RU" sz="1700" b="1" dirty="0">
                <a:solidFill>
                  <a:srgbClr val="002060"/>
                </a:solidFill>
                <a:latin typeface="+mj-lt"/>
              </a:rPr>
              <a:t>этого договора.</a:t>
            </a:r>
            <a:endParaRPr lang="ru-RU" sz="1700" b="1" dirty="0" smtClean="0">
              <a:solidFill>
                <a:srgbClr val="002060"/>
              </a:solidFill>
              <a:latin typeface="+mj-lt"/>
            </a:endParaRPr>
          </a:p>
          <a:p>
            <a:pPr marL="0" lv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3.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Определены условия использования </a:t>
            </a:r>
            <a:r>
              <a:rPr lang="ru-RU" sz="1800" dirty="0">
                <a:solidFill>
                  <a:srgbClr val="002060"/>
                </a:solidFill>
              </a:rPr>
              <a:t>имущества государственных и муниципальных организаций организациями, осуществляющими образовательную </a:t>
            </a:r>
            <a:r>
              <a:rPr lang="ru-RU" sz="1800" dirty="0" smtClean="0">
                <a:solidFill>
                  <a:srgbClr val="002060"/>
                </a:solidFill>
              </a:rPr>
              <a:t>деятельность</a:t>
            </a:r>
            <a:endParaRPr lang="ru-RU" sz="18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0059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>
                <a:solidFill>
                  <a:srgbClr val="002060"/>
                </a:solidFill>
              </a:rPr>
              <a:t>Приказ Министерства науки и высшего образования Российской Федерации и Министерства просвещения Российской Федерации </a:t>
            </a:r>
            <a:r>
              <a:rPr lang="ru-RU" sz="1800" b="1" dirty="0">
                <a:solidFill>
                  <a:srgbClr val="FF0000"/>
                </a:solidFill>
              </a:rPr>
              <a:t>от 05 августа 2020 г. №882/391</a:t>
            </a:r>
            <a:r>
              <a:rPr lang="ru-RU" sz="1800" b="1" dirty="0">
                <a:solidFill>
                  <a:srgbClr val="002060"/>
                </a:solidFill>
              </a:rPr>
              <a:t/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 «Об организации и осуществлении образовательной деятельности при сетевой форме реализации образовательных программ»</a:t>
            </a:r>
            <a:br>
              <a:rPr lang="ru-RU" sz="1800" b="1" dirty="0">
                <a:solidFill>
                  <a:srgbClr val="002060"/>
                </a:solidFill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690688"/>
            <a:ext cx="10184423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1. Определен </a:t>
            </a:r>
            <a:r>
              <a:rPr lang="ru-RU" sz="2200" dirty="0">
                <a:solidFill>
                  <a:srgbClr val="002060"/>
                </a:solidFill>
              </a:rPr>
              <a:t>порядок организации и осуществления образовательной деятельности при сетевой форме реализации образовательных программ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2. Определены </a:t>
            </a:r>
            <a:r>
              <a:rPr lang="ru-RU" sz="2200" dirty="0">
                <a:solidFill>
                  <a:srgbClr val="002060"/>
                </a:solidFill>
              </a:rPr>
              <a:t>три роли организаций, которые могут быть указаны в договоре о сетевой форме реализации образовательной программы:</a:t>
            </a:r>
          </a:p>
          <a:p>
            <a:pPr lvl="0">
              <a:lnSpc>
                <a:spcPct val="100000"/>
              </a:lnSpc>
            </a:pPr>
            <a:r>
              <a:rPr lang="ru-RU" sz="2200" dirty="0">
                <a:solidFill>
                  <a:srgbClr val="002060"/>
                </a:solidFill>
              </a:rPr>
              <a:t>базовая организация </a:t>
            </a:r>
          </a:p>
          <a:p>
            <a:pPr lvl="0">
              <a:lnSpc>
                <a:spcPct val="100000"/>
              </a:lnSpc>
            </a:pPr>
            <a:r>
              <a:rPr lang="ru-RU" sz="2200" dirty="0">
                <a:solidFill>
                  <a:srgbClr val="002060"/>
                </a:solidFill>
              </a:rPr>
              <a:t>организация-участник </a:t>
            </a:r>
          </a:p>
          <a:p>
            <a:pPr lvl="0">
              <a:lnSpc>
                <a:spcPct val="100000"/>
              </a:lnSpc>
            </a:pPr>
            <a:r>
              <a:rPr lang="ru-RU" sz="2200" dirty="0">
                <a:solidFill>
                  <a:srgbClr val="002060"/>
                </a:solidFill>
              </a:rPr>
              <a:t>организация, обладающая ресурсами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>
                <a:solidFill>
                  <a:srgbClr val="002060"/>
                </a:solidFill>
              </a:rPr>
              <a:t>3. П</a:t>
            </a:r>
            <a:r>
              <a:rPr lang="ru-RU" sz="2200" dirty="0" smtClean="0">
                <a:solidFill>
                  <a:srgbClr val="002060"/>
                </a:solidFill>
              </a:rPr>
              <a:t>редставлена </a:t>
            </a:r>
            <a:r>
              <a:rPr lang="ru-RU" sz="2200" dirty="0">
                <a:solidFill>
                  <a:srgbClr val="002060"/>
                </a:solidFill>
              </a:rPr>
              <a:t>примерная форма договора о сетевой форме реализации образовательных </a:t>
            </a:r>
            <a:r>
              <a:rPr lang="ru-RU" sz="2200" dirty="0" smtClean="0">
                <a:solidFill>
                  <a:srgbClr val="002060"/>
                </a:solidFill>
              </a:rPr>
              <a:t>программ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82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Приказ Министерства науки и высшего образования Российской Федерации и Министерства просвещения Российской Федерации </a:t>
            </a:r>
            <a:r>
              <a:rPr lang="ru-RU" sz="1600" b="1" dirty="0">
                <a:solidFill>
                  <a:srgbClr val="C00000"/>
                </a:solidFill>
              </a:rPr>
              <a:t>от 21 февраля 2022 г. №150/89 </a:t>
            </a:r>
            <a:r>
              <a:rPr lang="ru-RU" sz="1600" b="1" dirty="0">
                <a:solidFill>
                  <a:srgbClr val="002060"/>
                </a:solidFill>
              </a:rPr>
              <a:t>«О внесении изменений в приказ Министерства науки и высшего образования Российской Федерации и Министерства просвещения Российской Федерации от 5 августа 2020 г. №882/391 «Об организации и осуществлении образовательной деятельности при сетевой форме реализации образовательных программ»</a:t>
            </a:r>
            <a:br>
              <a:rPr lang="ru-RU" sz="1600" b="1" dirty="0">
                <a:solidFill>
                  <a:srgbClr val="002060"/>
                </a:solidFill>
              </a:rPr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Пункт 5. признан </a:t>
            </a:r>
            <a:r>
              <a:rPr lang="ru-RU" sz="2000" b="1" dirty="0">
                <a:solidFill>
                  <a:srgbClr val="002060"/>
                </a:solidFill>
              </a:rPr>
              <a:t>утратившим силу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473" t="32628" r="30893" b="34006"/>
          <a:stretch/>
        </p:blipFill>
        <p:spPr>
          <a:xfrm>
            <a:off x="1811214" y="2417884"/>
            <a:ext cx="7781193" cy="388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76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Приказ Министерства науки и высшего образования Российской Федерации и Министерства просвещения Российской Федерации</a:t>
            </a:r>
            <a:r>
              <a:rPr lang="ru-RU" sz="1600" b="1" dirty="0">
                <a:solidFill>
                  <a:srgbClr val="C00000"/>
                </a:solidFill>
              </a:rPr>
              <a:t> от 26 июля 2022 №684/612 </a:t>
            </a:r>
            <a:r>
              <a:rPr lang="ru-RU" sz="1600" b="1" dirty="0">
                <a:solidFill>
                  <a:srgbClr val="002060"/>
                </a:solidFill>
              </a:rPr>
              <a:t>«О внесении изменений в приложения №1 и №2 к приказу Министерства науки и высшего образования Российской Федерации и Министерства просвещения Российской Федерации от 5 августа 2020 г. №882/391 «Об организации и осуществлении образовательной деятельности при сетевой форме реализации образовательных программ»</a:t>
            </a:r>
            <a:br>
              <a:rPr lang="ru-RU" sz="1600" b="1" dirty="0">
                <a:solidFill>
                  <a:srgbClr val="002060"/>
                </a:solidFill>
              </a:rPr>
            </a:b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4354"/>
            <a:ext cx="10515600" cy="4752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1. Приказ направлен </a:t>
            </a:r>
            <a:r>
              <a:rPr lang="ru-RU" sz="1600" dirty="0">
                <a:solidFill>
                  <a:srgbClr val="002060"/>
                </a:solidFill>
              </a:rPr>
              <a:t>на </a:t>
            </a:r>
            <a:r>
              <a:rPr lang="ru-RU" sz="1600" dirty="0">
                <a:solidFill>
                  <a:srgbClr val="C00000"/>
                </a:solidFill>
              </a:rPr>
              <a:t>урегулирование вопросов взаиморасчетов </a:t>
            </a:r>
            <a:r>
              <a:rPr lang="ru-RU" sz="1600" dirty="0">
                <a:solidFill>
                  <a:srgbClr val="002060"/>
                </a:solidFill>
              </a:rPr>
              <a:t>между организациями при реализации образовательных программ в сетевой форме </a:t>
            </a:r>
            <a:r>
              <a:rPr lang="ru-RU" sz="1600" dirty="0">
                <a:solidFill>
                  <a:srgbClr val="C00000"/>
                </a:solidFill>
              </a:rPr>
              <a:t>путем возмещения затрат </a:t>
            </a:r>
            <a:r>
              <a:rPr lang="ru-RU" sz="1600" dirty="0">
                <a:solidFill>
                  <a:srgbClr val="002060"/>
                </a:solidFill>
              </a:rPr>
              <a:t>на реализацию части сетевой образовательной программы </a:t>
            </a:r>
            <a:r>
              <a:rPr lang="ru-RU" sz="1600" dirty="0">
                <a:solidFill>
                  <a:srgbClr val="C00000"/>
                </a:solidFill>
              </a:rPr>
              <a:t>в соответствии с перечнем затрат </a:t>
            </a:r>
            <a:r>
              <a:rPr lang="ru-RU" sz="1600" dirty="0">
                <a:solidFill>
                  <a:srgbClr val="002060"/>
                </a:solidFill>
              </a:rPr>
              <a:t>организации-участника на реализацию части сетевой образовательной программы, а также иными способами не противоречащими законодательству Российской </a:t>
            </a:r>
            <a:r>
              <a:rPr lang="ru-RU" sz="1600" dirty="0" smtClean="0">
                <a:solidFill>
                  <a:srgbClr val="002060"/>
                </a:solidFill>
              </a:rPr>
              <a:t>Федерации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2. Приказ содержит:</a:t>
            </a:r>
          </a:p>
          <a:p>
            <a:pPr marL="0" indent="0">
              <a:buNone/>
            </a:pPr>
            <a:endParaRPr lang="ru-RU" sz="16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3. Было (п.15 Приложения 1):                                                  Стало </a:t>
            </a:r>
            <a:r>
              <a:rPr lang="ru-RU" sz="1600" dirty="0">
                <a:solidFill>
                  <a:srgbClr val="002060"/>
                </a:solidFill>
              </a:rPr>
              <a:t>(п.15 Приложения 1</a:t>
            </a:r>
            <a:r>
              <a:rPr lang="ru-RU" sz="1600" dirty="0" smtClean="0">
                <a:solidFill>
                  <a:srgbClr val="002060"/>
                </a:solidFill>
              </a:rPr>
              <a:t>):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" name="Объект 4"/>
          <p:cNvSpPr txBox="1">
            <a:spLocks/>
          </p:cNvSpPr>
          <p:nvPr/>
        </p:nvSpPr>
        <p:spPr>
          <a:xfrm>
            <a:off x="838200" y="2927691"/>
            <a:ext cx="10442331" cy="99013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002060"/>
                </a:solidFill>
              </a:rPr>
              <a:t>Приложение №1 к примерной форме договора о сетевой форме реализации образовательных программ</a:t>
            </a:r>
            <a:r>
              <a:rPr lang="ru-RU" sz="1400" dirty="0" smtClean="0">
                <a:solidFill>
                  <a:srgbClr val="C00000"/>
                </a:solidFill>
              </a:rPr>
              <a:t> «Перечень затрат организации-участника на реализацию части образовательной программы»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Приложение №2 к примерной форме договора о сетевой форме реализации образовательных программ </a:t>
            </a:r>
            <a:r>
              <a:rPr lang="ru-RU" sz="1400" dirty="0" smtClean="0">
                <a:solidFill>
                  <a:srgbClr val="C00000"/>
                </a:solidFill>
              </a:rPr>
              <a:t>«Отчет об объемах затрат организации-участника на реализацию части образовательной программы»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0942" t="43978" r="31501" b="46025"/>
          <a:stretch/>
        </p:blipFill>
        <p:spPr>
          <a:xfrm>
            <a:off x="363241" y="4428137"/>
            <a:ext cx="5188445" cy="77690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2158" t="28152" r="30541" b="45334"/>
          <a:stretch/>
        </p:blipFill>
        <p:spPr>
          <a:xfrm>
            <a:off x="5740394" y="4394138"/>
            <a:ext cx="5918206" cy="2122539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50422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Приказ Министерства науки и высшего образования Российской Федерации и Министерства просвещения Российской Федерации </a:t>
            </a:r>
            <a:r>
              <a:rPr lang="ru-RU" sz="1600" b="1" dirty="0">
                <a:solidFill>
                  <a:srgbClr val="FF0000"/>
                </a:solidFill>
              </a:rPr>
              <a:t>от 26 июля 2022 №684/612 </a:t>
            </a:r>
            <a:br>
              <a:rPr lang="ru-RU" sz="1600" b="1" dirty="0">
                <a:solidFill>
                  <a:srgbClr val="FF000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«О внесении изменений в приложения №1 и №2 к приказу Министерства науки и высшего образования Российской Федерации и Министерства просвещения Российской Федерации от 5 августа 2020 г. №882/391 «Об организации и осуществлении образовательной деятельности при сетевой форме реализации образовательных программ»</a:t>
            </a:r>
            <a:br>
              <a:rPr lang="ru-RU" sz="1600" b="1" dirty="0">
                <a:solidFill>
                  <a:srgbClr val="002060"/>
                </a:solidFill>
              </a:rPr>
            </a:br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3823" t="57459" r="30488" b="21123"/>
          <a:stretch/>
        </p:blipFill>
        <p:spPr>
          <a:xfrm>
            <a:off x="984738" y="1690689"/>
            <a:ext cx="5175382" cy="1747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3349" t="27459" r="32083" b="12050"/>
          <a:stretch/>
        </p:blipFill>
        <p:spPr>
          <a:xfrm>
            <a:off x="6306658" y="1584992"/>
            <a:ext cx="4822581" cy="474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3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027" t="18069" r="30883" b="28602"/>
          <a:stretch/>
        </p:blipFill>
        <p:spPr>
          <a:xfrm>
            <a:off x="149468" y="1267126"/>
            <a:ext cx="5953987" cy="49490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2393" t="14407" r="29700" b="4342"/>
          <a:stretch/>
        </p:blipFill>
        <p:spPr>
          <a:xfrm>
            <a:off x="6655778" y="256363"/>
            <a:ext cx="5025658" cy="605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36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>
            <a:normAutofit/>
          </a:bodyPr>
          <a:lstStyle/>
          <a:p>
            <a:r>
              <a:rPr lang="ru-RU" altLang="ru-RU" sz="2800" b="1" dirty="0" smtClean="0">
                <a:solidFill>
                  <a:srgbClr val="002060"/>
                </a:solidFill>
              </a:rPr>
              <a:t>Нормативно-правовые </a:t>
            </a:r>
            <a:r>
              <a:rPr lang="ru-RU" altLang="ru-RU" sz="2800" b="1" dirty="0">
                <a:solidFill>
                  <a:srgbClr val="002060"/>
                </a:solidFill>
              </a:rPr>
              <a:t>документы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1559169" y="1605817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sz="2400" b="1" dirty="0">
                <a:solidFill>
                  <a:srgbClr val="002060"/>
                </a:solidFill>
                <a:latin typeface="+mj-lt"/>
              </a:rPr>
              <a:t>Федеральный закон от 29.12.2012 N 273-ФЗ «Об образовании в Российской Федерации»</a:t>
            </a:r>
          </a:p>
          <a:p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Концепция развития дополнительного образования детей до 2030 года (утверждена распоряжением Правительства </a:t>
            </a:r>
            <a:r>
              <a:rPr lang="ru-RU" altLang="ru-RU" sz="2400" b="1" dirty="0">
                <a:solidFill>
                  <a:srgbClr val="002060"/>
                </a:solidFill>
                <a:latin typeface="+mj-lt"/>
              </a:rPr>
              <a:t>Российской </a:t>
            </a: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Федерации от 31 марта 2022 №678-р)</a:t>
            </a:r>
          </a:p>
          <a:p>
            <a:r>
              <a:rPr lang="ru-RU" sz="2400" dirty="0">
                <a:solidFill>
                  <a:srgbClr val="002060"/>
                </a:solidFill>
              </a:rPr>
              <a:t>Региональный проект «Успех каждого ребенка» (утвержден протоколом заседания регионального комитета от 14.12.2018 №2018-2</a:t>
            </a:r>
            <a:r>
              <a:rPr lang="ru-RU" sz="2400" dirty="0" smtClean="0">
                <a:solidFill>
                  <a:srgbClr val="002060"/>
                </a:solidFill>
              </a:rPr>
              <a:t>)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План работы по </a:t>
            </a:r>
            <a:r>
              <a:rPr lang="ru-RU" sz="2400" dirty="0">
                <a:solidFill>
                  <a:srgbClr val="002060"/>
                </a:solidFill>
              </a:rPr>
              <a:t>реализации Концепции развития дополнительного образования детей до 2030 года, I этап (2022 - 2024 годы) в Ярославской области и целевые показатели реализации Концепции развития дополнительного образования детей до 2030 года в Ярославской </a:t>
            </a:r>
            <a:r>
              <a:rPr lang="ru-RU" sz="2400" dirty="0" smtClean="0">
                <a:solidFill>
                  <a:srgbClr val="002060"/>
                </a:solidFill>
              </a:rPr>
              <a:t>области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Постановление Правительства Ярославской области от 06.03.2014 №188-п «Об утверждении Стратегии социально-экономического развития Ярославской области до 2030 года» (с изменениями)</a:t>
            </a:r>
            <a:endParaRPr lang="ru-RU" sz="2400" dirty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  <a:p>
            <a:endParaRPr lang="ru-RU" altLang="ru-RU" sz="24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050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9229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2060"/>
                </a:solidFill>
              </a:rPr>
              <a:t/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Этапы </a:t>
            </a:r>
            <a:r>
              <a:rPr lang="ru-RU" sz="3100" b="1" dirty="0">
                <a:solidFill>
                  <a:srgbClr val="002060"/>
                </a:solidFill>
              </a:rPr>
              <a:t>разработки и реализации дополнительной общеобразовательной программы в сетевой форме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Планирование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Оформление правовых и финансовых </a:t>
            </a:r>
            <a:r>
              <a:rPr lang="ru-RU" dirty="0" smtClean="0">
                <a:solidFill>
                  <a:srgbClr val="002060"/>
                </a:solidFill>
              </a:rPr>
              <a:t>отношений</a:t>
            </a:r>
            <a:endParaRPr lang="ru-RU" dirty="0">
              <a:solidFill>
                <a:srgbClr val="002060"/>
              </a:solidFill>
            </a:endParaRPr>
          </a:p>
          <a:p>
            <a:pPr lvl="0"/>
            <a:r>
              <a:rPr lang="ru-RU" dirty="0">
                <a:solidFill>
                  <a:srgbClr val="002060"/>
                </a:solidFill>
              </a:rPr>
              <a:t>Реализация дополнительной общеобразовательной программы в сетевой </a:t>
            </a:r>
            <a:r>
              <a:rPr lang="ru-RU" dirty="0" smtClean="0">
                <a:solidFill>
                  <a:srgbClr val="002060"/>
                </a:solidFill>
              </a:rPr>
              <a:t>форме</a:t>
            </a:r>
            <a:endParaRPr lang="ru-RU" dirty="0">
              <a:solidFill>
                <a:srgbClr val="002060"/>
              </a:solidFill>
            </a:endParaRPr>
          </a:p>
          <a:p>
            <a:pPr lvl="0"/>
            <a:r>
              <a:rPr lang="ru-RU" dirty="0">
                <a:solidFill>
                  <a:srgbClr val="002060"/>
                </a:solidFill>
              </a:rPr>
              <a:t>Подведение итогов реализации дополнительной общеобразовательной программы в сетевой </a:t>
            </a:r>
            <a:r>
              <a:rPr lang="ru-RU" dirty="0" smtClean="0">
                <a:solidFill>
                  <a:srgbClr val="002060"/>
                </a:solidFill>
              </a:rPr>
              <a:t>форме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85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sz="3100" b="1" dirty="0">
                <a:solidFill>
                  <a:srgbClr val="002060"/>
                </a:solidFill>
              </a:rPr>
              <a:t>Модели разработки и реализации дополнительных общеобразовательных программ в сетевой форме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</a:rPr>
              <a:t>Реализация сетевых дополнительных общеобразовательных программ двумя и более организациями, осуществляющими образовательную деятельность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Наличие лицензии на осуществление образовательной деятельности по подвиду дополнительного образования «Дополнительное образование детей и взрослых» у базовой образовательной организации и образовательной </a:t>
            </a:r>
            <a:r>
              <a:rPr lang="ru-RU" sz="2000" dirty="0" smtClean="0">
                <a:solidFill>
                  <a:srgbClr val="002060"/>
                </a:solidFill>
              </a:rPr>
              <a:t>организации-участника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Наличие </a:t>
            </a:r>
            <a:r>
              <a:rPr lang="ru-RU" sz="2000" dirty="0">
                <a:solidFill>
                  <a:srgbClr val="002060"/>
                </a:solidFill>
              </a:rPr>
              <a:t>договора между образовательными </a:t>
            </a:r>
            <a:r>
              <a:rPr lang="ru-RU" sz="2000" dirty="0" smtClean="0">
                <a:solidFill>
                  <a:srgbClr val="002060"/>
                </a:solidFill>
              </a:rPr>
              <a:t>организациями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Наличие совместно разработанной и утвержденной дополнительной общеобразовательной </a:t>
            </a:r>
            <a:r>
              <a:rPr lang="ru-RU" sz="2000" dirty="0" smtClean="0">
                <a:solidFill>
                  <a:srgbClr val="002060"/>
                </a:solidFill>
              </a:rPr>
              <a:t>программы</a:t>
            </a:r>
          </a:p>
          <a:p>
            <a:pPr marL="0" indent="0">
              <a:buNone/>
            </a:pPr>
            <a:endParaRPr lang="ru-RU" sz="2000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760746"/>
              </p:ext>
            </p:extLst>
          </p:nvPr>
        </p:nvGraphicFramePr>
        <p:xfrm>
          <a:off x="1143000" y="4633547"/>
          <a:ext cx="9609992" cy="939474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551215">
                  <a:extLst>
                    <a:ext uri="{9D8B030D-6E8A-4147-A177-3AD203B41FA5}">
                      <a16:colId xmlns:a16="http://schemas.microsoft.com/office/drawing/2014/main" val="3830505637"/>
                    </a:ext>
                  </a:extLst>
                </a:gridCol>
                <a:gridCol w="5058777">
                  <a:extLst>
                    <a:ext uri="{9D8B030D-6E8A-4147-A177-3AD203B41FA5}">
                      <a16:colId xmlns:a16="http://schemas.microsoft.com/office/drawing/2014/main" val="1015721925"/>
                    </a:ext>
                  </a:extLst>
                </a:gridCol>
              </a:tblGrid>
              <a:tr h="93947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Базовая организация </a:t>
                      </a:r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………….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800" dirty="0" smtClean="0"/>
                        <a:t>Образовательная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организация-участник</a:t>
                      </a:r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……………….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289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6469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sz="3100" b="1" dirty="0">
                <a:solidFill>
                  <a:srgbClr val="002060"/>
                </a:solidFill>
              </a:rPr>
              <a:t>Модели разработки и реализации дополнительных общеобразовательных программ в сетевой форме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914400" lvl="1" indent="-457200">
              <a:buFont typeface="+mj-lt"/>
              <a:buAutoNum type="arabicPeriod" startAt="2"/>
            </a:pP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 Реализация 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сетевых дополнительных общеобразовательных программ образовательной организацией и организацией, обладающей ресурсами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Наличие лицензии на осуществление образовательной деятельности по подвиду дополнительного образования «Дополнительное образование детей и взрослых» у базовой образовательной </a:t>
            </a:r>
            <a:r>
              <a:rPr lang="ru-RU" sz="2000" dirty="0" smtClean="0">
                <a:solidFill>
                  <a:srgbClr val="002060"/>
                </a:solidFill>
              </a:rPr>
              <a:t>организации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Наличие договора между образовательной организацией и организацией, обладающей </a:t>
            </a:r>
            <a:r>
              <a:rPr lang="ru-RU" sz="2000" dirty="0" smtClean="0">
                <a:solidFill>
                  <a:srgbClr val="002060"/>
                </a:solidFill>
              </a:rPr>
              <a:t>ресурсами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Дополнительная общеобразовательная программа утверждается только базовой образовательной организацией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644335"/>
              </p:ext>
            </p:extLst>
          </p:nvPr>
        </p:nvGraphicFramePr>
        <p:xfrm>
          <a:off x="1134208" y="4826978"/>
          <a:ext cx="9609992" cy="939474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551215">
                  <a:extLst>
                    <a:ext uri="{9D8B030D-6E8A-4147-A177-3AD203B41FA5}">
                      <a16:colId xmlns:a16="http://schemas.microsoft.com/office/drawing/2014/main" val="3830505637"/>
                    </a:ext>
                  </a:extLst>
                </a:gridCol>
                <a:gridCol w="5058777">
                  <a:extLst>
                    <a:ext uri="{9D8B030D-6E8A-4147-A177-3AD203B41FA5}">
                      <a16:colId xmlns:a16="http://schemas.microsoft.com/office/drawing/2014/main" val="1015721925"/>
                    </a:ext>
                  </a:extLst>
                </a:gridCol>
              </a:tblGrid>
              <a:tr h="93947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Базовая организация </a:t>
                      </a:r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………….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800" dirty="0" smtClean="0"/>
                        <a:t>Образовательная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организация-участник</a:t>
                      </a:r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……………….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289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6464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618" t="17853" r="33330" b="5565"/>
          <a:stretch/>
        </p:blipFill>
        <p:spPr>
          <a:xfrm>
            <a:off x="325315" y="518747"/>
            <a:ext cx="3596054" cy="49198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5053" t="16505" r="33931" b="9032"/>
          <a:stretch/>
        </p:blipFill>
        <p:spPr>
          <a:xfrm>
            <a:off x="3921369" y="518747"/>
            <a:ext cx="4049537" cy="54687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5861" t="38707" r="33316" b="20151"/>
          <a:stretch/>
        </p:blipFill>
        <p:spPr>
          <a:xfrm>
            <a:off x="7738970" y="395654"/>
            <a:ext cx="4262529" cy="32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68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Актуально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22131"/>
            <a:ext cx="10515600" cy="495483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Профессиональный выбор </a:t>
            </a:r>
            <a:r>
              <a:rPr lang="ru-RU" dirty="0" smtClean="0">
                <a:solidFill>
                  <a:srgbClr val="002060"/>
                </a:solidFill>
              </a:rPr>
              <a:t>(данные </a:t>
            </a:r>
            <a:r>
              <a:rPr lang="ru-RU" i="1" dirty="0" smtClean="0">
                <a:solidFill>
                  <a:srgbClr val="002060"/>
                </a:solidFill>
              </a:rPr>
              <a:t>Института </a:t>
            </a:r>
            <a:r>
              <a:rPr lang="ru-RU" i="1" dirty="0">
                <a:solidFill>
                  <a:srgbClr val="002060"/>
                </a:solidFill>
              </a:rPr>
              <a:t>изучения детства, семьи и </a:t>
            </a:r>
            <a:r>
              <a:rPr lang="ru-RU" i="1" dirty="0" smtClean="0">
                <a:solidFill>
                  <a:srgbClr val="002060"/>
                </a:solidFill>
              </a:rPr>
              <a:t>воспитания РАО</a:t>
            </a:r>
            <a:r>
              <a:rPr lang="ru-RU" dirty="0" smtClean="0">
                <a:solidFill>
                  <a:srgbClr val="002060"/>
                </a:solidFill>
              </a:rPr>
              <a:t>):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58% - старшеклассников за 4 месяца до окончания школы не сделали свой профессиональный выбор</a:t>
            </a:r>
          </a:p>
          <a:p>
            <a:r>
              <a:rPr lang="ru-RU" dirty="0">
                <a:solidFill>
                  <a:srgbClr val="002060"/>
                </a:solidFill>
              </a:rPr>
              <a:t>70% - старшеклассников выбирают профессию за компанию</a:t>
            </a:r>
          </a:p>
          <a:p>
            <a:r>
              <a:rPr lang="ru-RU" dirty="0">
                <a:solidFill>
                  <a:srgbClr val="002060"/>
                </a:solidFill>
              </a:rPr>
              <a:t>50% - не связывают выбор профессии со своими реальными возможностями</a:t>
            </a:r>
          </a:p>
          <a:p>
            <a:r>
              <a:rPr lang="ru-RU" dirty="0">
                <a:solidFill>
                  <a:srgbClr val="002060"/>
                </a:solidFill>
              </a:rPr>
              <a:t>15% - студентов выбрали профессию в </a:t>
            </a:r>
            <a:r>
              <a:rPr lang="ru-RU" dirty="0" smtClean="0">
                <a:solidFill>
                  <a:srgbClr val="002060"/>
                </a:solidFill>
              </a:rPr>
              <a:t>школе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982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760"/>
          </a:xfrm>
        </p:spPr>
        <p:txBody>
          <a:bodyPr>
            <a:normAutofit fontScale="90000"/>
          </a:bodyPr>
          <a:lstStyle/>
          <a:p>
            <a:r>
              <a:rPr lang="ru-RU" altLang="ru-RU" sz="1800" b="1" dirty="0" smtClean="0">
                <a:solidFill>
                  <a:srgbClr val="002060"/>
                </a:solidFill>
              </a:rPr>
              <a:t/>
            </a:r>
            <a:br>
              <a:rPr lang="ru-RU" altLang="ru-RU" sz="1800" b="1" dirty="0" smtClean="0">
                <a:solidFill>
                  <a:srgbClr val="002060"/>
                </a:solidFill>
              </a:rPr>
            </a:br>
            <a:r>
              <a:rPr lang="ru-RU" altLang="ru-RU" sz="1800" b="1" dirty="0">
                <a:solidFill>
                  <a:srgbClr val="002060"/>
                </a:solidFill>
              </a:rPr>
              <a:t/>
            </a:r>
            <a:br>
              <a:rPr lang="ru-RU" altLang="ru-RU" sz="1800" b="1" dirty="0">
                <a:solidFill>
                  <a:srgbClr val="002060"/>
                </a:solidFill>
              </a:rPr>
            </a:br>
            <a:r>
              <a:rPr lang="ru-RU" altLang="ru-RU" sz="3100" b="1" dirty="0" smtClean="0">
                <a:solidFill>
                  <a:srgbClr val="002060"/>
                </a:solidFill>
              </a:rPr>
              <a:t>Концепция </a:t>
            </a:r>
            <a:r>
              <a:rPr lang="ru-RU" altLang="ru-RU" sz="3100" b="1" dirty="0">
                <a:solidFill>
                  <a:srgbClr val="002060"/>
                </a:solidFill>
              </a:rPr>
              <a:t>развития дополнительного образования детей до 2030 года (утверждена распоряжением Правительства Российской Федерации от 31 марта 2022 №678-р)</a:t>
            </a:r>
            <a:r>
              <a:rPr lang="ru-RU" altLang="ru-RU" b="1" dirty="0">
                <a:solidFill>
                  <a:srgbClr val="002060"/>
                </a:solidFill>
              </a:rPr>
              <a:t/>
            </a:r>
            <a:br>
              <a:rPr lang="ru-RU" altLang="ru-RU" b="1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7253" y="1705707"/>
            <a:ext cx="9689123" cy="46335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Целями</a:t>
            </a:r>
            <a:r>
              <a:rPr lang="ru-RU" sz="2000" dirty="0">
                <a:solidFill>
                  <a:srgbClr val="002060"/>
                </a:solidFill>
              </a:rPr>
              <a:t> развития дополнительного образования детей являются создание условий для самореализации и развития талантов детей, а также воспитание высоконравственной, гармонично развитой и социально ответственной личности. </a:t>
            </a:r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вовлечение обучающихся в программы и мероприятия ранней профориентации, обеспечивающие ознакомление с современными профессиями и профессиями будущего, поддержку профессионального самоопределения, формирование навыков планирования карьеры, включающие инструменты профессиональных проб, стажировок  в организациях реального сектора экономики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расширение участия профессиональных образовательных организаций и образовательных организаций высшего образования  в разработке и реализации дополнительных общеобразовательных программ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обеспечение взаимодействия с наставниками из научных организаций, образовательных организаций высшего образования, профессиональных образовательных организаций для вовлечения детей  в научную деятельность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528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536337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002060"/>
                </a:solidFill>
              </a:rPr>
              <a:t>План работы по реализации Концепции развития дополнительного образования детей до 2030 года, I этап (2022 - 2024 годы) в Ярославской области и целевые показатели реализации Концепции развития дополнительного образования детей до 2030 года в Ярославской </a:t>
            </a:r>
            <a:r>
              <a:rPr lang="ru-RU" sz="3100" b="1" dirty="0" smtClean="0">
                <a:solidFill>
                  <a:srgbClr val="002060"/>
                </a:solidFill>
              </a:rPr>
              <a:t>области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92233"/>
              </p:ext>
            </p:extLst>
          </p:nvPr>
        </p:nvGraphicFramePr>
        <p:xfrm>
          <a:off x="953477" y="2627598"/>
          <a:ext cx="9063893" cy="1463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81333">
                  <a:extLst>
                    <a:ext uri="{9D8B030D-6E8A-4147-A177-3AD203B41FA5}">
                      <a16:colId xmlns:a16="http://schemas.microsoft.com/office/drawing/2014/main" val="1922594614"/>
                    </a:ext>
                  </a:extLst>
                </a:gridCol>
                <a:gridCol w="8182560">
                  <a:extLst>
                    <a:ext uri="{9D8B030D-6E8A-4147-A177-3AD203B41FA5}">
                      <a16:colId xmlns:a16="http://schemas.microsoft.com/office/drawing/2014/main" val="792203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9.3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D5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Разработка краткосрочных ДООП социально-гуманитарной, технической, естественнонаучной, туристско-краеведческой физкультурно-спортивной направленностей для реализации в каникулярный период с включением </a:t>
                      </a:r>
                      <a:r>
                        <a:rPr lang="ru-RU" b="0" dirty="0" err="1" smtClean="0">
                          <a:solidFill>
                            <a:schemeClr val="tx1"/>
                          </a:solidFill>
                        </a:rPr>
                        <a:t>профориентационного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компонента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FFD5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300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919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Постановление Правительства Ярославской области от 06.03.2014 №188-п «Об утверждении Стратегии социально-экономического развития Ярославской области до 2030 года» (с изменениями)</a:t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002060"/>
                </a:solidFill>
              </a:rPr>
              <a:t>3.1.2.  Один из крупнейших туристических центров России:</a:t>
            </a:r>
          </a:p>
          <a:p>
            <a:pPr lvl="0"/>
            <a:r>
              <a:rPr lang="ru-RU" sz="1800" dirty="0">
                <a:solidFill>
                  <a:srgbClr val="002060"/>
                </a:solidFill>
              </a:rPr>
              <a:t>Ярославская область становится одним из центров внутреннего и въездного туризма: продолжает развиваться исторический туризм, появляются современные возможности для пляжного, водного, рекреационного, промышленного и иных видов </a:t>
            </a:r>
            <a:r>
              <a:rPr lang="ru-RU" sz="1800" dirty="0" smtClean="0">
                <a:solidFill>
                  <a:srgbClr val="002060"/>
                </a:solidFill>
              </a:rPr>
              <a:t>туризма</a:t>
            </a:r>
          </a:p>
          <a:p>
            <a:pPr marL="0" lvl="0" indent="0">
              <a:buNone/>
            </a:pPr>
            <a:endParaRPr lang="ru-RU" sz="1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4.1.4 Развитие </a:t>
            </a:r>
            <a:r>
              <a:rPr lang="ru-RU" sz="2000" dirty="0">
                <a:solidFill>
                  <a:srgbClr val="002060"/>
                </a:solidFill>
              </a:rPr>
              <a:t>кластеров и отраслей новой экономики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В </a:t>
            </a:r>
            <a:r>
              <a:rPr lang="ru-RU" sz="2000" dirty="0">
                <a:solidFill>
                  <a:srgbClr val="002060"/>
                </a:solidFill>
              </a:rPr>
              <a:t>настоящее время основные усилия направлены на организацию следующих кластеров: 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кластер </a:t>
            </a:r>
            <a:r>
              <a:rPr lang="ru-RU" sz="2000" dirty="0">
                <a:solidFill>
                  <a:srgbClr val="002060"/>
                </a:solidFill>
              </a:rPr>
              <a:t>современной фармацевтической промышленности и инновационной медицины;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</a:rPr>
              <a:t>туристско-рекреационный кластер;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кластер ИТ</a:t>
            </a:r>
            <a:endParaRPr lang="ru-RU" sz="2000" dirty="0">
              <a:solidFill>
                <a:srgbClr val="002060"/>
              </a:solidFill>
            </a:endParaRPr>
          </a:p>
          <a:p>
            <a:pPr lvl="0"/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3131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029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Федеральный закон «Об образовании в Российской Федерации» от 29.12.2012 г. №</a:t>
            </a:r>
            <a:r>
              <a:rPr lang="ru-RU" sz="2800" b="1" dirty="0" smtClean="0">
                <a:solidFill>
                  <a:srgbClr val="002060"/>
                </a:solidFill>
              </a:rPr>
              <a:t>273-ФЗ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Структура программы(ст.2 п.9)</a:t>
            </a:r>
          </a:p>
          <a:p>
            <a:pPr marL="0" indent="0">
              <a:buNone/>
            </a:pPr>
            <a:r>
              <a:rPr lang="ru-RU" b="1" dirty="0" smtClean="0"/>
              <a:t>Образовательная </a:t>
            </a:r>
            <a:r>
              <a:rPr lang="ru-RU" b="1" dirty="0"/>
              <a:t>программа </a:t>
            </a:r>
            <a:r>
              <a:rPr lang="ru-RU" dirty="0"/>
              <a:t>- комплекс </a:t>
            </a:r>
            <a:r>
              <a:rPr lang="ru-RU" dirty="0">
                <a:solidFill>
                  <a:srgbClr val="0070C0"/>
                </a:solidFill>
              </a:rPr>
              <a:t>основных характеристик образования </a:t>
            </a:r>
            <a:r>
              <a:rPr lang="ru-RU" dirty="0"/>
              <a:t>(объем, содержание, планируемые результаты) и </a:t>
            </a:r>
            <a:r>
              <a:rPr lang="ru-RU" dirty="0">
                <a:solidFill>
                  <a:srgbClr val="0070C0"/>
                </a:solidFill>
              </a:rPr>
              <a:t>организационно-педагогических условий</a:t>
            </a:r>
            <a:r>
              <a:rPr lang="ru-RU" dirty="0"/>
              <a:t>, который представлен в виде учебного плана, календарного учебного графика, рабочих программ учебных предметов, курсов, дисциплин (модулей), иных компонентов, оценочных и методических материалов, а также в предусмотренных настоящим Федеральным законом случаях в виде </a:t>
            </a:r>
            <a:r>
              <a:rPr lang="ru-RU" dirty="0">
                <a:solidFill>
                  <a:srgbClr val="0070C0"/>
                </a:solidFill>
              </a:rPr>
              <a:t>рабочей программы воспитания, календарного плана воспитательной работы</a:t>
            </a:r>
            <a:r>
              <a:rPr lang="ru-RU" dirty="0"/>
              <a:t>, форм </a:t>
            </a:r>
            <a:r>
              <a:rPr lang="ru-RU" dirty="0" smtClean="0"/>
              <a:t>аттестации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422031" y="1406769"/>
            <a:ext cx="5597769" cy="47701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Потенциал многообразия ДОП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</p:txBody>
      </p:sp>
      <p:graphicFrame>
        <p:nvGraphicFramePr>
          <p:cNvPr id="11" name="Схема 10"/>
          <p:cNvGraphicFramePr/>
          <p:nvPr>
            <p:extLst/>
          </p:nvPr>
        </p:nvGraphicFramePr>
        <p:xfrm>
          <a:off x="422031" y="2013438"/>
          <a:ext cx="6409592" cy="4163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5045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002060"/>
                </a:solidFill>
              </a:rPr>
              <a:t>Система мер по профессиональной ориентации и самоопределению обучающихся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0861" y="1852002"/>
            <a:ext cx="964223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1.Проект </a:t>
            </a:r>
            <a:r>
              <a:rPr lang="ru-RU" dirty="0">
                <a:solidFill>
                  <a:srgbClr val="002060"/>
                </a:solidFill>
              </a:rPr>
              <a:t>ранней профессиональной ориентации «Билет в </a:t>
            </a:r>
            <a:r>
              <a:rPr lang="ru-RU" dirty="0" smtClean="0">
                <a:solidFill>
                  <a:srgbClr val="002060"/>
                </a:solidFill>
              </a:rPr>
              <a:t>будущее»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2.Профориентационный </a:t>
            </a:r>
            <a:r>
              <a:rPr lang="ru-RU" dirty="0">
                <a:solidFill>
                  <a:srgbClr val="002060"/>
                </a:solidFill>
              </a:rPr>
              <a:t>проект «Шоу профессий</a:t>
            </a:r>
            <a:r>
              <a:rPr lang="ru-RU" dirty="0" smtClean="0">
                <a:solidFill>
                  <a:srgbClr val="002060"/>
                </a:solidFill>
              </a:rPr>
              <a:t>» </a:t>
            </a:r>
            <a:r>
              <a:rPr lang="en-US" dirty="0">
                <a:solidFill>
                  <a:srgbClr val="002060"/>
                </a:solidFill>
                <a:hlinkClick r:id="rId2"/>
              </a:rPr>
              <a:t>http://</a:t>
            </a:r>
            <a:r>
              <a:rPr lang="ru-RU" dirty="0" err="1">
                <a:solidFill>
                  <a:srgbClr val="002060"/>
                </a:solidFill>
                <a:hlinkClick r:id="rId2"/>
              </a:rPr>
              <a:t>шоупрофессий.рф</a:t>
            </a:r>
            <a:r>
              <a:rPr lang="ru-RU" dirty="0">
                <a:solidFill>
                  <a:srgbClr val="002060"/>
                </a:solidFill>
                <a:hlinkClick r:id="rId2"/>
              </a:rPr>
              <a:t>/</a:t>
            </a:r>
            <a:r>
              <a:rPr lang="en-US" dirty="0" smtClean="0">
                <a:solidFill>
                  <a:srgbClr val="002060"/>
                </a:solidFill>
                <a:hlinkClick r:id="rId2"/>
              </a:rPr>
              <a:t>professions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3.Профориентационные </a:t>
            </a:r>
            <a:r>
              <a:rPr lang="ru-RU" dirty="0">
                <a:solidFill>
                  <a:srgbClr val="002060"/>
                </a:solidFill>
              </a:rPr>
              <a:t>тематические смены «Профильные </a:t>
            </a:r>
            <a:r>
              <a:rPr lang="ru-RU" dirty="0" err="1">
                <a:solidFill>
                  <a:srgbClr val="002060"/>
                </a:solidFill>
              </a:rPr>
              <a:t>техноотряды</a:t>
            </a:r>
            <a:r>
              <a:rPr lang="ru-RU" dirty="0">
                <a:solidFill>
                  <a:srgbClr val="002060"/>
                </a:solidFill>
              </a:rPr>
              <a:t>» </a:t>
            </a: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3 всероссийских детских </a:t>
            </a:r>
            <a:r>
              <a:rPr lang="ru-RU" dirty="0" smtClean="0">
                <a:solidFill>
                  <a:srgbClr val="002060"/>
                </a:solidFill>
              </a:rPr>
              <a:t>центрах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4.Кружковое </a:t>
            </a:r>
            <a:r>
              <a:rPr lang="ru-RU" dirty="0">
                <a:solidFill>
                  <a:srgbClr val="002060"/>
                </a:solidFill>
              </a:rPr>
              <a:t>движение </a:t>
            </a:r>
            <a:r>
              <a:rPr lang="ru-RU" dirty="0" smtClean="0">
                <a:solidFill>
                  <a:srgbClr val="002060"/>
                </a:solidFill>
              </a:rPr>
              <a:t>(российское движение детей и молодежи)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5.Сайт «Дети в науке»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6.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Сайт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«Атлас новых профессий»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26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26477"/>
            <a:ext cx="10515600" cy="5350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Список литературы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1.Зеер Э.Ф. Психология профессионального самоопределения в ранней юности. – МПСИ, 2008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/>
                </a:solidFill>
              </a:rPr>
              <a:t>2.Пряжников Н.С. Методы активизации личного и профессионального самоопределения. – МПСИ, 20002, 400 с.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Литература для обучающихся и их родителей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Чистякова С.Н. Рассказы о профессиях: книга для чтения по предмету «Технология». – М. «Издательский центр «Академия», 2012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Документальный фильм </a:t>
            </a:r>
            <a:r>
              <a:rPr lang="ru-RU" dirty="0" smtClean="0">
                <a:solidFill>
                  <a:srgbClr val="002060"/>
                </a:solidFill>
              </a:rPr>
              <a:t>«Профессии будущего» (2020) – Российское кино, посвященное новым профессиям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24656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2092</TotalTime>
  <Words>2213</Words>
  <Application>Microsoft Office PowerPoint</Application>
  <PresentationFormat>Широкоэкранный</PresentationFormat>
  <Paragraphs>185</Paragraphs>
  <Slides>23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Тема Office</vt:lpstr>
      <vt:lpstr>Профориентация в дополнительном образовании: разработка программ и поиск партнеров</vt:lpstr>
      <vt:lpstr>Нормативно-правовые документы</vt:lpstr>
      <vt:lpstr>Актуально</vt:lpstr>
      <vt:lpstr>  Концепция развития дополнительного образования детей до 2030 года (утверждена распоряжением Правительства Российской Федерации от 31 марта 2022 №678-р) </vt:lpstr>
      <vt:lpstr>План работы по реализации Концепции развития дополнительного образования детей до 2030 года, I этап (2022 - 2024 годы) в Ярославской области и целевые показатели реализации Концепции развития дополнительного образования детей до 2030 года в Ярославской области </vt:lpstr>
      <vt:lpstr>Постановление Правительства Ярославской области от 06.03.2014 №188-п «Об утверждении Стратегии социально-экономического развития Ярославской области до 2030 года» (с изменениями) </vt:lpstr>
      <vt:lpstr>Федеральный закон «Об образовании в Российской Федерации» от 29.12.2012 г. №273-ФЗ </vt:lpstr>
      <vt:lpstr>Система мер по профессиональной ориентации и самоопределению обучающихся </vt:lpstr>
      <vt:lpstr>Презентация PowerPoint</vt:lpstr>
      <vt:lpstr>Профессиональное самоопределение</vt:lpstr>
      <vt:lpstr>Пример ДООП «Лаборатория профессий и навыков. PROFI.SKILLS.LAB» (Государственное бюджетное нетиповое образовательное учреждение Санкт-Петербургский городской центр детского технического творчества)</vt:lpstr>
      <vt:lpstr>Поиск партнеров</vt:lpstr>
      <vt:lpstr>Актуальные документы</vt:lpstr>
      <vt:lpstr>Федеральный закон РФ 273-ФЗ «Об образовании в Российской Федерации» от 29 декабря 2012 (статья 15) </vt:lpstr>
      <vt:lpstr>Приказ Министерства науки и высшего образования Российской Федерации и Министерства просвещения Российской Федерации от 05 августа 2020 г. №882/391  «Об организации и осуществлении образовательной деятельности при сетевой форме реализации образовательных программ» </vt:lpstr>
      <vt:lpstr>Приказ Министерства науки и высшего образования Российской Федерации и Министерства просвещения Российской Федерации от 21 февраля 2022 г. №150/89 «О внесении изменений в приказ Министерства науки и высшего образования Российской Федерации и Министерства просвещения Российской Федерации от 5 августа 2020 г. №882/391 «Об организации и осуществлении образовательной деятельности при сетевой форме реализации образовательных программ» </vt:lpstr>
      <vt:lpstr>Приказ Министерства науки и высшего образования Российской Федерации и Министерства просвещения Российской Федерации от 26 июля 2022 №684/612 «О внесении изменений в приложения №1 и №2 к приказу Министерства науки и высшего образования Российской Федерации и Министерства просвещения Российской Федерации от 5 августа 2020 г. №882/391 «Об организации и осуществлении образовательной деятельности при сетевой форме реализации образовательных программ» </vt:lpstr>
      <vt:lpstr>Приказ Министерства науки и высшего образования Российской Федерации и Министерства просвещения Российской Федерации от 26 июля 2022 №684/612  «О внесении изменений в приложения №1 и №2 к приказу Министерства науки и высшего образования Российской Федерации и Министерства просвещения Российской Федерации от 5 августа 2020 г. №882/391 «Об организации и осуществлении образовательной деятельности при сетевой форме реализации образовательных программ» </vt:lpstr>
      <vt:lpstr>Презентация PowerPoint</vt:lpstr>
      <vt:lpstr> Этапы разработки и реализации дополнительной общеобразовательной программы в сетевой форме </vt:lpstr>
      <vt:lpstr>  Модели разработки и реализации дополнительных общеобразовательных программ в сетевой форме </vt:lpstr>
      <vt:lpstr>  Модели разработки и реализации дополнительных общеобразовательных программ в сетевой форме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Профориентация в дополнительном образовании: разработка программ и поиск партнеров</dc:title>
  <dc:creator>Мария Андреевна Грекова</dc:creator>
  <cp:lastModifiedBy>Мария Андреевна Грекова</cp:lastModifiedBy>
  <cp:revision>66</cp:revision>
  <dcterms:created xsi:type="dcterms:W3CDTF">2023-01-30T12:09:30Z</dcterms:created>
  <dcterms:modified xsi:type="dcterms:W3CDTF">2023-02-15T10:04:58Z</dcterms:modified>
</cp:coreProperties>
</file>