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4" r:id="rId3"/>
    <p:sldId id="283" r:id="rId4"/>
    <p:sldId id="271" r:id="rId5"/>
    <p:sldId id="274" r:id="rId6"/>
    <p:sldId id="266" r:id="rId7"/>
    <p:sldId id="267" r:id="rId8"/>
    <p:sldId id="272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B0289-D2E1-4D5A-89A8-52075759F1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BBFB1D-7D7C-4521-8871-81DCACDBB0D1}" type="pres">
      <dgm:prSet presAssocID="{688B0289-D2E1-4D5A-89A8-52075759F1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0F13FB5E-9B30-44D3-B064-9368A2EE1766}" type="presOf" srcId="{688B0289-D2E1-4D5A-89A8-52075759F109}" destId="{84BBFB1D-7D7C-4521-8871-81DCACDBB0D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B0289-D2E1-4D5A-89A8-52075759F1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BBFB1D-7D7C-4521-8871-81DCACDBB0D1}" type="pres">
      <dgm:prSet presAssocID="{688B0289-D2E1-4D5A-89A8-52075759F1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7651C44-4000-415A-8D5D-F9CED2F908CD}" type="presOf" srcId="{688B0289-D2E1-4D5A-89A8-52075759F109}" destId="{84BBFB1D-7D7C-4521-8871-81DCACDBB0D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8B0289-D2E1-4D5A-89A8-52075759F1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02BDDE-21A3-40E8-83AF-D3D5E0500DFC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Приказ департамента образования ЯО от 29.07.2022 № 33-нп «Об утверждении Положения о системе наставничества педагогических работников образовательных организаций,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 в Ярославской области»</a:t>
          </a:r>
          <a:endParaRPr lang="ru-RU" sz="1000" b="0" dirty="0">
            <a:solidFill>
              <a:schemeClr val="tx1"/>
            </a:solidFill>
          </a:endParaRPr>
        </a:p>
      </dgm:t>
    </dgm:pt>
    <dgm:pt modelId="{96E433FC-0913-4757-8977-7A10DAAD1232}" type="parTrans" cxnId="{EF2CB402-C0D2-441B-A8BA-7FFC33F97136}">
      <dgm:prSet/>
      <dgm:spPr/>
      <dgm:t>
        <a:bodyPr/>
        <a:lstStyle/>
        <a:p>
          <a:endParaRPr lang="ru-RU"/>
        </a:p>
      </dgm:t>
    </dgm:pt>
    <dgm:pt modelId="{6D8DF112-138E-43BF-B68E-1DF4DFCB6023}" type="sibTrans" cxnId="{EF2CB402-C0D2-441B-A8BA-7FFC33F97136}">
      <dgm:prSet/>
      <dgm:spPr/>
      <dgm:t>
        <a:bodyPr/>
        <a:lstStyle/>
        <a:p>
          <a:endParaRPr lang="ru-RU"/>
        </a:p>
      </dgm:t>
    </dgm:pt>
    <dgm:pt modelId="{06AB9455-1D66-4CB0-A3DA-E76A052B5938}">
      <dgm:prSet phldrT="[Текст]" custT="1"/>
      <dgm:spPr/>
      <dgm:t>
        <a:bodyPr/>
        <a:lstStyle/>
        <a:p>
          <a:r>
            <a:rPr lang="ru-RU" sz="1000" dirty="0" smtClean="0"/>
            <a:t>Реализация комплекса мер по созданию эффективной среды наставничества в ОО, способствующей непрерывному профессиональному росту и самоопределению, личностному и социальному развитию педагогических работников, самореализации и закреплению молодых/начинающих специалистов в педагогической профессии</a:t>
          </a:r>
          <a:endParaRPr lang="ru-RU" sz="1000" dirty="0"/>
        </a:p>
      </dgm:t>
    </dgm:pt>
    <dgm:pt modelId="{E04A585F-F2DB-4332-9105-2AD5F96E723E}" type="parTrans" cxnId="{D32AA3EE-FAB9-4664-BD1D-2B7A637E87E6}">
      <dgm:prSet/>
      <dgm:spPr/>
      <dgm:t>
        <a:bodyPr/>
        <a:lstStyle/>
        <a:p>
          <a:endParaRPr lang="ru-RU"/>
        </a:p>
      </dgm:t>
    </dgm:pt>
    <dgm:pt modelId="{1053C874-7B9E-4A94-A29D-9F2C4AFDB3C4}" type="sibTrans" cxnId="{D32AA3EE-FAB9-4664-BD1D-2B7A637E87E6}">
      <dgm:prSet/>
      <dgm:spPr/>
      <dgm:t>
        <a:bodyPr/>
        <a:lstStyle/>
        <a:p>
          <a:endParaRPr lang="ru-RU"/>
        </a:p>
      </dgm:t>
    </dgm:pt>
    <dgm:pt modelId="{84BBFB1D-7D7C-4521-8871-81DCACDBB0D1}" type="pres">
      <dgm:prSet presAssocID="{688B0289-D2E1-4D5A-89A8-52075759F1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A794CE-1504-4FAC-9F4F-CDB892BDB337}" type="pres">
      <dgm:prSet presAssocID="{9B02BDDE-21A3-40E8-83AF-D3D5E0500DFC}" presName="horFlow" presStyleCnt="0"/>
      <dgm:spPr/>
    </dgm:pt>
    <dgm:pt modelId="{42B11AF0-6092-4C2D-80FD-C40FB77F719E}" type="pres">
      <dgm:prSet presAssocID="{9B02BDDE-21A3-40E8-83AF-D3D5E0500DFC}" presName="bigChev" presStyleLbl="node1" presStyleIdx="0" presStyleCnt="1" custScaleX="383931" custScaleY="377892" custLinFactY="-146299" custLinFactNeighborX="46666" custLinFactNeighborY="-200000"/>
      <dgm:spPr/>
      <dgm:t>
        <a:bodyPr/>
        <a:lstStyle/>
        <a:p>
          <a:endParaRPr lang="ru-RU"/>
        </a:p>
      </dgm:t>
    </dgm:pt>
    <dgm:pt modelId="{CBE12F23-7D24-427E-986E-1695B0254469}" type="pres">
      <dgm:prSet presAssocID="{E04A585F-F2DB-4332-9105-2AD5F96E723E}" presName="parTrans" presStyleCnt="0"/>
      <dgm:spPr/>
    </dgm:pt>
    <dgm:pt modelId="{8F41739C-657F-4DBE-BA77-E840BE8CAFA9}" type="pres">
      <dgm:prSet presAssocID="{06AB9455-1D66-4CB0-A3DA-E76A052B5938}" presName="node" presStyleLbl="alignAccFollowNode1" presStyleIdx="0" presStyleCnt="1" custScaleX="437371" custScaleY="454393" custLinFactX="-3844" custLinFactY="-200000" custLinFactNeighborX="-100000" custLinFactNeighborY="-229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AA3EE-FAB9-4664-BD1D-2B7A637E87E6}" srcId="{9B02BDDE-21A3-40E8-83AF-D3D5E0500DFC}" destId="{06AB9455-1D66-4CB0-A3DA-E76A052B5938}" srcOrd="0" destOrd="0" parTransId="{E04A585F-F2DB-4332-9105-2AD5F96E723E}" sibTransId="{1053C874-7B9E-4A94-A29D-9F2C4AFDB3C4}"/>
    <dgm:cxn modelId="{AA538380-2ECC-4F1F-8E9F-BFD3CDB928FC}" type="presOf" srcId="{688B0289-D2E1-4D5A-89A8-52075759F109}" destId="{84BBFB1D-7D7C-4521-8871-81DCACDBB0D1}" srcOrd="0" destOrd="0" presId="urn:microsoft.com/office/officeart/2005/8/layout/lProcess3"/>
    <dgm:cxn modelId="{6762AE86-53B1-4A72-B076-9BF321530C67}" type="presOf" srcId="{9B02BDDE-21A3-40E8-83AF-D3D5E0500DFC}" destId="{42B11AF0-6092-4C2D-80FD-C40FB77F719E}" srcOrd="0" destOrd="0" presId="urn:microsoft.com/office/officeart/2005/8/layout/lProcess3"/>
    <dgm:cxn modelId="{CE00FED1-613E-4C56-9CBF-E679FAB40DF0}" type="presOf" srcId="{06AB9455-1D66-4CB0-A3DA-E76A052B5938}" destId="{8F41739C-657F-4DBE-BA77-E840BE8CAFA9}" srcOrd="0" destOrd="0" presId="urn:microsoft.com/office/officeart/2005/8/layout/lProcess3"/>
    <dgm:cxn modelId="{EF2CB402-C0D2-441B-A8BA-7FFC33F97136}" srcId="{688B0289-D2E1-4D5A-89A8-52075759F109}" destId="{9B02BDDE-21A3-40E8-83AF-D3D5E0500DFC}" srcOrd="0" destOrd="0" parTransId="{96E433FC-0913-4757-8977-7A10DAAD1232}" sibTransId="{6D8DF112-138E-43BF-B68E-1DF4DFCB6023}"/>
    <dgm:cxn modelId="{C9DF5B09-5C5A-49AD-B7EE-A739F9C48A3D}" type="presParOf" srcId="{84BBFB1D-7D7C-4521-8871-81DCACDBB0D1}" destId="{EDA794CE-1504-4FAC-9F4F-CDB892BDB337}" srcOrd="0" destOrd="0" presId="urn:microsoft.com/office/officeart/2005/8/layout/lProcess3"/>
    <dgm:cxn modelId="{EA2B5A95-02A4-4E55-BCD1-1F716844923F}" type="presParOf" srcId="{EDA794CE-1504-4FAC-9F4F-CDB892BDB337}" destId="{42B11AF0-6092-4C2D-80FD-C40FB77F719E}" srcOrd="0" destOrd="0" presId="urn:microsoft.com/office/officeart/2005/8/layout/lProcess3"/>
    <dgm:cxn modelId="{B4F42F2F-2B1D-4418-83B9-BE025F50C848}" type="presParOf" srcId="{EDA794CE-1504-4FAC-9F4F-CDB892BDB337}" destId="{CBE12F23-7D24-427E-986E-1695B0254469}" srcOrd="1" destOrd="0" presId="urn:microsoft.com/office/officeart/2005/8/layout/lProcess3"/>
    <dgm:cxn modelId="{E5F41D09-FB4F-4164-9E4E-9A81739019F3}" type="presParOf" srcId="{EDA794CE-1504-4FAC-9F4F-CDB892BDB337}" destId="{8F41739C-657F-4DBE-BA77-E840BE8CAFA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11AF0-6092-4C2D-80FD-C40FB77F719E}">
      <dsp:nvSpPr>
        <dsp:cNvPr id="0" name=""/>
        <dsp:cNvSpPr/>
      </dsp:nvSpPr>
      <dsp:spPr>
        <a:xfrm>
          <a:off x="72009" y="216023"/>
          <a:ext cx="4519489" cy="17793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Приказ департамента образования ЯО от 29.07.2022 № 33-нп «Об утверждении Положения о системе наставничества педагогических работников образовательных организаций,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 в Ярославской области»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961689" y="216023"/>
        <a:ext cx="2740129" cy="1779360"/>
      </dsp:txXfrm>
    </dsp:sp>
    <dsp:sp modelId="{8F41739C-657F-4DBE-BA77-E840BE8CAFA9}">
      <dsp:nvSpPr>
        <dsp:cNvPr id="0" name=""/>
        <dsp:cNvSpPr/>
      </dsp:nvSpPr>
      <dsp:spPr>
        <a:xfrm>
          <a:off x="4176466" y="168367"/>
          <a:ext cx="4273309" cy="17758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Реализация комплекса мер по созданию эффективной среды наставничества в ОО, способствующей непрерывному профессиональному росту и самоопределению, личностному и социальному развитию педагогических работников, самореализации и закреплению молодых/начинающих специалистов в педагогической профессии</a:t>
          </a:r>
          <a:endParaRPr lang="ru-RU" sz="1000" kern="1200" dirty="0"/>
        </a:p>
      </dsp:txBody>
      <dsp:txXfrm>
        <a:off x="5064390" y="168367"/>
        <a:ext cx="2497461" cy="177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4C36F-A654-44F4-9D8F-4BF71F689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20DE-07F6-4250-B20A-D623BD01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2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0DE-07F6-4250-B20A-D623BD01C4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5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0DE-07F6-4250-B20A-D623BD01C4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5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0AA82D-85B7-4120-9BDA-1E3BAC3A0E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A2A9EA-4749-4B0B-8129-A5AB390BAB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537470"/>
            <a:ext cx="7414592" cy="254771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Внедрение системы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/>
              <a:t>целевой модели) наставничества </a:t>
            </a:r>
            <a:r>
              <a:rPr lang="ru-RU" sz="3600" b="1" dirty="0" smtClean="0"/>
              <a:t>в </a:t>
            </a:r>
            <a:r>
              <a:rPr lang="ru-RU" sz="3600" b="1" dirty="0"/>
              <a:t>практику работы </a:t>
            </a:r>
            <a:r>
              <a:rPr lang="ru-RU" sz="3600" b="1" dirty="0" smtClean="0"/>
              <a:t>организаций дополнительного образования: нормативно-правовое обеспечение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984776" cy="134570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Жукова Наталия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Николаевна,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Методист Центра «Молодые таланты»</a:t>
            </a:r>
          </a:p>
          <a:p>
            <a:pPr algn="r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06.12.2023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627784" y="260648"/>
            <a:ext cx="6400800" cy="985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51931" y="260648"/>
            <a:ext cx="64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Муниципальное учреждение дополнительного образования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Центр детского и юношеского творчества «Молодые таланты»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2" y="217152"/>
            <a:ext cx="1936800" cy="108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18786"/>
              </p:ext>
            </p:extLst>
          </p:nvPr>
        </p:nvGraphicFramePr>
        <p:xfrm>
          <a:off x="467544" y="2674938"/>
          <a:ext cx="828092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627504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Федеральный уровень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940400" cy="10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44824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Указ Президента РФ </a:t>
            </a:r>
            <a:r>
              <a:rPr lang="ru-RU" sz="2200" dirty="0"/>
              <a:t>от 7 мая 2018 г. N 204</a:t>
            </a:r>
            <a:r>
              <a:rPr lang="ru-RU" sz="2200" dirty="0" smtClean="0"/>
              <a:t> </a:t>
            </a:r>
            <a:r>
              <a:rPr lang="ru-RU" sz="2200" dirty="0"/>
              <a:t>«О национальных целях и задачах развития Российской Федерации на период до 2024 года</a:t>
            </a:r>
            <a:r>
              <a:rPr lang="ru-RU" sz="2200" dirty="0" smtClean="0"/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/>
              <a:t>Федеральный закон от 29 декабря 2012 г. N 273-ФЗ "Об образовании в Российской Федерации</a:t>
            </a:r>
            <a:r>
              <a:rPr lang="ru-RU" sz="2200" dirty="0" smtClean="0"/>
              <a:t>"</a:t>
            </a:r>
            <a:endParaRPr lang="ru-RU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/>
              <a:t>Стратегия развития волонтерского движения в России, утвержденная на заседании Комитета Государственной Думы Российской Федерации по делам молодежи (протокол N 45 от 14 мая 2010 г</a:t>
            </a:r>
            <a:r>
              <a:rPr lang="ru-RU" sz="2200" dirty="0" smtClean="0"/>
              <a:t>.) </a:t>
            </a:r>
            <a:endParaRPr lang="ru-RU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Распоряжение </a:t>
            </a:r>
            <a:r>
              <a:rPr lang="ru-RU" sz="2200" dirty="0"/>
              <a:t>Правительства Российской Федерации от 29 ноября 2014 г. </a:t>
            </a:r>
            <a:r>
              <a:rPr lang="ru-RU" sz="2200" dirty="0" smtClean="0"/>
              <a:t>N 2403-Р «Об </a:t>
            </a:r>
            <a:r>
              <a:rPr lang="ru-RU" sz="2200" dirty="0"/>
              <a:t>утверждении </a:t>
            </a:r>
            <a:r>
              <a:rPr lang="ru-RU" sz="2200" dirty="0" smtClean="0"/>
              <a:t>основ </a:t>
            </a:r>
            <a:r>
              <a:rPr lang="ru-RU" sz="2200" dirty="0"/>
              <a:t>государственной молодежной политики </a:t>
            </a:r>
            <a:r>
              <a:rPr lang="ru-RU" sz="2200" dirty="0" smtClean="0"/>
              <a:t>Российской  Федерации </a:t>
            </a:r>
            <a:r>
              <a:rPr lang="ru-RU" sz="2200" dirty="0"/>
              <a:t>на период до 2025 </a:t>
            </a:r>
            <a:r>
              <a:rPr lang="ru-RU" sz="2200" dirty="0" smtClean="0"/>
              <a:t>года»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944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85222"/>
              </p:ext>
            </p:extLst>
          </p:nvPr>
        </p:nvGraphicFramePr>
        <p:xfrm>
          <a:off x="467544" y="2674938"/>
          <a:ext cx="828092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627504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Федеральный уровень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315"/>
            <a:ext cx="1940400" cy="10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67345"/>
              </p:ext>
            </p:extLst>
          </p:nvPr>
        </p:nvGraphicFramePr>
        <p:xfrm>
          <a:off x="251520" y="1196752"/>
          <a:ext cx="86409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ru-RU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Национальный проект «Образование»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ru-RU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</a:t>
                      </a:r>
                      <a:r>
                        <a:rPr lang="ru-RU" b="1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Паспорт проекта утверждён 24 декабря 2018 года</a:t>
                      </a:r>
                      <a:endParaRPr lang="ru-RU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dirty="0" smtClean="0"/>
                        <a:t>70% обучающихся ОО, осуществляющих образовательную деятельность по ДООП, будут вовлечены в различные формы сопровождения и наставничества к концу 2024 г. как наставляемые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dirty="0" smtClean="0"/>
                        <a:t>10% как наставники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/>
                        <a:t>Обеспечение возможности профессионального развития педагогических работников:</a:t>
                      </a:r>
                      <a:r>
                        <a:rPr lang="ru-RU" sz="1200" b="1" i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/>
                        <a:t>к концу 2024 г. 70% учителей в возрасте до 35 лет будут вовлечены в различные формы поддержки и сопровождения в первые три года работы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Министерства просвещения РФ от 25.12.2019 № Р-145 «Об утверждении методологии (целевой модели) наставничества обучающихся для организаций, осуществляющих деятельность по общеобразовательным, дополнительным общеобразовательным программам и программам среднего профессионального образования, в </a:t>
                      </a: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 применением лучших практик обмена опытом между обучающимися»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Распоряжение Правительства РФ от 31.12.2019 г. № 3273-р «Основные принципы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Распоряжение Правительства Российской Федерации от 31 марта 2022 г. № 678-р «Об утверждении Концепции развития дополнительного образования детей до 2030 года» </a:t>
                      </a:r>
                    </a:p>
                    <a:p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Письмо Министерства просвещения России от 21.12.2021 года №АЗ-1128/08 и профсоюза №657 «Методические рекомендации по разработке и внедрению системы (целевой модели) наставничества педагогических работников в образовательных организациях».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4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799348"/>
              </p:ext>
            </p:extLst>
          </p:nvPr>
        </p:nvGraphicFramePr>
        <p:xfrm>
          <a:off x="179512" y="1155566"/>
          <a:ext cx="8856984" cy="558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Обучающиеся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максимально 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полное раскрытие потенциала личности наставляемого, необходимое для успешной личной и профессиональной самореализации в современных условиях неопределенности, а также создание условий для формирования эффективной системы поддержки, самоопределения и профессиональной ориентации всех обучающихся в возрасте от 10 лет, педагогических работников 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разных 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уровней образования и молодых специалистов, проживающих на территории РФ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системы правовых, организационно-педагогических, учебно-методических, управленческих, финансовых условий и механизмов развития наставничества в образовательных организациях для обеспечения непрерывного профессионального роста и профессионального самоопределения педагогических работников, самореализации и закрепления в профессии, включая молодых/начинающих педагогов</a:t>
                      </a:r>
                    </a:p>
                  </a:txBody>
                  <a:tcPr marL="68580" marR="68580" marT="0" marB="0"/>
                </a:tc>
              </a:tr>
              <a:tr h="1419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Наставничество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рассматривается как: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перспективная образовательная технология, которая позволяет передавать знания, формировать необходимые навыки и осознанность быстрее, чем традиционные способы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воспитательный процесс, способствующий успешной адаптации, социализации и профориентации обучающихся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способ поддержки разных категорий обучающихся,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раскрытия их личностного и творческого потенциала и метакомпетенций, реализации ИОМ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Наставничество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рассматривается как: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социальный институт, обеспечивающий передачу социально значимого профессионального и личностного опыта, системы смыслов и ценностей новым поколениям педагогических работников;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 элемент системы ДПО, которая обеспечивает непрерывное профессиональное образование педагогов в различных формах повышения их квалификации;</a:t>
                      </a:r>
                    </a:p>
                    <a:p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 составная часть методической работы ОО по совершенствованию педагогического мастерства работников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891" y="332656"/>
            <a:ext cx="6916584" cy="121014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Методология наставничества: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цели </a:t>
            </a:r>
            <a:r>
              <a:rPr lang="ru-RU" sz="3200" b="1" dirty="0" smtClean="0"/>
              <a:t>внедрения</a:t>
            </a:r>
            <a:r>
              <a:rPr lang="ru-RU" sz="3900" b="1" dirty="0"/>
              <a:t/>
            </a:r>
            <a:br>
              <a:rPr lang="ru-RU" sz="3900" b="1" dirty="0"/>
            </a:br>
            <a:endParaRPr lang="ru-RU" sz="3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31"/>
            <a:ext cx="1940400" cy="10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2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21852"/>
              </p:ext>
            </p:extLst>
          </p:nvPr>
        </p:nvGraphicFramePr>
        <p:xfrm>
          <a:off x="241176" y="1268760"/>
          <a:ext cx="8723312" cy="538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1656"/>
                <a:gridCol w="4361656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Обучающиеся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Наставничество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универсальная технология передачи опыта, знаний, формирования навыков, компетенций, метакомпетенций и ценностей через неформальное взаимообогащающее общение, основанное на доверии и партнерстве.</a:t>
                      </a:r>
                      <a:endParaRPr lang="ru-RU" sz="15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Наставничество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 форма обеспечения профессионального становления, развития и адаптации к квалифицированному исполнению должностных обязанностей лиц, в отношении которых осуществляется наставничество</a:t>
                      </a:r>
                    </a:p>
                  </a:txBody>
                  <a:tcPr marL="68580" marR="68580" marT="0" marB="0"/>
                </a:tc>
              </a:tr>
              <a:tr h="1665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Наставляемый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участник программы наставничества,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компетенции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аставляемый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участник персонализированной программы наставничества, который через взаимодействие с наставником и при его помощи и поддержке приобретает новый опыт, развивает необходимые навыки и компетенции, добивается предсказуемых результатов, преодолевая тем самым свои профессиональные затруднения</a:t>
                      </a:r>
                    </a:p>
                  </a:txBody>
                  <a:tcPr marL="68580" marR="68580" marT="0" marB="0"/>
                </a:tc>
              </a:tr>
              <a:tr h="14198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Наставник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 программы наставничества, имеющий успешный опыт в достижении жизненного,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наставляемого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Наставник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 персонализированной программы наставничества, имеющий измеримые позитивные результаты профессиональной деятельности, готовый и способный организовать индивидуальную траекторию профессионального развития наставляемого на основе его 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проф.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затруднений, также обладающий опытом и навыками, необходимыми для стимуляции и поддержки процессов самореализации и самосовершенствования наставляемого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34678"/>
            <a:ext cx="7128792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Методология наставничества: термины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31"/>
            <a:ext cx="1940400" cy="10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3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972195"/>
              </p:ext>
            </p:extLst>
          </p:nvPr>
        </p:nvGraphicFramePr>
        <p:xfrm>
          <a:off x="251520" y="119675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28792" cy="92697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Региональный </a:t>
            </a:r>
            <a:r>
              <a:rPr lang="ru-RU" sz="3200" b="1" dirty="0" smtClean="0"/>
              <a:t>уровень</a:t>
            </a:r>
            <a:endParaRPr lang="ru-RU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31"/>
            <a:ext cx="1940400" cy="10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39008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19396" r="42081" b="36422"/>
          <a:stretch/>
        </p:blipFill>
        <p:spPr bwMode="auto">
          <a:xfrm>
            <a:off x="213539" y="4149080"/>
            <a:ext cx="3949200" cy="2529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8" t="23707" r="21603" b="12321"/>
          <a:stretch/>
        </p:blipFill>
        <p:spPr bwMode="auto">
          <a:xfrm>
            <a:off x="4392496" y="3083580"/>
            <a:ext cx="4644000" cy="3297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466" y="418654"/>
            <a:ext cx="7125022" cy="121014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Уровень образовательной организации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18535" r="47897" b="47327"/>
          <a:stretch/>
        </p:blipFill>
        <p:spPr bwMode="auto">
          <a:xfrm>
            <a:off x="539552" y="2564904"/>
            <a:ext cx="3753391" cy="2529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44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252" y="1700808"/>
            <a:ext cx="8683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Приказ </a:t>
            </a:r>
            <a:r>
              <a:rPr lang="ru-RU" sz="2400" b="1" dirty="0"/>
              <a:t>«Об утверждении положения о системе наставничества </a:t>
            </a:r>
            <a:r>
              <a:rPr lang="ru-RU" sz="2400" b="1" dirty="0" smtClean="0"/>
              <a:t>в </a:t>
            </a:r>
            <a:r>
              <a:rPr lang="ru-RU" sz="2400" b="1" dirty="0"/>
              <a:t>образовательной организации»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176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459" y="125760"/>
            <a:ext cx="7269037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Уровень образовательной организации</a:t>
            </a:r>
            <a:endParaRPr lang="ru-RU" sz="3200" b="1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24980" r="65994" b="17996"/>
          <a:stretch/>
        </p:blipFill>
        <p:spPr bwMode="auto">
          <a:xfrm>
            <a:off x="5292080" y="2060848"/>
            <a:ext cx="3436883" cy="417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1084" y="1556792"/>
            <a:ext cx="86832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Приказ о </a:t>
            </a:r>
            <a:r>
              <a:rPr lang="ru-RU" sz="2400" b="1" dirty="0"/>
              <a:t>закреплении наставнических пар/групп с указанием срока наставнической деятельности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44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25216" r="50000" b="21551"/>
          <a:stretch/>
        </p:blipFill>
        <p:spPr bwMode="auto">
          <a:xfrm>
            <a:off x="899592" y="2423520"/>
            <a:ext cx="4140747" cy="3894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 t="24980" r="51091" b="42223"/>
          <a:stretch/>
        </p:blipFill>
        <p:spPr bwMode="auto">
          <a:xfrm>
            <a:off x="3486416" y="4445647"/>
            <a:ext cx="3748439" cy="2254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4333" r="65509" b="33109"/>
          <a:stretch/>
        </p:blipFill>
        <p:spPr bwMode="auto">
          <a:xfrm>
            <a:off x="323528" y="4096109"/>
            <a:ext cx="3158601" cy="2604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6089" y="269776"/>
            <a:ext cx="5548398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Наставничество </a:t>
            </a:r>
            <a:r>
              <a:rPr lang="ru-RU" sz="3200" b="1" dirty="0"/>
              <a:t>– неотъемлемый компонент современной системы образования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3243025" cy="18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3229C5F1-14D5-B29F-0B1A-590755EF5403}"/>
              </a:ext>
            </a:extLst>
          </p:cNvPr>
          <p:cNvSpPr txBox="1">
            <a:spLocks/>
          </p:cNvSpPr>
          <p:nvPr/>
        </p:nvSpPr>
        <p:spPr>
          <a:xfrm>
            <a:off x="395537" y="2564904"/>
            <a:ext cx="8352928" cy="34857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Муниципальное учреждение дополнительного образования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«Центр детского и юношеского творчества «Молодые таланты»</a:t>
            </a:r>
            <a:endParaRPr 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/>
              <a:t>Адрес: </a:t>
            </a:r>
            <a:r>
              <a:rPr lang="ru-RU" sz="2400" dirty="0" smtClean="0"/>
              <a:t>г. Рыбинск, пр. Ленина, д. 18</a:t>
            </a:r>
            <a:r>
              <a:rPr lang="en-US" sz="2400" dirty="0" smtClean="0"/>
              <a:t>1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Тел.: </a:t>
            </a:r>
            <a:r>
              <a:rPr lang="ru-RU" sz="2400" dirty="0" smtClean="0"/>
              <a:t>8 (4855</a:t>
            </a:r>
            <a:r>
              <a:rPr lang="ru-RU" sz="2400" dirty="0" smtClean="0"/>
              <a:t>) </a:t>
            </a:r>
            <a:r>
              <a:rPr lang="ru-RU" sz="2400" dirty="0"/>
              <a:t>55 41 </a:t>
            </a:r>
            <a:r>
              <a:rPr lang="ru-RU" sz="2400" dirty="0" smtClean="0"/>
              <a:t>42, 22 20 61</a:t>
            </a:r>
            <a:endParaRPr lang="en-US" sz="2400" dirty="0" smtClean="0"/>
          </a:p>
          <a:p>
            <a:pPr marL="0" indent="0" algn="ctr">
              <a:buNone/>
            </a:pPr>
            <a:r>
              <a:rPr lang="ru-RU" sz="2400" dirty="0" smtClean="0"/>
              <a:t>Сайт</a:t>
            </a:r>
            <a:r>
              <a:rPr lang="ru-RU" sz="2400" dirty="0"/>
              <a:t>: </a:t>
            </a:r>
            <a:r>
              <a:rPr lang="en-US" sz="2400" dirty="0" smtClean="0"/>
              <a:t>https://rybcdo-mt.edu.yar.ru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E-</a:t>
            </a:r>
            <a:r>
              <a:rPr lang="ru-RU" sz="2400" dirty="0" err="1" smtClean="0"/>
              <a:t>mail</a:t>
            </a:r>
            <a:r>
              <a:rPr lang="ru-RU" sz="2400" dirty="0" smtClean="0"/>
              <a:t>:</a:t>
            </a:r>
            <a:r>
              <a:rPr lang="en-US" sz="2400" dirty="0" smtClean="0"/>
              <a:t> moltal@mail.ru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07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1978</TotalTime>
  <Words>746</Words>
  <Application>Microsoft Office PowerPoint</Application>
  <PresentationFormat>Экран (4:3)</PresentationFormat>
  <Paragraphs>63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Внедрение системы  (целевой модели) наставничества в практику работы организаций дополнительного образования: нормативно-правовое обеспечение </vt:lpstr>
      <vt:lpstr>Федеральный уровень</vt:lpstr>
      <vt:lpstr>Федеральный уровень</vt:lpstr>
      <vt:lpstr>Методология наставничества:  цели внедрения </vt:lpstr>
      <vt:lpstr>Методология наставничества: термины  </vt:lpstr>
      <vt:lpstr>Региональный уровень</vt:lpstr>
      <vt:lpstr>Уровень образовательной организации  </vt:lpstr>
      <vt:lpstr>Уровень образовательной организации</vt:lpstr>
      <vt:lpstr> Наставничество – неотъемлемый компонент современной системы образования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системы (целевой модели) наставничества в практику работы образовательных организаций системы дополнительного образования</dc:title>
  <dc:creator>ПК</dc:creator>
  <cp:lastModifiedBy>ПК</cp:lastModifiedBy>
  <cp:revision>83</cp:revision>
  <dcterms:created xsi:type="dcterms:W3CDTF">2023-02-06T10:41:10Z</dcterms:created>
  <dcterms:modified xsi:type="dcterms:W3CDTF">2023-12-04T12:49:13Z</dcterms:modified>
</cp:coreProperties>
</file>