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6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7.xml" ContentType="application/vnd.openxmlformats-officedocument.presentationml.notesSlid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8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2"/>
    <p:sldMasterId id="2147483660" r:id="rId3"/>
    <p:sldMasterId id="2147483672" r:id="rId4"/>
    <p:sldMasterId id="2147483684" r:id="rId5"/>
  </p:sldMasterIdLst>
  <p:notesMasterIdLst>
    <p:notesMasterId r:id="rId137"/>
  </p:notesMasterIdLst>
  <p:handoutMasterIdLst>
    <p:handoutMasterId r:id="rId138"/>
  </p:handoutMasterIdLst>
  <p:sldIdLst>
    <p:sldId id="516" r:id="rId6"/>
    <p:sldId id="517" r:id="rId7"/>
    <p:sldId id="259" r:id="rId8"/>
    <p:sldId id="372" r:id="rId9"/>
    <p:sldId id="261" r:id="rId10"/>
    <p:sldId id="458" r:id="rId11"/>
    <p:sldId id="518" r:id="rId12"/>
    <p:sldId id="405" r:id="rId13"/>
    <p:sldId id="412" r:id="rId14"/>
    <p:sldId id="414" r:id="rId15"/>
    <p:sldId id="409" r:id="rId16"/>
    <p:sldId id="421" r:id="rId17"/>
    <p:sldId id="519" r:id="rId18"/>
    <p:sldId id="406" r:id="rId19"/>
    <p:sldId id="415" r:id="rId20"/>
    <p:sldId id="410" r:id="rId21"/>
    <p:sldId id="418" r:id="rId22"/>
    <p:sldId id="424" r:id="rId23"/>
    <p:sldId id="428" r:id="rId24"/>
    <p:sldId id="427" r:id="rId25"/>
    <p:sldId id="429" r:id="rId26"/>
    <p:sldId id="430" r:id="rId27"/>
    <p:sldId id="528" r:id="rId28"/>
    <p:sldId id="432" r:id="rId29"/>
    <p:sldId id="400" r:id="rId30"/>
    <p:sldId id="451" r:id="rId31"/>
    <p:sldId id="452" r:id="rId32"/>
    <p:sldId id="453" r:id="rId33"/>
    <p:sldId id="529" r:id="rId34"/>
    <p:sldId id="338" r:id="rId35"/>
    <p:sldId id="455" r:id="rId36"/>
    <p:sldId id="522" r:id="rId37"/>
    <p:sldId id="475" r:id="rId38"/>
    <p:sldId id="476" r:id="rId39"/>
    <p:sldId id="477" r:id="rId40"/>
    <p:sldId id="479" r:id="rId41"/>
    <p:sldId id="480" r:id="rId42"/>
    <p:sldId id="481" r:id="rId43"/>
    <p:sldId id="482" r:id="rId44"/>
    <p:sldId id="483" r:id="rId45"/>
    <p:sldId id="484" r:id="rId46"/>
    <p:sldId id="486" r:id="rId47"/>
    <p:sldId id="368" r:id="rId48"/>
    <p:sldId id="466" r:id="rId49"/>
    <p:sldId id="489" r:id="rId50"/>
    <p:sldId id="467" r:id="rId51"/>
    <p:sldId id="490" r:id="rId52"/>
    <p:sldId id="468" r:id="rId53"/>
    <p:sldId id="491" r:id="rId54"/>
    <p:sldId id="469" r:id="rId55"/>
    <p:sldId id="492" r:id="rId56"/>
    <p:sldId id="530" r:id="rId57"/>
    <p:sldId id="470" r:id="rId58"/>
    <p:sldId id="500" r:id="rId59"/>
    <p:sldId id="501" r:id="rId60"/>
    <p:sldId id="524" r:id="rId61"/>
    <p:sldId id="507" r:id="rId62"/>
    <p:sldId id="531" r:id="rId63"/>
    <p:sldId id="534" r:id="rId64"/>
    <p:sldId id="727" r:id="rId65"/>
    <p:sldId id="728" r:id="rId66"/>
    <p:sldId id="536" r:id="rId67"/>
    <p:sldId id="542" r:id="rId68"/>
    <p:sldId id="547" r:id="rId69"/>
    <p:sldId id="552" r:id="rId70"/>
    <p:sldId id="556" r:id="rId71"/>
    <p:sldId id="568" r:id="rId72"/>
    <p:sldId id="570" r:id="rId73"/>
    <p:sldId id="586" r:id="rId74"/>
    <p:sldId id="735" r:id="rId75"/>
    <p:sldId id="587" r:id="rId76"/>
    <p:sldId id="590" r:id="rId77"/>
    <p:sldId id="594" r:id="rId78"/>
    <p:sldId id="597" r:id="rId79"/>
    <p:sldId id="599" r:id="rId80"/>
    <p:sldId id="600" r:id="rId81"/>
    <p:sldId id="606" r:id="rId82"/>
    <p:sldId id="607" r:id="rId83"/>
    <p:sldId id="608" r:id="rId84"/>
    <p:sldId id="609" r:id="rId85"/>
    <p:sldId id="610" r:id="rId86"/>
    <p:sldId id="611" r:id="rId87"/>
    <p:sldId id="646" r:id="rId88"/>
    <p:sldId id="631" r:id="rId89"/>
    <p:sldId id="632" r:id="rId90"/>
    <p:sldId id="634" r:id="rId91"/>
    <p:sldId id="635" r:id="rId92"/>
    <p:sldId id="636" r:id="rId93"/>
    <p:sldId id="637" r:id="rId94"/>
    <p:sldId id="639" r:id="rId95"/>
    <p:sldId id="736" r:id="rId96"/>
    <p:sldId id="640" r:id="rId97"/>
    <p:sldId id="713" r:id="rId98"/>
    <p:sldId id="649" r:id="rId99"/>
    <p:sldId id="730" r:id="rId100"/>
    <p:sldId id="731" r:id="rId101"/>
    <p:sldId id="732" r:id="rId102"/>
    <p:sldId id="651" r:id="rId103"/>
    <p:sldId id="714" r:id="rId104"/>
    <p:sldId id="737" r:id="rId105"/>
    <p:sldId id="738" r:id="rId106"/>
    <p:sldId id="739" r:id="rId107"/>
    <p:sldId id="679" r:id="rId108"/>
    <p:sldId id="681" r:id="rId109"/>
    <p:sldId id="734" r:id="rId110"/>
    <p:sldId id="711" r:id="rId111"/>
    <p:sldId id="741" r:id="rId112"/>
    <p:sldId id="742" r:id="rId113"/>
    <p:sldId id="743" r:id="rId114"/>
    <p:sldId id="744" r:id="rId115"/>
    <p:sldId id="740" r:id="rId116"/>
    <p:sldId id="676" r:id="rId117"/>
    <p:sldId id="677" r:id="rId118"/>
    <p:sldId id="746" r:id="rId119"/>
    <p:sldId id="747" r:id="rId120"/>
    <p:sldId id="748" r:id="rId121"/>
    <p:sldId id="678" r:id="rId122"/>
    <p:sldId id="749" r:id="rId123"/>
    <p:sldId id="715" r:id="rId124"/>
    <p:sldId id="716" r:id="rId125"/>
    <p:sldId id="717" r:id="rId126"/>
    <p:sldId id="750" r:id="rId127"/>
    <p:sldId id="718" r:id="rId128"/>
    <p:sldId id="719" r:id="rId129"/>
    <p:sldId id="720" r:id="rId130"/>
    <p:sldId id="722" r:id="rId131"/>
    <p:sldId id="721" r:id="rId132"/>
    <p:sldId id="723" r:id="rId133"/>
    <p:sldId id="504" r:id="rId134"/>
    <p:sldId id="523" r:id="rId135"/>
    <p:sldId id="506" r:id="rId1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чало" id="{544A49FB-59F6-4753-92E3-782903A7D321}">
          <p14:sldIdLst>
            <p14:sldId id="516"/>
            <p14:sldId id="517"/>
            <p14:sldId id="259"/>
            <p14:sldId id="372"/>
            <p14:sldId id="261"/>
            <p14:sldId id="458"/>
            <p14:sldId id="518"/>
            <p14:sldId id="405"/>
            <p14:sldId id="412"/>
            <p14:sldId id="414"/>
            <p14:sldId id="409"/>
            <p14:sldId id="421"/>
            <p14:sldId id="519"/>
            <p14:sldId id="406"/>
            <p14:sldId id="415"/>
            <p14:sldId id="410"/>
            <p14:sldId id="418"/>
            <p14:sldId id="424"/>
            <p14:sldId id="428"/>
            <p14:sldId id="427"/>
            <p14:sldId id="429"/>
            <p14:sldId id="430"/>
          </p14:sldIdLst>
        </p14:section>
        <p14:section name="Председатель" id="{7D336E04-CC71-4FAC-8DF5-7AA18F2591FC}">
          <p14:sldIdLst>
            <p14:sldId id="528"/>
            <p14:sldId id="432"/>
            <p14:sldId id="400"/>
            <p14:sldId id="451"/>
            <p14:sldId id="452"/>
            <p14:sldId id="453"/>
          </p14:sldIdLst>
        </p14:section>
        <p14:section name="ЕГЭ математика" id="{AD208C76-DA0A-4AA8-A588-F76158CE9BA2}">
          <p14:sldIdLst>
            <p14:sldId id="529"/>
            <p14:sldId id="338"/>
            <p14:sldId id="455"/>
            <p14:sldId id="522"/>
            <p14:sldId id="475"/>
            <p14:sldId id="476"/>
            <p14:sldId id="477"/>
            <p14:sldId id="479"/>
            <p14:sldId id="480"/>
            <p14:sldId id="481"/>
            <p14:sldId id="482"/>
            <p14:sldId id="483"/>
            <p14:sldId id="484"/>
            <p14:sldId id="486"/>
            <p14:sldId id="368"/>
            <p14:sldId id="466"/>
            <p14:sldId id="489"/>
            <p14:sldId id="467"/>
            <p14:sldId id="490"/>
            <p14:sldId id="468"/>
            <p14:sldId id="491"/>
            <p14:sldId id="469"/>
            <p14:sldId id="492"/>
          </p14:sldIdLst>
        </p14:section>
        <p14:section name="Председатель" id="{ADCE0DB2-C8DA-471B-A58C-E6CEB0C6C3C4}">
          <p14:sldIdLst>
            <p14:sldId id="530"/>
            <p14:sldId id="470"/>
            <p14:sldId id="500"/>
            <p14:sldId id="501"/>
            <p14:sldId id="524"/>
            <p14:sldId id="507"/>
          </p14:sldIdLst>
        </p14:section>
        <p14:section name="ОГЭ Физика" id="{B7288AA1-02CA-43C3-88DA-4AC10A078662}">
          <p14:sldIdLst>
            <p14:sldId id="531"/>
            <p14:sldId id="534"/>
            <p14:sldId id="727"/>
            <p14:sldId id="728"/>
            <p14:sldId id="536"/>
            <p14:sldId id="542"/>
            <p14:sldId id="547"/>
            <p14:sldId id="552"/>
            <p14:sldId id="556"/>
            <p14:sldId id="568"/>
            <p14:sldId id="570"/>
            <p14:sldId id="586"/>
            <p14:sldId id="735"/>
            <p14:sldId id="587"/>
            <p14:sldId id="590"/>
            <p14:sldId id="594"/>
            <p14:sldId id="597"/>
            <p14:sldId id="599"/>
            <p14:sldId id="600"/>
            <p14:sldId id="606"/>
            <p14:sldId id="607"/>
            <p14:sldId id="608"/>
            <p14:sldId id="609"/>
            <p14:sldId id="610"/>
            <p14:sldId id="611"/>
          </p14:sldIdLst>
        </p14:section>
        <p14:section name="Председатель" id="{D082C567-D384-4184-8388-E193605D97CE}">
          <p14:sldIdLst>
            <p14:sldId id="646"/>
            <p14:sldId id="631"/>
            <p14:sldId id="632"/>
            <p14:sldId id="634"/>
            <p14:sldId id="635"/>
            <p14:sldId id="636"/>
            <p14:sldId id="637"/>
            <p14:sldId id="639"/>
            <p14:sldId id="736"/>
            <p14:sldId id="640"/>
          </p14:sldIdLst>
        </p14:section>
        <p14:section name="Химия" id="{55EF812D-2E1D-469D-A2DF-037700E53A34}">
          <p14:sldIdLst>
            <p14:sldId id="713"/>
            <p14:sldId id="649"/>
            <p14:sldId id="730"/>
            <p14:sldId id="731"/>
            <p14:sldId id="732"/>
            <p14:sldId id="651"/>
            <p14:sldId id="714"/>
            <p14:sldId id="737"/>
            <p14:sldId id="738"/>
            <p14:sldId id="739"/>
          </p14:sldIdLst>
        </p14:section>
        <p14:section name="ЕГЭ химия" id="{55BDBFEE-FE20-468B-ABE6-4754F27873AD}">
          <p14:sldIdLst>
            <p14:sldId id="679"/>
            <p14:sldId id="681"/>
            <p14:sldId id="734"/>
            <p14:sldId id="711"/>
            <p14:sldId id="741"/>
            <p14:sldId id="742"/>
            <p14:sldId id="743"/>
            <p14:sldId id="744"/>
          </p14:sldIdLst>
        </p14:section>
        <p14:section name="Председатель" id="{01411890-8E8D-4259-AAC0-4FAB6EDB9A2D}">
          <p14:sldIdLst>
            <p14:sldId id="740"/>
            <p14:sldId id="676"/>
            <p14:sldId id="677"/>
            <p14:sldId id="746"/>
            <p14:sldId id="747"/>
            <p14:sldId id="748"/>
            <p14:sldId id="678"/>
            <p14:sldId id="749"/>
          </p14:sldIdLst>
        </p14:section>
        <p14:section name="Заключение" id="{6E24C332-FDBB-4B65-9F3B-3A677AD31660}">
          <p14:sldIdLst>
            <p14:sldId id="715"/>
            <p14:sldId id="716"/>
            <p14:sldId id="717"/>
            <p14:sldId id="750"/>
            <p14:sldId id="718"/>
            <p14:sldId id="719"/>
            <p14:sldId id="720"/>
            <p14:sldId id="722"/>
            <p14:sldId id="721"/>
            <p14:sldId id="723"/>
            <p14:sldId id="504"/>
            <p14:sldId id="523"/>
            <p14:sldId id="5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8242" autoAdjust="0"/>
  </p:normalViewPr>
  <p:slideViewPr>
    <p:cSldViewPr>
      <p:cViewPr>
        <p:scale>
          <a:sx n="80" d="100"/>
          <a:sy n="80" d="100"/>
        </p:scale>
        <p:origin x="-261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4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84;&#1072;&#1090;&#1077;&#1084;&#1072;&#1090;&#1080;&#1082;&#1072;%2015-16-17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9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ovleva.INTRANET\AppData\Roaming\Microsoft\Excel\&#1084;&#1072;&#1090;&#1077;&#1084;&#1072;&#1090;&#1080;&#1082;&#1072;%2015-16-17%20(version%201).xlsb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ovleva.INTRANET\AppData\Roaming\Microsoft\Excel\&#1084;&#1072;&#1090;&#1077;&#1084;&#1072;&#1090;&#1080;&#1082;&#1072;%2015-16-17%20(version%201).xlsb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ovleva.INTRANET\AppData\Roaming\Microsoft\Excel\&#1084;&#1072;&#1090;&#1077;&#1084;&#1072;&#1090;&#1080;&#1082;&#1072;%2015-16-17%20(version%201).xlsb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ovleva.INTRANET\AppData\Roaming\Microsoft\Excel\&#1084;&#1072;&#1090;&#1077;&#1084;&#1072;&#1090;&#1080;&#1082;&#1072;%2015-16-17%20(version%201).xlsb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ovleva.INTRANET\AppData\Roaming\Microsoft\Excel\&#1084;&#1072;&#1090;&#1077;&#1084;&#1072;&#1090;&#1080;&#1082;&#1072;%2015-16-17%20(version%201).xlsb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ovleva.INTRANET\AppData\Roaming\Microsoft\Excel\&#1084;&#1072;&#1090;&#1077;&#1084;&#1072;&#1090;&#1080;&#1082;&#1072;%2015-16-17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ovleva.INTRANET\AppData\Roaming\Microsoft\Excel\&#1084;&#1072;&#1090;&#1077;&#1084;&#1072;&#1090;&#1080;&#1082;&#1072;%2015-16-17%20(version%201).xlsb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lovleva.INTRANET\AppData\Roaming\Microsoft\Excel\&#1084;&#1072;&#1090;&#1077;&#1084;&#1072;&#1090;&#1080;&#1082;&#1072;%2015-16-17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43;&#1040;\&#1089;&#1090;&#1072;&#1090;&#1080;&#1089;&#1090;&#1080;&#1082;&#1072;\&#1054;&#1043;&#1069;%20&#1072;&#1085;&#1072;&#1083;&#1080;&#1079;%20&#1088;&#1077;&#1079;&#1091;&#1083;&#1100;&#1090;&#1072;&#1090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46090534979424E-2"/>
                  <c:y val="2.390914524805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2C-444D-82C3-202675BA91A5}"/>
                </c:ext>
              </c:extLst>
            </c:dLbl>
            <c:dLbl>
              <c:idx val="3"/>
              <c:layout>
                <c:manualLayout>
                  <c:x val="-3.62139917695473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2C-444D-82C3-202675BA91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15.4</c:v>
                </c:pt>
                <c:pt idx="1">
                  <c:v>48.1</c:v>
                </c:pt>
                <c:pt idx="2">
                  <c:v>55.3</c:v>
                </c:pt>
                <c:pt idx="3">
                  <c:v>98.1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31-455A-AB2C-6004D8468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1081888822474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2C-444D-82C3-202675BA91A5}"/>
                </c:ext>
              </c:extLst>
            </c:dLbl>
            <c:dLbl>
              <c:idx val="1"/>
              <c:layout>
                <c:manualLayout>
                  <c:x val="3.2922458766727631E-3"/>
                  <c:y val="-6.4554692169755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329153300281902E-2"/>
                      <c:h val="6.21040989123221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B2C-444D-82C3-202675BA91A5}"/>
                </c:ext>
              </c:extLst>
            </c:dLbl>
            <c:dLbl>
              <c:idx val="2"/>
              <c:layout>
                <c:manualLayout>
                  <c:x val="-6.5843621399177561E-3"/>
                  <c:y val="-7.89003675795755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31-455A-AB2C-6004D8468D34}"/>
                </c:ext>
              </c:extLst>
            </c:dLbl>
            <c:dLbl>
              <c:idx val="3"/>
              <c:layout>
                <c:manualLayout>
                  <c:x val="0"/>
                  <c:y val="-5.4991034070531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2C-444D-82C3-202675BA91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15.7</c:v>
                </c:pt>
                <c:pt idx="1">
                  <c:v>48.9</c:v>
                </c:pt>
                <c:pt idx="2">
                  <c:v>55.7</c:v>
                </c:pt>
                <c:pt idx="3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31-455A-AB2C-6004D8468D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6090534979424E-2"/>
                  <c:y val="2.390914524805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31-455A-AB2C-6004D8468D34}"/>
                </c:ext>
              </c:extLst>
            </c:dLbl>
            <c:dLbl>
              <c:idx val="2"/>
              <c:layout>
                <c:manualLayout>
                  <c:x val="-1.6460905349794249E-3"/>
                  <c:y val="-1.9127316198445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231-455A-AB2C-6004D8468D34}"/>
                </c:ext>
              </c:extLst>
            </c:dLbl>
            <c:dLbl>
              <c:idx val="3"/>
              <c:layout>
                <c:manualLayout>
                  <c:x val="6.0905349794238686E-2"/>
                  <c:y val="4.06455469216975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2C-444D-82C3-202675BA91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15.6</c:v>
                </c:pt>
                <c:pt idx="1">
                  <c:v>48.7</c:v>
                </c:pt>
                <c:pt idx="2">
                  <c:v>56</c:v>
                </c:pt>
                <c:pt idx="3">
                  <c:v>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31-455A-AB2C-6004D8468D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5181696"/>
        <c:axId val="165199872"/>
      </c:barChart>
      <c:catAx>
        <c:axId val="16518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5199872"/>
        <c:crosses val="autoZero"/>
        <c:auto val="1"/>
        <c:lblAlgn val="ctr"/>
        <c:lblOffset val="100"/>
        <c:noMultiLvlLbl val="0"/>
      </c:catAx>
      <c:valAx>
        <c:axId val="1651998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181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Математика!$L$7</c:f>
              <c:strCache>
                <c:ptCount val="1"/>
                <c:pt idx="0">
                  <c:v>76,37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(Математика!$D$1,Математика!$F$1,Математика!$H$1)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(Математика!$D$7,Математика!$F$7,Математика!$H$7)</c:f>
              <c:numCache>
                <c:formatCode>0.00</c:formatCode>
                <c:ptCount val="3"/>
                <c:pt idx="0" formatCode="General">
                  <c:v>86.85</c:v>
                </c:pt>
                <c:pt idx="1">
                  <c:v>67.557056596049506</c:v>
                </c:pt>
                <c:pt idx="2" formatCode="General">
                  <c:v>74.7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BB-4AC6-A321-940000EB6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21920"/>
        <c:axId val="122327808"/>
      </c:lineChart>
      <c:catAx>
        <c:axId val="12232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327808"/>
        <c:crosses val="autoZero"/>
        <c:auto val="1"/>
        <c:lblAlgn val="ctr"/>
        <c:lblOffset val="100"/>
        <c:noMultiLvlLbl val="0"/>
      </c:catAx>
      <c:valAx>
        <c:axId val="12232780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32192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10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Математика!$L$11</c:f>
              <c:strCache>
                <c:ptCount val="1"/>
                <c:pt idx="0">
                  <c:v>76,91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(Математика!$D$11;Математика!$F$11;Математика!$H$11)</c:f>
              <c:numCache>
                <c:formatCode>0.00</c:formatCode>
                <c:ptCount val="3"/>
                <c:pt idx="0" formatCode="General">
                  <c:v>83.36999999999999</c:v>
                </c:pt>
                <c:pt idx="1">
                  <c:v>75.662675263534908</c:v>
                </c:pt>
                <c:pt idx="2" formatCode="General">
                  <c:v>71.7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1A-4230-9B8A-9D14CE514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16224"/>
        <c:axId val="122517760"/>
      </c:lineChart>
      <c:catAx>
        <c:axId val="1225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17760"/>
        <c:crosses val="autoZero"/>
        <c:auto val="1"/>
        <c:lblAlgn val="ctr"/>
        <c:lblOffset val="100"/>
        <c:noMultiLvlLbl val="0"/>
      </c:catAx>
      <c:valAx>
        <c:axId val="12251776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1622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17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Математика!$L$18</c:f>
              <c:strCache>
                <c:ptCount val="1"/>
                <c:pt idx="0">
                  <c:v>48,02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(Математика!$D$18;Математика!$F$18;Математика!$H$18)</c:f>
              <c:numCache>
                <c:formatCode>0.00</c:formatCode>
                <c:ptCount val="3"/>
                <c:pt idx="0" formatCode="General">
                  <c:v>61.17</c:v>
                </c:pt>
                <c:pt idx="1">
                  <c:v>50.588476102753042</c:v>
                </c:pt>
                <c:pt idx="2" formatCode="General">
                  <c:v>32.300000000000004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EE-4306-B5E1-FC4083BFE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71008"/>
        <c:axId val="122589184"/>
      </c:lineChart>
      <c:catAx>
        <c:axId val="1225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89184"/>
        <c:crosses val="autoZero"/>
        <c:auto val="1"/>
        <c:lblAlgn val="ctr"/>
        <c:lblOffset val="100"/>
        <c:noMultiLvlLbl val="0"/>
      </c:catAx>
      <c:valAx>
        <c:axId val="122589184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7100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18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Математика!$L$19</c:f>
              <c:strCache>
                <c:ptCount val="1"/>
                <c:pt idx="0">
                  <c:v>65,20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(Математика!$D$19;Математика!$F$19;Математика!$H$19)</c:f>
              <c:numCache>
                <c:formatCode>0.00</c:formatCode>
                <c:ptCount val="3"/>
                <c:pt idx="0" formatCode="General">
                  <c:v>78.2</c:v>
                </c:pt>
                <c:pt idx="1">
                  <c:v>76.102753044724139</c:v>
                </c:pt>
                <c:pt idx="2" formatCode="General">
                  <c:v>41.3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42-46D0-B733-733F7F5F2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6528"/>
        <c:axId val="122648064"/>
      </c:lineChart>
      <c:catAx>
        <c:axId val="12264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648064"/>
        <c:crosses val="autoZero"/>
        <c:auto val="1"/>
        <c:lblAlgn val="ctr"/>
        <c:lblOffset val="100"/>
        <c:noMultiLvlLbl val="0"/>
      </c:catAx>
      <c:valAx>
        <c:axId val="122648064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64652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 </a:t>
            </a:r>
            <a:r>
              <a:rPr lang="en-US"/>
              <a:t>24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14337825498382484"/>
          <c:w val="0.89745603674540686"/>
          <c:h val="0.73321727930385105"/>
        </c:manualLayout>
      </c:layout>
      <c:lineChart>
        <c:grouping val="standard"/>
        <c:varyColors val="0"/>
        <c:ser>
          <c:idx val="0"/>
          <c:order val="0"/>
          <c:tx>
            <c:strRef>
              <c:f>Математика!$L$25</c:f>
              <c:strCache>
                <c:ptCount val="1"/>
                <c:pt idx="0">
                  <c:v>17,14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(Математика!$D$25;Математика!$F$25;Математика!$H$25)</c:f>
              <c:numCache>
                <c:formatCode>0.00</c:formatCode>
                <c:ptCount val="3"/>
                <c:pt idx="0" formatCode="General">
                  <c:v>21.9</c:v>
                </c:pt>
                <c:pt idx="1">
                  <c:v>17.628697165080339</c:v>
                </c:pt>
                <c:pt idx="2" formatCode="General">
                  <c:v>11.9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71-4E04-B099-1B51178A8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65728"/>
        <c:axId val="121867264"/>
      </c:lineChart>
      <c:catAx>
        <c:axId val="12186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867264"/>
        <c:crosses val="autoZero"/>
        <c:auto val="1"/>
        <c:lblAlgn val="ctr"/>
        <c:lblOffset val="100"/>
        <c:noMultiLvlLbl val="0"/>
      </c:catAx>
      <c:valAx>
        <c:axId val="121867264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86572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1729155730533709"/>
          <c:y val="0.41036688135514759"/>
          <c:w val="0.17219488188976384"/>
          <c:h val="9.1083846167807528E-2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Не преодолели порог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083951344335181E-2"/>
          <c:y val="8.0935222580478222E-2"/>
          <c:w val="0.85556033731540682"/>
          <c:h val="0.87076080472612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Математика!$A$245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E4-4DB0-B844-A3AC9B5F28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E4-4DB0-B844-A3AC9B5F28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E4-4DB0-B844-A3AC9B5F28A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E4-4DB0-B844-A3AC9B5F28A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E4-4DB0-B844-A3AC9B5F28A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E4-4DB0-B844-A3AC9B5F28A9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DE4-4DB0-B844-A3AC9B5F28A9}"/>
              </c:ext>
            </c:extLst>
          </c:dPt>
          <c:cat>
            <c:strRef>
              <c:f>Математика!$B$244:$AA$244</c:f>
              <c:strCache>
                <c:ptCount val="26"/>
                <c:pt idx="0">
                  <c:v>Числа и вычисления</c:v>
                </c:pt>
                <c:pt idx="1">
                  <c:v>Диаграммы, таблицы, графики</c:v>
                </c:pt>
                <c:pt idx="2">
                  <c:v>Числовые неравенства, координатная прямая</c:v>
                </c:pt>
                <c:pt idx="3">
                  <c:v>Числа и вычисления, алгебраические выражения</c:v>
                </c:pt>
                <c:pt idx="4">
                  <c:v>Анализ диаграмм, таблиц, графиков</c:v>
                </c:pt>
                <c:pt idx="5">
                  <c:v>Уравнения, неравенства и их системы</c:v>
                </c:pt>
                <c:pt idx="6">
                  <c:v>Простейшие текстовые задачи</c:v>
                </c:pt>
                <c:pt idx="7">
                  <c:v>Анализ диаграмм</c:v>
                </c:pt>
                <c:pt idx="8">
                  <c:v>Статистика, вероятности</c:v>
                </c:pt>
                <c:pt idx="9">
                  <c:v>Графики функций</c:v>
                </c:pt>
                <c:pt idx="10">
                  <c:v>Арифметические и геометрические прогрессии</c:v>
                </c:pt>
                <c:pt idx="11">
                  <c:v>Алгебраические выражения</c:v>
                </c:pt>
                <c:pt idx="12">
                  <c:v>Расчеты по формулам</c:v>
                </c:pt>
                <c:pt idx="13">
                  <c:v>Уравнения, не­ра­вен­ства и их системы</c:v>
                </c:pt>
                <c:pt idx="14">
                  <c:v>Практические задачи по геометрии</c:v>
                </c:pt>
                <c:pt idx="15">
                  <c:v>Треугольники, четырёхугольники, многоугольники и их элементы</c:v>
                </c:pt>
                <c:pt idx="16">
                  <c:v>Окружность, круг и их элементы</c:v>
                </c:pt>
                <c:pt idx="17">
                  <c:v>Площади фигур</c:v>
                </c:pt>
                <c:pt idx="18">
                  <c:v>Фигуры на квадратной решётке</c:v>
                </c:pt>
                <c:pt idx="19">
                  <c:v>Анализ геометрических высказываний</c:v>
                </c:pt>
                <c:pt idx="20">
                  <c:v>Алгебраические выражения, уравнения, неравенства и их системы</c:v>
                </c:pt>
                <c:pt idx="21">
                  <c:v>Текстовые задачи</c:v>
                </c:pt>
                <c:pt idx="22">
                  <c:v>Функции и их свойства. Графики функций</c:v>
                </c:pt>
                <c:pt idx="23">
                  <c:v>Геометрическая задача на вычисление</c:v>
                </c:pt>
                <c:pt idx="24">
                  <c:v>Геометрическая задача на доказательство</c:v>
                </c:pt>
                <c:pt idx="25">
                  <c:v>Геометрическая задача повышенной сложности</c:v>
                </c:pt>
              </c:strCache>
            </c:strRef>
          </c:cat>
          <c:val>
            <c:numRef>
              <c:f>Математика!$B$245:$AA$245</c:f>
              <c:numCache>
                <c:formatCode>General</c:formatCode>
                <c:ptCount val="26"/>
                <c:pt idx="0">
                  <c:v>20.88</c:v>
                </c:pt>
                <c:pt idx="1">
                  <c:v>46.7</c:v>
                </c:pt>
                <c:pt idx="2">
                  <c:v>39.56</c:v>
                </c:pt>
                <c:pt idx="3">
                  <c:v>10.99</c:v>
                </c:pt>
                <c:pt idx="4">
                  <c:v>53.3</c:v>
                </c:pt>
                <c:pt idx="5">
                  <c:v>8.7900000000000009</c:v>
                </c:pt>
                <c:pt idx="6">
                  <c:v>9.34</c:v>
                </c:pt>
                <c:pt idx="7">
                  <c:v>66.48</c:v>
                </c:pt>
                <c:pt idx="8">
                  <c:v>6.59</c:v>
                </c:pt>
                <c:pt idx="9">
                  <c:v>20.88</c:v>
                </c:pt>
                <c:pt idx="10">
                  <c:v>4.95</c:v>
                </c:pt>
                <c:pt idx="11">
                  <c:v>2.75</c:v>
                </c:pt>
                <c:pt idx="12">
                  <c:v>2.75</c:v>
                </c:pt>
                <c:pt idx="13">
                  <c:v>14.29</c:v>
                </c:pt>
                <c:pt idx="14">
                  <c:v>10.9</c:v>
                </c:pt>
                <c:pt idx="15">
                  <c:v>5.49</c:v>
                </c:pt>
                <c:pt idx="16">
                  <c:v>0.55000000000000004</c:v>
                </c:pt>
                <c:pt idx="17">
                  <c:v>17.03</c:v>
                </c:pt>
                <c:pt idx="18">
                  <c:v>7.14</c:v>
                </c:pt>
                <c:pt idx="19">
                  <c:v>18.130000000000006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DE4-4DB0-B844-A3AC9B5F2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49568"/>
        <c:axId val="121963648"/>
      </c:barChart>
      <c:catAx>
        <c:axId val="1219495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1963648"/>
        <c:crosses val="autoZero"/>
        <c:auto val="1"/>
        <c:lblAlgn val="ctr"/>
        <c:lblOffset val="100"/>
        <c:noMultiLvlLbl val="0"/>
      </c:catAx>
      <c:valAx>
        <c:axId val="12196364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949568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Получили отметку "3"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041616727486218E-2"/>
          <c:y val="8.0935222580478222E-2"/>
          <c:w val="0.86231959562021498"/>
          <c:h val="0.87076080472612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Математика!$A$246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86-4FBD-8C5D-FAC0C33F4F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86-4FBD-8C5D-FAC0C33F4F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86-4FBD-8C5D-FAC0C33F4F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86-4FBD-8C5D-FAC0C33F4F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86-4FBD-8C5D-FAC0C33F4F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86-4FBD-8C5D-FAC0C33F4F1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986-4FBD-8C5D-FAC0C33F4F1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986-4FBD-8C5D-FAC0C33F4F1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986-4FBD-8C5D-FAC0C33F4F1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986-4FBD-8C5D-FAC0C33F4F1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986-4FBD-8C5D-FAC0C33F4F1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986-4FBD-8C5D-FAC0C33F4F1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986-4FBD-8C5D-FAC0C33F4F1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986-4FBD-8C5D-FAC0C33F4F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986-4FBD-8C5D-FAC0C33F4F1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986-4FBD-8C5D-FAC0C33F4F1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986-4FBD-8C5D-FAC0C33F4F1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986-4FBD-8C5D-FAC0C33F4F12}"/>
              </c:ext>
            </c:extLst>
          </c:dPt>
          <c:cat>
            <c:strRef>
              <c:f>Математика!$B$244:$AA$244</c:f>
              <c:strCache>
                <c:ptCount val="26"/>
                <c:pt idx="0">
                  <c:v>Числа и вычисления</c:v>
                </c:pt>
                <c:pt idx="1">
                  <c:v>Диаграммы, таблицы, графики</c:v>
                </c:pt>
                <c:pt idx="2">
                  <c:v>Числовые неравенства, координатная прямая</c:v>
                </c:pt>
                <c:pt idx="3">
                  <c:v>Числа и вычисления, алгебраические выражения</c:v>
                </c:pt>
                <c:pt idx="4">
                  <c:v>Анализ диаграмм, таблиц, графиков</c:v>
                </c:pt>
                <c:pt idx="5">
                  <c:v>Уравнения, неравенства и их системы</c:v>
                </c:pt>
                <c:pt idx="6">
                  <c:v>Простейшие текстовые задачи</c:v>
                </c:pt>
                <c:pt idx="7">
                  <c:v>Анализ диаграмм</c:v>
                </c:pt>
                <c:pt idx="8">
                  <c:v>Статистика, вероятности</c:v>
                </c:pt>
                <c:pt idx="9">
                  <c:v>Графики функций</c:v>
                </c:pt>
                <c:pt idx="10">
                  <c:v>Арифметические и геометрические прогрессии</c:v>
                </c:pt>
                <c:pt idx="11">
                  <c:v>Алгебраические выражения</c:v>
                </c:pt>
                <c:pt idx="12">
                  <c:v>Расчеты по формулам</c:v>
                </c:pt>
                <c:pt idx="13">
                  <c:v>Уравнения, не­ра­вен­ства и их системы</c:v>
                </c:pt>
                <c:pt idx="14">
                  <c:v>Практические задачи по геометрии</c:v>
                </c:pt>
                <c:pt idx="15">
                  <c:v>Треугольники, четырёхугольники, многоугольники и их элементы</c:v>
                </c:pt>
                <c:pt idx="16">
                  <c:v>Окружность, круг и их элементы</c:v>
                </c:pt>
                <c:pt idx="17">
                  <c:v>Площади фигур</c:v>
                </c:pt>
                <c:pt idx="18">
                  <c:v>Фигуры на квадратной решётке</c:v>
                </c:pt>
                <c:pt idx="19">
                  <c:v>Анализ геометрических высказываний</c:v>
                </c:pt>
                <c:pt idx="20">
                  <c:v>Алгебраические выражения, уравнения, неравенства и их системы</c:v>
                </c:pt>
                <c:pt idx="21">
                  <c:v>Текстовые задачи</c:v>
                </c:pt>
                <c:pt idx="22">
                  <c:v>Функции и их свойства. Графики функций</c:v>
                </c:pt>
                <c:pt idx="23">
                  <c:v>Геометрическая задача на вычисление</c:v>
                </c:pt>
                <c:pt idx="24">
                  <c:v>Геометрическая задача на доказательство</c:v>
                </c:pt>
                <c:pt idx="25">
                  <c:v>Геометрическая задача повышенной сложности</c:v>
                </c:pt>
              </c:strCache>
            </c:strRef>
          </c:cat>
          <c:val>
            <c:numRef>
              <c:f>Математика!$B$246:$AA$246</c:f>
              <c:numCache>
                <c:formatCode>General</c:formatCode>
                <c:ptCount val="26"/>
                <c:pt idx="0">
                  <c:v>76</c:v>
                </c:pt>
                <c:pt idx="1">
                  <c:v>77</c:v>
                </c:pt>
                <c:pt idx="2">
                  <c:v>79</c:v>
                </c:pt>
                <c:pt idx="3">
                  <c:v>42</c:v>
                </c:pt>
                <c:pt idx="4">
                  <c:v>83</c:v>
                </c:pt>
                <c:pt idx="5">
                  <c:v>51</c:v>
                </c:pt>
                <c:pt idx="6">
                  <c:v>50</c:v>
                </c:pt>
                <c:pt idx="7">
                  <c:v>87</c:v>
                </c:pt>
                <c:pt idx="8">
                  <c:v>63</c:v>
                </c:pt>
                <c:pt idx="9">
                  <c:v>50</c:v>
                </c:pt>
                <c:pt idx="10">
                  <c:v>43</c:v>
                </c:pt>
                <c:pt idx="11">
                  <c:v>25</c:v>
                </c:pt>
                <c:pt idx="12">
                  <c:v>65</c:v>
                </c:pt>
                <c:pt idx="13">
                  <c:v>30</c:v>
                </c:pt>
                <c:pt idx="14">
                  <c:v>60</c:v>
                </c:pt>
                <c:pt idx="15">
                  <c:v>66</c:v>
                </c:pt>
                <c:pt idx="16">
                  <c:v>9</c:v>
                </c:pt>
                <c:pt idx="17">
                  <c:v>19</c:v>
                </c:pt>
                <c:pt idx="18">
                  <c:v>70</c:v>
                </c:pt>
                <c:pt idx="19">
                  <c:v>47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C986-4FBD-8C5D-FAC0C33F4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28800"/>
        <c:axId val="122030336"/>
      </c:barChart>
      <c:catAx>
        <c:axId val="1220288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030336"/>
        <c:crosses val="autoZero"/>
        <c:auto val="1"/>
        <c:lblAlgn val="ctr"/>
        <c:lblOffset val="100"/>
        <c:noMultiLvlLbl val="0"/>
      </c:catAx>
      <c:valAx>
        <c:axId val="122030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2028800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Получили отметку "4"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567003330686381E-2"/>
          <c:y val="8.0935222580478222E-2"/>
          <c:w val="0.88879417436729069"/>
          <c:h val="0.87076080472612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Математика!$A$247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B4-4E4E-8D0F-483F756EDE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B4-4E4E-8D0F-483F756EDE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B4-4E4E-8D0F-483F756EDE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B4-4E4E-8D0F-483F756EDE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8B4-4E4E-8D0F-483F756EDE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8B4-4E4E-8D0F-483F756EDE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8B4-4E4E-8D0F-483F756EDE9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8B4-4E4E-8D0F-483F756EDE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8B4-4E4E-8D0F-483F756EDE9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8B4-4E4E-8D0F-483F756EDE9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8B4-4E4E-8D0F-483F756EDE9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8B4-4E4E-8D0F-483F756EDE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8B4-4E4E-8D0F-483F756EDE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8B4-4E4E-8D0F-483F756EDE9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8B4-4E4E-8D0F-483F756EDE9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8B4-4E4E-8D0F-483F756EDE9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8B4-4E4E-8D0F-483F756EDE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8B4-4E4E-8D0F-483F756EDE9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D8B4-4E4E-8D0F-483F756EDE9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8B4-4E4E-8D0F-483F756EDE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D8B4-4E4E-8D0F-483F756EDE9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D8B4-4E4E-8D0F-483F756EDE9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D8B4-4E4E-8D0F-483F756EDE9D}"/>
              </c:ext>
            </c:extLst>
          </c:dPt>
          <c:cat>
            <c:strRef>
              <c:f>Математика!$B$244:$AA$244</c:f>
              <c:strCache>
                <c:ptCount val="26"/>
                <c:pt idx="0">
                  <c:v>Числа и вычисления</c:v>
                </c:pt>
                <c:pt idx="1">
                  <c:v>Диаграммы, таблицы, графики</c:v>
                </c:pt>
                <c:pt idx="2">
                  <c:v>Числовые неравенства, координатная прямая</c:v>
                </c:pt>
                <c:pt idx="3">
                  <c:v>Числа и вычисления, алгебраические выражения</c:v>
                </c:pt>
                <c:pt idx="4">
                  <c:v>Анализ диаграмм, таблиц, графиков</c:v>
                </c:pt>
                <c:pt idx="5">
                  <c:v>Уравнения, неравенства и их системы</c:v>
                </c:pt>
                <c:pt idx="6">
                  <c:v>Простейшие текстовые задачи</c:v>
                </c:pt>
                <c:pt idx="7">
                  <c:v>Анализ диаграмм</c:v>
                </c:pt>
                <c:pt idx="8">
                  <c:v>Статистика, вероятности</c:v>
                </c:pt>
                <c:pt idx="9">
                  <c:v>Графики функций</c:v>
                </c:pt>
                <c:pt idx="10">
                  <c:v>Арифметические и геометрические прогрессии</c:v>
                </c:pt>
                <c:pt idx="11">
                  <c:v>Алгебраические выражения</c:v>
                </c:pt>
                <c:pt idx="12">
                  <c:v>Расчеты по формулам</c:v>
                </c:pt>
                <c:pt idx="13">
                  <c:v>Уравнения, не­ра­вен­ства и их системы</c:v>
                </c:pt>
                <c:pt idx="14">
                  <c:v>Практические задачи по геометрии</c:v>
                </c:pt>
                <c:pt idx="15">
                  <c:v>Треугольники, четырёхугольники, многоугольники и их элементы</c:v>
                </c:pt>
                <c:pt idx="16">
                  <c:v>Окружность, круг и их элементы</c:v>
                </c:pt>
                <c:pt idx="17">
                  <c:v>Площади фигур</c:v>
                </c:pt>
                <c:pt idx="18">
                  <c:v>Фигуры на квадратной решётке</c:v>
                </c:pt>
                <c:pt idx="19">
                  <c:v>Анализ геометрических высказываний</c:v>
                </c:pt>
                <c:pt idx="20">
                  <c:v>Алгебраические выражения, уравнения, неравенства и их системы</c:v>
                </c:pt>
                <c:pt idx="21">
                  <c:v>Текстовые задачи</c:v>
                </c:pt>
                <c:pt idx="22">
                  <c:v>Функции и их свойства. Графики функций</c:v>
                </c:pt>
                <c:pt idx="23">
                  <c:v>Геометрическая задача на вычисление</c:v>
                </c:pt>
                <c:pt idx="24">
                  <c:v>Геометрическая задача на доказательство</c:v>
                </c:pt>
                <c:pt idx="25">
                  <c:v>Геометрическая задача повышенной сложности</c:v>
                </c:pt>
              </c:strCache>
            </c:strRef>
          </c:cat>
          <c:val>
            <c:numRef>
              <c:f>Математика!$B$247:$AA$247</c:f>
              <c:numCache>
                <c:formatCode>General</c:formatCode>
                <c:ptCount val="26"/>
                <c:pt idx="0">
                  <c:v>96</c:v>
                </c:pt>
                <c:pt idx="1">
                  <c:v>87.85</c:v>
                </c:pt>
                <c:pt idx="2">
                  <c:v>95.740000000000023</c:v>
                </c:pt>
                <c:pt idx="3">
                  <c:v>85.86</c:v>
                </c:pt>
                <c:pt idx="4">
                  <c:v>96.31</c:v>
                </c:pt>
                <c:pt idx="5">
                  <c:v>92.6</c:v>
                </c:pt>
                <c:pt idx="6">
                  <c:v>85.53</c:v>
                </c:pt>
                <c:pt idx="7">
                  <c:v>94.63</c:v>
                </c:pt>
                <c:pt idx="8">
                  <c:v>94.679999999999978</c:v>
                </c:pt>
                <c:pt idx="9">
                  <c:v>86.32</c:v>
                </c:pt>
                <c:pt idx="10">
                  <c:v>83.01</c:v>
                </c:pt>
                <c:pt idx="11">
                  <c:v>73.22</c:v>
                </c:pt>
                <c:pt idx="12">
                  <c:v>94.410000000000025</c:v>
                </c:pt>
                <c:pt idx="13">
                  <c:v>64.649999999999991</c:v>
                </c:pt>
                <c:pt idx="14">
                  <c:v>79.92</c:v>
                </c:pt>
                <c:pt idx="15">
                  <c:v>93.28</c:v>
                </c:pt>
                <c:pt idx="16">
                  <c:v>39.51</c:v>
                </c:pt>
                <c:pt idx="17">
                  <c:v>49.4</c:v>
                </c:pt>
                <c:pt idx="18">
                  <c:v>95.25</c:v>
                </c:pt>
                <c:pt idx="19">
                  <c:v>75.410000000000025</c:v>
                </c:pt>
                <c:pt idx="20">
                  <c:v>28.56</c:v>
                </c:pt>
                <c:pt idx="21">
                  <c:v>6.99</c:v>
                </c:pt>
                <c:pt idx="22">
                  <c:v>1.73</c:v>
                </c:pt>
                <c:pt idx="23">
                  <c:v>7.1899999999999995</c:v>
                </c:pt>
                <c:pt idx="24">
                  <c:v>1.03</c:v>
                </c:pt>
                <c:pt idx="25">
                  <c:v>1.0000000000000004E-2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D8B4-4E4E-8D0F-483F756ED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55648"/>
        <c:axId val="122957184"/>
      </c:barChart>
      <c:catAx>
        <c:axId val="1229556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957184"/>
        <c:crosses val="autoZero"/>
        <c:auto val="1"/>
        <c:lblAlgn val="ctr"/>
        <c:lblOffset val="100"/>
        <c:noMultiLvlLbl val="0"/>
      </c:catAx>
      <c:valAx>
        <c:axId val="122957184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2955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Получили</a:t>
            </a:r>
            <a:r>
              <a:rPr lang="ru-RU" baseline="0"/>
              <a:t> отметку "5"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751725737153295E-2"/>
          <c:y val="8.0935222580478222E-2"/>
          <c:w val="0.88860947659306067"/>
          <c:h val="0.87076080472612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Математика!$A$248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6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8A-41DE-B0F9-917623B4863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8A-41DE-B0F9-917623B4863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8A-41DE-B0F9-917623B4863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8A-41DE-B0F9-917623B4863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8A-41DE-B0F9-917623B4863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8A-41DE-B0F9-917623B48633}"/>
              </c:ext>
            </c:extLst>
          </c:dPt>
          <c:cat>
            <c:strRef>
              <c:f>Математика!$B$244:$AA$244</c:f>
              <c:strCache>
                <c:ptCount val="26"/>
                <c:pt idx="0">
                  <c:v>Числа и вычисления</c:v>
                </c:pt>
                <c:pt idx="1">
                  <c:v>Диаграммы, таблицы, графики</c:v>
                </c:pt>
                <c:pt idx="2">
                  <c:v>Числовые неравенства, координатная прямая</c:v>
                </c:pt>
                <c:pt idx="3">
                  <c:v>Числа и вычисления, алгебраические выражения</c:v>
                </c:pt>
                <c:pt idx="4">
                  <c:v>Анализ диаграмм, таблиц, графиков</c:v>
                </c:pt>
                <c:pt idx="5">
                  <c:v>Уравнения, неравенства и их системы</c:v>
                </c:pt>
                <c:pt idx="6">
                  <c:v>Простейшие текстовые задачи</c:v>
                </c:pt>
                <c:pt idx="7">
                  <c:v>Анализ диаграмм</c:v>
                </c:pt>
                <c:pt idx="8">
                  <c:v>Статистика, вероятности</c:v>
                </c:pt>
                <c:pt idx="9">
                  <c:v>Графики функций</c:v>
                </c:pt>
                <c:pt idx="10">
                  <c:v>Арифметические и геометрические прогрессии</c:v>
                </c:pt>
                <c:pt idx="11">
                  <c:v>Алгебраические выражения</c:v>
                </c:pt>
                <c:pt idx="12">
                  <c:v>Расчеты по формулам</c:v>
                </c:pt>
                <c:pt idx="13">
                  <c:v>Уравнения, не­ра­вен­ства и их системы</c:v>
                </c:pt>
                <c:pt idx="14">
                  <c:v>Практические задачи по геометрии</c:v>
                </c:pt>
                <c:pt idx="15">
                  <c:v>Треугольники, четырёхугольники, многоугольники и их элементы</c:v>
                </c:pt>
                <c:pt idx="16">
                  <c:v>Окружность, круг и их элементы</c:v>
                </c:pt>
                <c:pt idx="17">
                  <c:v>Площади фигур</c:v>
                </c:pt>
                <c:pt idx="18">
                  <c:v>Фигуры на квадратной решётке</c:v>
                </c:pt>
                <c:pt idx="19">
                  <c:v>Анализ геометрических высказываний</c:v>
                </c:pt>
                <c:pt idx="20">
                  <c:v>Алгебраические выражения, уравнения, неравенства и их системы</c:v>
                </c:pt>
                <c:pt idx="21">
                  <c:v>Текстовые задачи</c:v>
                </c:pt>
                <c:pt idx="22">
                  <c:v>Функции и их свойства. Графики функций</c:v>
                </c:pt>
                <c:pt idx="23">
                  <c:v>Геометрическая задача на вычисление</c:v>
                </c:pt>
                <c:pt idx="24">
                  <c:v>Геометрическая задача на доказательство</c:v>
                </c:pt>
                <c:pt idx="25">
                  <c:v>Геометрическая задача повышенной сложности</c:v>
                </c:pt>
              </c:strCache>
            </c:strRef>
          </c:cat>
          <c:val>
            <c:numRef>
              <c:f>Математика!$B$248:$AA$248</c:f>
              <c:numCache>
                <c:formatCode>General</c:formatCode>
                <c:ptCount val="26"/>
                <c:pt idx="0">
                  <c:v>100</c:v>
                </c:pt>
                <c:pt idx="1">
                  <c:v>93</c:v>
                </c:pt>
                <c:pt idx="2">
                  <c:v>99</c:v>
                </c:pt>
                <c:pt idx="3">
                  <c:v>98</c:v>
                </c:pt>
                <c:pt idx="4">
                  <c:v>99</c:v>
                </c:pt>
                <c:pt idx="5">
                  <c:v>99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98</c:v>
                </c:pt>
                <c:pt idx="10">
                  <c:v>96</c:v>
                </c:pt>
                <c:pt idx="11">
                  <c:v>92</c:v>
                </c:pt>
                <c:pt idx="12">
                  <c:v>99</c:v>
                </c:pt>
                <c:pt idx="13">
                  <c:v>95</c:v>
                </c:pt>
                <c:pt idx="14">
                  <c:v>92</c:v>
                </c:pt>
                <c:pt idx="15">
                  <c:v>98</c:v>
                </c:pt>
                <c:pt idx="16">
                  <c:v>81</c:v>
                </c:pt>
                <c:pt idx="17">
                  <c:v>84</c:v>
                </c:pt>
                <c:pt idx="18">
                  <c:v>99</c:v>
                </c:pt>
                <c:pt idx="19">
                  <c:v>94</c:v>
                </c:pt>
                <c:pt idx="20">
                  <c:v>85</c:v>
                </c:pt>
                <c:pt idx="21">
                  <c:v>64</c:v>
                </c:pt>
                <c:pt idx="22">
                  <c:v>31</c:v>
                </c:pt>
                <c:pt idx="23">
                  <c:v>59</c:v>
                </c:pt>
                <c:pt idx="24">
                  <c:v>35</c:v>
                </c:pt>
                <c:pt idx="2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8A-41DE-B0F9-917623B48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00320"/>
        <c:axId val="123001856"/>
      </c:barChart>
      <c:catAx>
        <c:axId val="1230003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3001856"/>
        <c:crosses val="autoZero"/>
        <c:auto val="1"/>
        <c:lblAlgn val="ctr"/>
        <c:lblOffset val="100"/>
        <c:noMultiLvlLbl val="0"/>
      </c:catAx>
      <c:valAx>
        <c:axId val="123001856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300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49910340705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B7-4218-B878-A69EE551F9D5}"/>
                </c:ext>
              </c:extLst>
            </c:dLbl>
            <c:dLbl>
              <c:idx val="1"/>
              <c:layout>
                <c:manualLayout>
                  <c:x val="4.9382716049382767E-3"/>
                  <c:y val="-8.368200836820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B7-4218-B878-A69EE551F9D5}"/>
                </c:ext>
              </c:extLst>
            </c:dLbl>
            <c:dLbl>
              <c:idx val="9"/>
              <c:layout>
                <c:manualLayout>
                  <c:x val="0"/>
                  <c:y val="-5.020920502092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B7-4218-B878-A69EE551F9D5}"/>
                </c:ext>
              </c:extLst>
            </c:dLbl>
            <c:dLbl>
              <c:idx val="10"/>
              <c:layout>
                <c:manualLayout>
                  <c:x val="-6.5843621399176988E-3"/>
                  <c:y val="-4.781829049611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4-4D22-857F-FD7BE470EC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4.24</c:v>
                </c:pt>
                <c:pt idx="1">
                  <c:v>4.29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B7-4218-B878-A69EE551F9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6460905349793646E-3"/>
                  <c:y val="-0.1028093245666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B7-4218-B878-A69EE551F9D5}"/>
                </c:ext>
              </c:extLst>
            </c:dLbl>
            <c:dLbl>
              <c:idx val="6"/>
              <c:layout>
                <c:manualLayout>
                  <c:x val="0"/>
                  <c:y val="-5.97728631201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B7-4218-B878-A69EE551F9D5}"/>
                </c:ext>
              </c:extLst>
            </c:dLbl>
            <c:dLbl>
              <c:idx val="8"/>
              <c:layout>
                <c:manualLayout>
                  <c:x val="3.292181069958849E-3"/>
                  <c:y val="-5.977286312014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B7-4218-B878-A69EE551F9D5}"/>
                </c:ext>
              </c:extLst>
            </c:dLbl>
            <c:dLbl>
              <c:idx val="10"/>
              <c:layout>
                <c:manualLayout>
                  <c:x val="1.1522633744855973E-2"/>
                  <c:y val="-3.1081888822474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4-4D22-857F-FD7BE470EC8B}"/>
                </c:ext>
              </c:extLst>
            </c:dLbl>
            <c:dLbl>
              <c:idx val="11"/>
              <c:layout>
                <c:manualLayout>
                  <c:x val="3.4567901234568023E-2"/>
                  <c:y val="-2.3909145248057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4-4D22-857F-FD7BE470EC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4.3</c:v>
                </c:pt>
                <c:pt idx="2">
                  <c:v>4.33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B7-4218-B878-A69EE55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90752"/>
        <c:axId val="178092288"/>
      </c:barChart>
      <c:catAx>
        <c:axId val="1780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092288"/>
        <c:crosses val="autoZero"/>
        <c:auto val="1"/>
        <c:lblAlgn val="ctr"/>
        <c:lblOffset val="100"/>
        <c:noMultiLvlLbl val="0"/>
      </c:catAx>
      <c:valAx>
        <c:axId val="17809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90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1.9000000000000006E-2</c:v>
                </c:pt>
                <c:pt idx="1">
                  <c:v>0.42800000000000016</c:v>
                </c:pt>
                <c:pt idx="2">
                  <c:v>0.40500000000000008</c:v>
                </c:pt>
                <c:pt idx="3">
                  <c:v>0.14800000000000005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49910340705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B7-4218-B878-A69EE551F9D5}"/>
                </c:ext>
              </c:extLst>
            </c:dLbl>
            <c:dLbl>
              <c:idx val="1"/>
              <c:layout>
                <c:manualLayout>
                  <c:x val="4.9382716049382767E-3"/>
                  <c:y val="-8.368200836820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B7-4218-B878-A69EE551F9D5}"/>
                </c:ext>
              </c:extLst>
            </c:dLbl>
            <c:dLbl>
              <c:idx val="9"/>
              <c:layout>
                <c:manualLayout>
                  <c:x val="0"/>
                  <c:y val="-5.020920502092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B7-4218-B878-A69EE551F9D5}"/>
                </c:ext>
              </c:extLst>
            </c:dLbl>
            <c:dLbl>
              <c:idx val="10"/>
              <c:layout>
                <c:manualLayout>
                  <c:x val="-6.5843621399176988E-3"/>
                  <c:y val="-4.781829049611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2-4C36-9DD5-FD70E7E7BE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47.1</c:v>
                </c:pt>
                <c:pt idx="1">
                  <c:v>49.8</c:v>
                </c:pt>
                <c:pt idx="2">
                  <c:v>56.5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B7-4218-B878-A69EE551F9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6460905349793646E-3"/>
                  <c:y val="-0.1028093245666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B7-4218-B878-A69EE551F9D5}"/>
                </c:ext>
              </c:extLst>
            </c:dLbl>
            <c:dLbl>
              <c:idx val="6"/>
              <c:layout>
                <c:manualLayout>
                  <c:x val="0"/>
                  <c:y val="-5.97728631201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B7-4218-B878-A69EE551F9D5}"/>
                </c:ext>
              </c:extLst>
            </c:dLbl>
            <c:dLbl>
              <c:idx val="8"/>
              <c:layout>
                <c:manualLayout>
                  <c:x val="3.292181069958849E-3"/>
                  <c:y val="-5.977286312014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B7-4218-B878-A69EE551F9D5}"/>
                </c:ext>
              </c:extLst>
            </c:dLbl>
            <c:dLbl>
              <c:idx val="10"/>
              <c:layout>
                <c:manualLayout>
                  <c:x val="1.1522633744855973E-2"/>
                  <c:y val="-3.1081888822474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2-4C36-9DD5-FD70E7E7BE59}"/>
                </c:ext>
              </c:extLst>
            </c:dLbl>
            <c:dLbl>
              <c:idx val="11"/>
              <c:layout>
                <c:manualLayout>
                  <c:x val="3.4567901234568023E-2"/>
                  <c:y val="-2.3909145248057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C2-4C36-9DD5-FD70E7E7BE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46.2</c:v>
                </c:pt>
                <c:pt idx="1">
                  <c:v>51.3</c:v>
                </c:pt>
                <c:pt idx="2">
                  <c:v>58.92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B7-4218-B878-A69EE55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822336"/>
        <c:axId val="177852800"/>
      </c:barChart>
      <c:catAx>
        <c:axId val="1778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852800"/>
        <c:crosses val="autoZero"/>
        <c:auto val="1"/>
        <c:lblAlgn val="ctr"/>
        <c:lblOffset val="100"/>
        <c:noMultiLvlLbl val="0"/>
      </c:catAx>
      <c:valAx>
        <c:axId val="17785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822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6. Планиметрия</a:t>
            </a:r>
          </a:p>
        </c:rich>
      </c:tx>
      <c:layout>
        <c:manualLayout>
          <c:xMode val="edge"/>
          <c:yMode val="edge"/>
          <c:x val="7.6472222222222233E-2"/>
          <c:y val="3.24074074074074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заданиям'!$G$7</c:f>
              <c:strCache>
                <c:ptCount val="1"/>
                <c:pt idx="0">
                  <c:v>74,610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заданиям'!$B$7:$F$7</c:f>
              <c:numCache>
                <c:formatCode>General</c:formatCode>
                <c:ptCount val="5"/>
                <c:pt idx="0">
                  <c:v>66.5</c:v>
                </c:pt>
                <c:pt idx="1">
                  <c:v>67.08</c:v>
                </c:pt>
                <c:pt idx="2">
                  <c:v>67.97</c:v>
                </c:pt>
                <c:pt idx="3">
                  <c:v>87.4</c:v>
                </c:pt>
                <c:pt idx="4">
                  <c:v>84.1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C6-4E88-B9B1-152A343DB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57664"/>
        <c:axId val="123059200"/>
      </c:lineChart>
      <c:catAx>
        <c:axId val="12305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059200"/>
        <c:crosses val="autoZero"/>
        <c:auto val="1"/>
        <c:lblAlgn val="ctr"/>
        <c:lblOffset val="100"/>
        <c:noMultiLvlLbl val="0"/>
      </c:catAx>
      <c:valAx>
        <c:axId val="12305920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5766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3496889895831683"/>
          <c:y val="0.49075839645935032"/>
          <c:w val="0.160831847811679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7. Производная и первообразная</a:t>
            </a:r>
          </a:p>
        </c:rich>
      </c:tx>
      <c:layout>
        <c:manualLayout>
          <c:xMode val="edge"/>
          <c:yMode val="edge"/>
          <c:x val="0.13854550388412273"/>
          <c:y val="4.166666666666666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заданиям'!$G$8</c:f>
              <c:strCache>
                <c:ptCount val="1"/>
                <c:pt idx="0">
                  <c:v>50,944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заданиям'!$B$8:$F$8</c:f>
              <c:numCache>
                <c:formatCode>General</c:formatCode>
                <c:ptCount val="5"/>
                <c:pt idx="0">
                  <c:v>36.6</c:v>
                </c:pt>
                <c:pt idx="1">
                  <c:v>38.220000000000013</c:v>
                </c:pt>
                <c:pt idx="2">
                  <c:v>71</c:v>
                </c:pt>
                <c:pt idx="3">
                  <c:v>52.7</c:v>
                </c:pt>
                <c:pt idx="4">
                  <c:v>56.2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C0-4FB7-805B-35761CBA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19104"/>
        <c:axId val="123120640"/>
      </c:lineChart>
      <c:catAx>
        <c:axId val="12311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120640"/>
        <c:crosses val="autoZero"/>
        <c:auto val="1"/>
        <c:lblAlgn val="ctr"/>
        <c:lblOffset val="100"/>
        <c:noMultiLvlLbl val="0"/>
      </c:catAx>
      <c:valAx>
        <c:axId val="12312064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1910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978254400304728"/>
          <c:y val="0.36207199200088896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8. Стереометрия</a:t>
            </a:r>
          </a:p>
        </c:rich>
      </c:tx>
      <c:layout>
        <c:manualLayout>
          <c:xMode val="edge"/>
          <c:yMode val="edge"/>
          <c:x val="0.26517490184608744"/>
          <c:y val="3.24074074074074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заданиям'!$G$9</c:f>
              <c:strCache>
                <c:ptCount val="1"/>
                <c:pt idx="0">
                  <c:v>45,274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заданиям'!$B$9:$F$9</c:f>
              <c:numCache>
                <c:formatCode>General</c:formatCode>
                <c:ptCount val="5"/>
                <c:pt idx="0">
                  <c:v>26.5</c:v>
                </c:pt>
                <c:pt idx="1">
                  <c:v>39.89</c:v>
                </c:pt>
                <c:pt idx="2">
                  <c:v>40.880000000000003</c:v>
                </c:pt>
                <c:pt idx="3">
                  <c:v>56.3</c:v>
                </c:pt>
                <c:pt idx="4">
                  <c:v>62.8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E6-4788-9B61-38AC31363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92832"/>
        <c:axId val="123194368"/>
      </c:lineChart>
      <c:catAx>
        <c:axId val="12319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194368"/>
        <c:crosses val="autoZero"/>
        <c:auto val="1"/>
        <c:lblAlgn val="ctr"/>
        <c:lblOffset val="100"/>
        <c:noMultiLvlLbl val="0"/>
      </c:catAx>
      <c:valAx>
        <c:axId val="12319436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9283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0566947738130124"/>
          <c:y val="0.37483416875249176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10. Задачи с прикладным содержанием</a:t>
            </a:r>
          </a:p>
        </c:rich>
      </c:tx>
      <c:layout>
        <c:manualLayout>
          <c:xMode val="edge"/>
          <c:yMode val="edge"/>
          <c:x val="0.19565287943559687"/>
          <c:y val="3.24074074074074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заданиям'!$G$11</c:f>
              <c:strCache>
                <c:ptCount val="1"/>
                <c:pt idx="0">
                  <c:v>62,448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заданиям'!$B$11:$F$11</c:f>
              <c:numCache>
                <c:formatCode>General</c:formatCode>
                <c:ptCount val="5"/>
                <c:pt idx="0">
                  <c:v>57.8</c:v>
                </c:pt>
                <c:pt idx="1">
                  <c:v>44.99</c:v>
                </c:pt>
                <c:pt idx="2">
                  <c:v>51.75</c:v>
                </c:pt>
                <c:pt idx="3">
                  <c:v>63.3</c:v>
                </c:pt>
                <c:pt idx="4">
                  <c:v>94.4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C1-44E9-9733-F56F21321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254272"/>
        <c:axId val="123255808"/>
      </c:lineChart>
      <c:catAx>
        <c:axId val="12325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255808"/>
        <c:crosses val="autoZero"/>
        <c:auto val="1"/>
        <c:lblAlgn val="ctr"/>
        <c:lblOffset val="100"/>
        <c:noMultiLvlLbl val="0"/>
      </c:catAx>
      <c:valAx>
        <c:axId val="12325580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25427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9181868906803343"/>
          <c:y val="0.58076881014873161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11. Текстовые задачи</a:t>
            </a:r>
          </a:p>
        </c:rich>
      </c:tx>
      <c:layout>
        <c:manualLayout>
          <c:xMode val="edge"/>
          <c:yMode val="edge"/>
          <c:x val="0.19565287943559687"/>
          <c:y val="3.24074074074074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заданиям'!$G$12</c:f>
              <c:strCache>
                <c:ptCount val="1"/>
                <c:pt idx="0">
                  <c:v>52,302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заданиям'!$B$12:$F$12</c:f>
              <c:numCache>
                <c:formatCode>General</c:formatCode>
                <c:ptCount val="5"/>
                <c:pt idx="0">
                  <c:v>56.4</c:v>
                </c:pt>
                <c:pt idx="1">
                  <c:v>30.86</c:v>
                </c:pt>
                <c:pt idx="2">
                  <c:v>30.45</c:v>
                </c:pt>
                <c:pt idx="3">
                  <c:v>64.400000000000006</c:v>
                </c:pt>
                <c:pt idx="4">
                  <c:v>79.400000000000006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BA-4DD9-A126-AAE476285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19808"/>
        <c:axId val="123321344"/>
      </c:lineChart>
      <c:catAx>
        <c:axId val="12331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21344"/>
        <c:crosses val="autoZero"/>
        <c:auto val="1"/>
        <c:lblAlgn val="ctr"/>
        <c:lblOffset val="100"/>
        <c:noMultiLvlLbl val="0"/>
      </c:catAx>
      <c:valAx>
        <c:axId val="123321344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31980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9181868906803343"/>
          <c:y val="0.58076881014873161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12. Наибольшее</a:t>
            </a:r>
            <a:r>
              <a:rPr lang="ru-RU" baseline="0"/>
              <a:t> и наименьшее значение функций</a:t>
            </a:r>
            <a:endParaRPr lang="ru-RU"/>
          </a:p>
        </c:rich>
      </c:tx>
      <c:layout>
        <c:manualLayout>
          <c:xMode val="edge"/>
          <c:yMode val="edge"/>
          <c:x val="0.19565287943559687"/>
          <c:y val="3.24074074074074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заданиям'!$G$13</c:f>
              <c:strCache>
                <c:ptCount val="1"/>
                <c:pt idx="0">
                  <c:v>50,364</c:v>
                </c:pt>
              </c:strCache>
            </c:strRef>
          </c:tx>
          <c:marker>
            <c:symbol val="square"/>
            <c:size val="5"/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заданиям'!$B$13:$F$13</c:f>
              <c:numCache>
                <c:formatCode>General</c:formatCode>
                <c:ptCount val="5"/>
                <c:pt idx="0">
                  <c:v>42</c:v>
                </c:pt>
                <c:pt idx="1">
                  <c:v>46.42</c:v>
                </c:pt>
                <c:pt idx="2">
                  <c:v>46.1</c:v>
                </c:pt>
                <c:pt idx="3">
                  <c:v>48.1</c:v>
                </c:pt>
                <c:pt idx="4">
                  <c:v>69.2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3F-4A75-B29D-0FFED878A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77152"/>
        <c:axId val="123378688"/>
      </c:lineChart>
      <c:catAx>
        <c:axId val="12337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78688"/>
        <c:crosses val="autoZero"/>
        <c:auto val="1"/>
        <c:lblAlgn val="ctr"/>
        <c:lblOffset val="100"/>
        <c:noMultiLvlLbl val="0"/>
      </c:catAx>
      <c:valAx>
        <c:axId val="123378688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37715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622638420292446"/>
          <c:y val="0.27566136442356076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13. Уравнения</a:t>
            </a:r>
          </a:p>
        </c:rich>
      </c:tx>
      <c:layout>
        <c:manualLayout>
          <c:xMode val="edge"/>
          <c:yMode val="edge"/>
          <c:x val="0.19565287943559687"/>
          <c:y val="3.24074074074074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3578120949524E-2"/>
          <c:y val="0.14136901455393844"/>
          <c:w val="0.91184511244782374"/>
          <c:h val="0.76320936562604169"/>
        </c:manualLayout>
      </c:layout>
      <c:lineChart>
        <c:grouping val="standard"/>
        <c:varyColors val="0"/>
        <c:ser>
          <c:idx val="0"/>
          <c:order val="0"/>
          <c:tx>
            <c:strRef>
              <c:f>'математика по заданиям'!$G$14</c:f>
              <c:strCache>
                <c:ptCount val="1"/>
                <c:pt idx="0">
                  <c:v>41,696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заданиям'!$B$14:$F$14</c:f>
              <c:numCache>
                <c:formatCode>General</c:formatCode>
                <c:ptCount val="5"/>
                <c:pt idx="0">
                  <c:v>33.300000000000004</c:v>
                </c:pt>
                <c:pt idx="1">
                  <c:v>47.190000000000012</c:v>
                </c:pt>
                <c:pt idx="2">
                  <c:v>42.24</c:v>
                </c:pt>
                <c:pt idx="3">
                  <c:v>34.25</c:v>
                </c:pt>
                <c:pt idx="4">
                  <c:v>51.5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59-4662-B60E-3DAFA61FC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54976"/>
        <c:axId val="123456512"/>
      </c:lineChart>
      <c:catAx>
        <c:axId val="12345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456512"/>
        <c:crosses val="autoZero"/>
        <c:auto val="1"/>
        <c:lblAlgn val="ctr"/>
        <c:lblOffset val="100"/>
        <c:noMultiLvlLbl val="0"/>
      </c:catAx>
      <c:valAx>
        <c:axId val="12345651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45497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38"/>
          <c:y val="0.38632436570428735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14. Стереометрия</a:t>
            </a:r>
          </a:p>
        </c:rich>
      </c:tx>
      <c:layout>
        <c:manualLayout>
          <c:xMode val="edge"/>
          <c:yMode val="edge"/>
          <c:x val="0.19565287943559687"/>
          <c:y val="3.24074074074074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заданиям'!$G$15</c:f>
              <c:strCache>
                <c:ptCount val="1"/>
                <c:pt idx="0">
                  <c:v>6,598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заданиям'!$B$15:$F$15</c:f>
              <c:numCache>
                <c:formatCode>General</c:formatCode>
                <c:ptCount val="5"/>
                <c:pt idx="0">
                  <c:v>6.7</c:v>
                </c:pt>
                <c:pt idx="1">
                  <c:v>2.5</c:v>
                </c:pt>
                <c:pt idx="2">
                  <c:v>5.59</c:v>
                </c:pt>
                <c:pt idx="3">
                  <c:v>9.8000000000000007</c:v>
                </c:pt>
                <c:pt idx="4">
                  <c:v>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2A-4D12-B940-9081F8D11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16800"/>
        <c:axId val="123518336"/>
      </c:lineChart>
      <c:catAx>
        <c:axId val="12351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518336"/>
        <c:crosses val="autoZero"/>
        <c:auto val="1"/>
        <c:lblAlgn val="ctr"/>
        <c:lblOffset val="100"/>
        <c:noMultiLvlLbl val="0"/>
      </c:catAx>
      <c:valAx>
        <c:axId val="12351833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51680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38"/>
          <c:y val="0.40484288422280573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15. Неравенства</a:t>
            </a:r>
          </a:p>
        </c:rich>
      </c:tx>
      <c:layout>
        <c:manualLayout>
          <c:xMode val="edge"/>
          <c:yMode val="edge"/>
          <c:x val="0.19565287943559687"/>
          <c:y val="3.24074074074074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заданиям'!$G$16</c:f>
              <c:strCache>
                <c:ptCount val="1"/>
                <c:pt idx="0">
                  <c:v>18,508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заданиям'!$B$16:$F$16</c:f>
              <c:numCache>
                <c:formatCode>General</c:formatCode>
                <c:ptCount val="5"/>
                <c:pt idx="0">
                  <c:v>14</c:v>
                </c:pt>
                <c:pt idx="1">
                  <c:v>19.18</c:v>
                </c:pt>
                <c:pt idx="2">
                  <c:v>15.11</c:v>
                </c:pt>
                <c:pt idx="3">
                  <c:v>18.149999999999999</c:v>
                </c:pt>
                <c:pt idx="4">
                  <c:v>26.1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06-4FD0-BF3E-6B1A711A4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03200"/>
        <c:axId val="123613184"/>
      </c:lineChart>
      <c:catAx>
        <c:axId val="12360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613184"/>
        <c:crosses val="autoZero"/>
        <c:auto val="1"/>
        <c:lblAlgn val="ctr"/>
        <c:lblOffset val="100"/>
        <c:noMultiLvlLbl val="0"/>
      </c:catAx>
      <c:valAx>
        <c:axId val="123613184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603200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38"/>
          <c:y val="0.40484288422280573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2.0000000000000007E-2</c:v>
                </c:pt>
                <c:pt idx="1">
                  <c:v>0.42300000000000015</c:v>
                </c:pt>
                <c:pt idx="2">
                  <c:v>0.39300000000000013</c:v>
                </c:pt>
                <c:pt idx="3">
                  <c:v>0.16400000000000001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17. Финансовая</a:t>
            </a:r>
            <a:r>
              <a:rPr lang="ru-RU" baseline="0"/>
              <a:t> математика (оптимизация)</a:t>
            </a:r>
            <a:endParaRPr lang="ru-RU"/>
          </a:p>
        </c:rich>
      </c:tx>
      <c:layout>
        <c:manualLayout>
          <c:xMode val="edge"/>
          <c:yMode val="edge"/>
          <c:x val="0.19565287943559687"/>
          <c:y val="3.240740740740741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'математика по заданиям'!$G$18</c:f>
              <c:strCache>
                <c:ptCount val="1"/>
                <c:pt idx="0">
                  <c:v>8,309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trendline>
            <c:trendlineType val="linear"/>
            <c:dispRSqr val="0"/>
            <c:dispEq val="0"/>
          </c:trendline>
          <c:cat>
            <c:strRef>
              <c:f>'математика по заданиям'!$B$1:$F$1</c:f>
              <c:strCache>
                <c:ptCount val="5"/>
                <c:pt idx="0">
                  <c:v>2015 ЯО</c:v>
                </c:pt>
                <c:pt idx="1">
                  <c:v>2016 ЯО</c:v>
                </c:pt>
                <c:pt idx="2">
                  <c:v>2017 ЯО</c:v>
                </c:pt>
                <c:pt idx="3">
                  <c:v>2018 ЯО</c:v>
                </c:pt>
                <c:pt idx="4">
                  <c:v>2019 ЯО</c:v>
                </c:pt>
              </c:strCache>
            </c:strRef>
          </c:cat>
          <c:val>
            <c:numRef>
              <c:f>'математика по заданиям'!$B$18:$F$18</c:f>
              <c:numCache>
                <c:formatCode>General</c:formatCode>
                <c:ptCount val="5"/>
                <c:pt idx="0">
                  <c:v>2</c:v>
                </c:pt>
                <c:pt idx="1">
                  <c:v>12.38</c:v>
                </c:pt>
                <c:pt idx="2">
                  <c:v>8.3000000000000007</c:v>
                </c:pt>
                <c:pt idx="3">
                  <c:v>3.3666666666666667</c:v>
                </c:pt>
                <c:pt idx="4">
                  <c:v>15.5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FA-472F-B03B-BDE6CF723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65024"/>
        <c:axId val="123695488"/>
      </c:lineChart>
      <c:catAx>
        <c:axId val="12366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695488"/>
        <c:crosses val="autoZero"/>
        <c:auto val="1"/>
        <c:lblAlgn val="ctr"/>
        <c:lblOffset val="100"/>
        <c:noMultiLvlLbl val="0"/>
      </c:catAx>
      <c:valAx>
        <c:axId val="12369548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665024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8436990095262338"/>
          <c:y val="0.40484288422280573"/>
          <c:w val="0.17153366441665038"/>
          <c:h val="0.10610637212015167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разность </a:t>
            </a:r>
            <a:r>
              <a:rPr lang="ru-RU" dirty="0" smtClean="0"/>
              <a:t>ЯО-РФ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chemeClr val="accent2"/>
                </a:solidFill>
              </a:rPr>
              <a:t>2019</a:t>
            </a:r>
            <a:endParaRPr lang="ru-RU" dirty="0">
              <a:solidFill>
                <a:schemeClr val="accent2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разность РФ-ЯО 2018</c:v>
                </c:pt>
              </c:strCache>
            </c:strRef>
          </c:tx>
          <c:xVal>
            <c:numRef>
              <c:f>Лист1!$A$2:$A$20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Лист1!$B$2:$B$20</c:f>
              <c:numCache>
                <c:formatCode>General</c:formatCode>
                <c:ptCount val="19"/>
                <c:pt idx="0">
                  <c:v>0.20000000000000284</c:v>
                </c:pt>
                <c:pt idx="1">
                  <c:v>3.0999999999999943</c:v>
                </c:pt>
                <c:pt idx="2">
                  <c:v>-5.2999999999999972</c:v>
                </c:pt>
                <c:pt idx="3">
                  <c:v>-1.5999999999999936</c:v>
                </c:pt>
                <c:pt idx="4">
                  <c:v>3.8999999999999906</c:v>
                </c:pt>
                <c:pt idx="5">
                  <c:v>9.3999999999999986</c:v>
                </c:pt>
                <c:pt idx="6">
                  <c:v>5.1000000000000005</c:v>
                </c:pt>
                <c:pt idx="7">
                  <c:v>3.6000000000000014</c:v>
                </c:pt>
                <c:pt idx="8">
                  <c:v>-1.4000000000000057</c:v>
                </c:pt>
                <c:pt idx="9">
                  <c:v>-3.6000000000000085</c:v>
                </c:pt>
                <c:pt idx="10">
                  <c:v>3.5</c:v>
                </c:pt>
                <c:pt idx="11">
                  <c:v>4.0999999999999943</c:v>
                </c:pt>
                <c:pt idx="12">
                  <c:v>5.6999999999999975</c:v>
                </c:pt>
                <c:pt idx="13">
                  <c:v>0.40000000000000036</c:v>
                </c:pt>
                <c:pt idx="14">
                  <c:v>5.6</c:v>
                </c:pt>
                <c:pt idx="15">
                  <c:v>4.5</c:v>
                </c:pt>
                <c:pt idx="16">
                  <c:v>1.0999999999999992</c:v>
                </c:pt>
                <c:pt idx="17">
                  <c:v>0.30000000000000016</c:v>
                </c:pt>
                <c:pt idx="18">
                  <c:v>-1.7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2A-4417-8DD6-595AE9BA82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разность РФ-ЯО 2019</c:v>
                </c:pt>
              </c:strCache>
            </c:strRef>
          </c:tx>
          <c:xVal>
            <c:numRef>
              <c:f>Лист1!$A$2:$A$20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Лист1!$C$2:$C$20</c:f>
              <c:numCache>
                <c:formatCode>General</c:formatCode>
                <c:ptCount val="19"/>
                <c:pt idx="0">
                  <c:v>0.90000000000000568</c:v>
                </c:pt>
                <c:pt idx="1">
                  <c:v>0.90000000000000568</c:v>
                </c:pt>
                <c:pt idx="2">
                  <c:v>-0.79999999999999738</c:v>
                </c:pt>
                <c:pt idx="3">
                  <c:v>-0.29999999999999738</c:v>
                </c:pt>
                <c:pt idx="4">
                  <c:v>-0.29999999999999738</c:v>
                </c:pt>
                <c:pt idx="5">
                  <c:v>3.5</c:v>
                </c:pt>
                <c:pt idx="6">
                  <c:v>-5.2999999999999972</c:v>
                </c:pt>
                <c:pt idx="7">
                  <c:v>-3.9000000000000057</c:v>
                </c:pt>
                <c:pt idx="8">
                  <c:v>-4.5999999999999943</c:v>
                </c:pt>
                <c:pt idx="9">
                  <c:v>7.5</c:v>
                </c:pt>
                <c:pt idx="10">
                  <c:v>6.7000000000000028</c:v>
                </c:pt>
                <c:pt idx="11">
                  <c:v>8.4000000000000057</c:v>
                </c:pt>
                <c:pt idx="12">
                  <c:v>6.2000000000000028</c:v>
                </c:pt>
                <c:pt idx="13">
                  <c:v>2.8000000000000007</c:v>
                </c:pt>
                <c:pt idx="14">
                  <c:v>5.3000000000000007</c:v>
                </c:pt>
                <c:pt idx="15">
                  <c:v>0</c:v>
                </c:pt>
                <c:pt idx="16">
                  <c:v>9.9999999999999714E-2</c:v>
                </c:pt>
                <c:pt idx="17">
                  <c:v>2.7</c:v>
                </c:pt>
                <c:pt idx="18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943-4B5E-92CC-9E9CB5387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24032"/>
        <c:axId val="177859584"/>
      </c:scatterChart>
      <c:valAx>
        <c:axId val="172124032"/>
        <c:scaling>
          <c:orientation val="minMax"/>
          <c:max val="19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7859584"/>
        <c:crosses val="autoZero"/>
        <c:crossBetween val="midCat"/>
        <c:majorUnit val="1"/>
      </c:valAx>
      <c:valAx>
        <c:axId val="177859584"/>
        <c:scaling>
          <c:orientation val="minMax"/>
          <c:max val="10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124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математика!$C$67</c:f>
              <c:strCache>
                <c:ptCount val="1"/>
                <c:pt idx="0">
                  <c:v>&lt;27</c:v>
                </c:pt>
              </c:strCache>
            </c:strRef>
          </c:tx>
          <c:invertIfNegative val="0"/>
          <c:cat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cat>
          <c:val>
            <c:numRef>
              <c:f>математика!$C$68:$C$86</c:f>
              <c:numCache>
                <c:formatCode>General</c:formatCode>
                <c:ptCount val="19"/>
                <c:pt idx="0">
                  <c:v>73.7</c:v>
                </c:pt>
                <c:pt idx="1">
                  <c:v>89.4</c:v>
                </c:pt>
                <c:pt idx="2">
                  <c:v>37.950000000000003</c:v>
                </c:pt>
                <c:pt idx="3">
                  <c:v>42.55</c:v>
                </c:pt>
                <c:pt idx="4">
                  <c:v>50.600000000000009</c:v>
                </c:pt>
                <c:pt idx="5">
                  <c:v>33.550000000000004</c:v>
                </c:pt>
                <c:pt idx="6">
                  <c:v>4.1499999999999995</c:v>
                </c:pt>
                <c:pt idx="7">
                  <c:v>18.149999999999999</c:v>
                </c:pt>
                <c:pt idx="8">
                  <c:v>20</c:v>
                </c:pt>
                <c:pt idx="9">
                  <c:v>39</c:v>
                </c:pt>
                <c:pt idx="10">
                  <c:v>9.6</c:v>
                </c:pt>
                <c:pt idx="11">
                  <c:v>1.1000000000000001</c:v>
                </c:pt>
                <c:pt idx="12">
                  <c:v>0.35000000000000009</c:v>
                </c:pt>
                <c:pt idx="13">
                  <c:v>0.2</c:v>
                </c:pt>
                <c:pt idx="14">
                  <c:v>0</c:v>
                </c:pt>
                <c:pt idx="15">
                  <c:v>0.15000000000000005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E1-44A7-A62E-2EB81387E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04224"/>
        <c:axId val="124005760"/>
      </c:barChart>
      <c:catAx>
        <c:axId val="124004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4005760"/>
        <c:crosses val="autoZero"/>
        <c:auto val="1"/>
        <c:lblAlgn val="ctr"/>
        <c:lblOffset val="100"/>
        <c:noMultiLvlLbl val="0"/>
      </c:catAx>
      <c:valAx>
        <c:axId val="124005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4004224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27-60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математика!$D$67</c:f>
              <c:strCache>
                <c:ptCount val="1"/>
                <c:pt idx="0">
                  <c:v>27-60</c:v>
                </c:pt>
              </c:strCache>
            </c:strRef>
          </c:tx>
          <c:invertIfNegative val="0"/>
          <c:cat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cat>
          <c:val>
            <c:numRef>
              <c:f>математика!$D$68:$D$86</c:f>
              <c:numCache>
                <c:formatCode>General</c:formatCode>
                <c:ptCount val="19"/>
                <c:pt idx="0">
                  <c:v>97.097465788139928</c:v>
                </c:pt>
                <c:pt idx="1">
                  <c:v>97.626457171819524</c:v>
                </c:pt>
                <c:pt idx="2">
                  <c:v>89.391358337556952</c:v>
                </c:pt>
                <c:pt idx="3">
                  <c:v>93.583451596553417</c:v>
                </c:pt>
                <c:pt idx="4">
                  <c:v>95.516928535225532</c:v>
                </c:pt>
                <c:pt idx="5">
                  <c:v>84.634110491637131</c:v>
                </c:pt>
                <c:pt idx="6">
                  <c:v>40.443030917384675</c:v>
                </c:pt>
                <c:pt idx="7">
                  <c:v>47.123770907247852</c:v>
                </c:pt>
                <c:pt idx="8">
                  <c:v>71.85881905727318</c:v>
                </c:pt>
                <c:pt idx="9">
                  <c:v>79.852154080081078</c:v>
                </c:pt>
                <c:pt idx="10">
                  <c:v>64.228357830714586</c:v>
                </c:pt>
                <c:pt idx="11">
                  <c:v>43.293588443993919</c:v>
                </c:pt>
                <c:pt idx="12">
                  <c:v>15.819336036492656</c:v>
                </c:pt>
                <c:pt idx="13">
                  <c:v>5.0182463253928047</c:v>
                </c:pt>
                <c:pt idx="14">
                  <c:v>6.4134313228585915</c:v>
                </c:pt>
                <c:pt idx="15">
                  <c:v>4.1923973644196666</c:v>
                </c:pt>
                <c:pt idx="16">
                  <c:v>2.9435884439939182</c:v>
                </c:pt>
                <c:pt idx="17">
                  <c:v>1.4485554992397367</c:v>
                </c:pt>
                <c:pt idx="18">
                  <c:v>0.92176887987835776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8-4E47-BA50-491F010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35456"/>
        <c:axId val="124036992"/>
      </c:barChart>
      <c:catAx>
        <c:axId val="124035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4036992"/>
        <c:crosses val="autoZero"/>
        <c:auto val="1"/>
        <c:lblAlgn val="ctr"/>
        <c:lblOffset val="100"/>
        <c:noMultiLvlLbl val="0"/>
      </c:catAx>
      <c:valAx>
        <c:axId val="12403699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4035456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математика!$E$67</c:f>
              <c:strCache>
                <c:ptCount val="1"/>
                <c:pt idx="0">
                  <c:v>61-80</c:v>
                </c:pt>
              </c:strCache>
            </c:strRef>
          </c:tx>
          <c:invertIfNegative val="0"/>
          <c:cat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cat>
          <c:val>
            <c:numRef>
              <c:f>математика!$E$68:$E$86</c:f>
              <c:numCache>
                <c:formatCode>General</c:formatCode>
                <c:ptCount val="19"/>
                <c:pt idx="0">
                  <c:v>98.149999999999991</c:v>
                </c:pt>
                <c:pt idx="1">
                  <c:v>98.75</c:v>
                </c:pt>
                <c:pt idx="2">
                  <c:v>95.9</c:v>
                </c:pt>
                <c:pt idx="3">
                  <c:v>97.55</c:v>
                </c:pt>
                <c:pt idx="4">
                  <c:v>99.6</c:v>
                </c:pt>
                <c:pt idx="5">
                  <c:v>96.45</c:v>
                </c:pt>
                <c:pt idx="6">
                  <c:v>78.149999999999991</c:v>
                </c:pt>
                <c:pt idx="7">
                  <c:v>76.8</c:v>
                </c:pt>
                <c:pt idx="8">
                  <c:v>95.1</c:v>
                </c:pt>
                <c:pt idx="9">
                  <c:v>88.5</c:v>
                </c:pt>
                <c:pt idx="10">
                  <c:v>93.2</c:v>
                </c:pt>
                <c:pt idx="11">
                  <c:v>87.05</c:v>
                </c:pt>
                <c:pt idx="12">
                  <c:v>80.849999999999994</c:v>
                </c:pt>
                <c:pt idx="13">
                  <c:v>14.55</c:v>
                </c:pt>
                <c:pt idx="14">
                  <c:v>39.75</c:v>
                </c:pt>
                <c:pt idx="15">
                  <c:v>7.45</c:v>
                </c:pt>
                <c:pt idx="16">
                  <c:v>10.6</c:v>
                </c:pt>
                <c:pt idx="17">
                  <c:v>2.4</c:v>
                </c:pt>
                <c:pt idx="18">
                  <c:v>1.8499999999999994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20-40FC-8E25-40B863DAF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45952"/>
        <c:axId val="111239552"/>
      </c:barChart>
      <c:catAx>
        <c:axId val="124045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1239552"/>
        <c:crosses val="autoZero"/>
        <c:auto val="1"/>
        <c:lblAlgn val="ctr"/>
        <c:lblOffset val="100"/>
        <c:noMultiLvlLbl val="0"/>
      </c:catAx>
      <c:valAx>
        <c:axId val="11123955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404595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математика!$F$67</c:f>
              <c:strCache>
                <c:ptCount val="1"/>
                <c:pt idx="0">
                  <c:v>81-100</c:v>
                </c:pt>
              </c:strCache>
            </c:strRef>
          </c:tx>
          <c:invertIfNegative val="0"/>
          <c:cat>
            <c:strRef>
              <c:f>математика!$A$68:$A$86</c:f>
              <c:strCache>
                <c:ptCount val="19"/>
                <c:pt idx="0">
                  <c:v>Простейшая текстовая задача</c:v>
                </c:pt>
                <c:pt idx="1">
                  <c:v>Чтение графиков и диаграмм</c:v>
                </c:pt>
                <c:pt idx="2">
                  <c:v>Квадратная решетка, координатная плоскость</c:v>
                </c:pt>
                <c:pt idx="3">
                  <c:v>Начала теории вероятностей</c:v>
                </c:pt>
                <c:pt idx="4">
                  <c:v>Простейшие уравнения</c:v>
                </c:pt>
                <c:pt idx="5">
                  <c:v>Планиметрия</c:v>
                </c:pt>
                <c:pt idx="6">
                  <c:v>Производная и первообразная</c:v>
                </c:pt>
                <c:pt idx="7">
                  <c:v>Стереометрия</c:v>
                </c:pt>
                <c:pt idx="8">
                  <c:v>Вычисления и преобразования</c:v>
                </c:pt>
                <c:pt idx="9">
                  <c:v>Задачи с прикладным содержанием</c:v>
                </c:pt>
                <c:pt idx="10">
                  <c:v>Текстовые задачи</c:v>
                </c:pt>
                <c:pt idx="11">
                  <c:v>Наибольшее и наименьшее значение функций</c:v>
                </c:pt>
                <c:pt idx="12">
                  <c:v>Уравнения</c:v>
                </c:pt>
                <c:pt idx="13">
                  <c:v>Стереометрия</c:v>
                </c:pt>
                <c:pt idx="14">
                  <c:v>Неравенства</c:v>
                </c:pt>
                <c:pt idx="15">
                  <c:v>Планиметрия</c:v>
                </c:pt>
                <c:pt idx="16">
                  <c:v>Финансовая математика (оптимизация)</c:v>
                </c:pt>
                <c:pt idx="17">
                  <c:v>Задача с параметром</c:v>
                </c:pt>
                <c:pt idx="18">
                  <c:v>Числа и их свойства</c:v>
                </c:pt>
              </c:strCache>
            </c:strRef>
          </c:cat>
          <c:val>
            <c:numRef>
              <c:f>математика!$F$68:$F$86</c:f>
              <c:numCache>
                <c:formatCode>General</c:formatCode>
                <c:ptCount val="19"/>
                <c:pt idx="0">
                  <c:v>99.25</c:v>
                </c:pt>
                <c:pt idx="1">
                  <c:v>98.9</c:v>
                </c:pt>
                <c:pt idx="2">
                  <c:v>96.85</c:v>
                </c:pt>
                <c:pt idx="3">
                  <c:v>98.550000000000011</c:v>
                </c:pt>
                <c:pt idx="4">
                  <c:v>100</c:v>
                </c:pt>
                <c:pt idx="5">
                  <c:v>98.550000000000011</c:v>
                </c:pt>
                <c:pt idx="6">
                  <c:v>91.45</c:v>
                </c:pt>
                <c:pt idx="7">
                  <c:v>92.800000000000011</c:v>
                </c:pt>
                <c:pt idx="8">
                  <c:v>97.950000000000017</c:v>
                </c:pt>
                <c:pt idx="9">
                  <c:v>98.550000000000011</c:v>
                </c:pt>
                <c:pt idx="10">
                  <c:v>97.950000000000017</c:v>
                </c:pt>
                <c:pt idx="11">
                  <c:v>96.8</c:v>
                </c:pt>
                <c:pt idx="12">
                  <c:v>96.05</c:v>
                </c:pt>
                <c:pt idx="13">
                  <c:v>61.300000000000004</c:v>
                </c:pt>
                <c:pt idx="14">
                  <c:v>89.95</c:v>
                </c:pt>
                <c:pt idx="15">
                  <c:v>41.2</c:v>
                </c:pt>
                <c:pt idx="16">
                  <c:v>71.55</c:v>
                </c:pt>
                <c:pt idx="17">
                  <c:v>43.95</c:v>
                </c:pt>
                <c:pt idx="18">
                  <c:v>19.600000000000001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42-45C0-8353-969C32BA1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264896"/>
        <c:axId val="111266432"/>
      </c:barChart>
      <c:catAx>
        <c:axId val="111264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1266432"/>
        <c:crosses val="autoZero"/>
        <c:auto val="1"/>
        <c:lblAlgn val="ctr"/>
        <c:lblOffset val="100"/>
        <c:noMultiLvlLbl val="0"/>
      </c:catAx>
      <c:valAx>
        <c:axId val="11126643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1264896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843621399177127E-3"/>
                  <c:y val="-3.34728033472803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50-4CCB-A6D4-3AB833D86115}"/>
                </c:ext>
              </c:extLst>
            </c:dLbl>
            <c:dLbl>
              <c:idx val="1"/>
              <c:layout>
                <c:manualLayout>
                  <c:x val="-5.8872264685066412E-3"/>
                  <c:y val="-1.4345487148834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150-4CCB-A6D4-3AB833D86115}"/>
                </c:ext>
              </c:extLst>
            </c:dLbl>
            <c:dLbl>
              <c:idx val="3"/>
              <c:layout>
                <c:manualLayout>
                  <c:x val="-5.1513231599433218E-2"/>
                  <c:y val="1.1954572624028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150-4CCB-A6D4-3AB833D8611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22.7</c:v>
                </c:pt>
                <c:pt idx="1">
                  <c:v>56.8</c:v>
                </c:pt>
                <c:pt idx="2">
                  <c:v>66.5</c:v>
                </c:pt>
                <c:pt idx="3">
                  <c:v>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50-4CCB-A6D4-3AB833D861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1081888822474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50-4CCB-A6D4-3AB833D86115}"/>
                </c:ext>
              </c:extLst>
            </c:dLbl>
            <c:dLbl>
              <c:idx val="2"/>
              <c:layout>
                <c:manualLayout>
                  <c:x val="-3.2146806104313228E-3"/>
                  <c:y val="-1.1954760885014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50-4CCB-A6D4-3AB833D8611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21.4</c:v>
                </c:pt>
                <c:pt idx="1">
                  <c:v>53.6</c:v>
                </c:pt>
                <c:pt idx="2">
                  <c:v>55.6</c:v>
                </c:pt>
                <c:pt idx="3">
                  <c:v>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50-4CCB-A6D4-3AB833D861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14814814814815E-2"/>
                  <c:y val="-2.15182307232515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50-4CCB-A6D4-3AB833D86115}"/>
                </c:ext>
              </c:extLst>
            </c:dLbl>
            <c:dLbl>
              <c:idx val="2"/>
              <c:layout>
                <c:manualLayout>
                  <c:x val="-1.6460905349794249E-3"/>
                  <c:y val="-1.9127316198445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150-4CCB-A6D4-3AB833D86115}"/>
                </c:ext>
              </c:extLst>
            </c:dLbl>
            <c:dLbl>
              <c:idx val="3"/>
              <c:layout>
                <c:manualLayout>
                  <c:x val="3.826697204529305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50-4CCB-A6D4-3AB833D8611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22.6</c:v>
                </c:pt>
                <c:pt idx="1">
                  <c:v>56.5</c:v>
                </c:pt>
                <c:pt idx="2">
                  <c:v>62.6</c:v>
                </c:pt>
                <c:pt idx="3">
                  <c:v>99.7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50-4CCB-A6D4-3AB833D861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022656"/>
        <c:axId val="178049024"/>
      </c:barChart>
      <c:catAx>
        <c:axId val="17802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8049024"/>
        <c:crosses val="autoZero"/>
        <c:auto val="1"/>
        <c:lblAlgn val="ctr"/>
        <c:lblOffset val="100"/>
        <c:noMultiLvlLbl val="0"/>
      </c:catAx>
      <c:valAx>
        <c:axId val="1780490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2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55-44F5-B952-4D2ECB42D3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55-44F5-B952-4D2ECB42D3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55-44F5-B952-4D2ECB42D3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55-44F5-B952-4D2ECB42D3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2E-3</c:v>
                </c:pt>
                <c:pt idx="1">
                  <c:v>0.33300000000000002</c:v>
                </c:pt>
                <c:pt idx="2">
                  <c:v>0.53100000000000003</c:v>
                </c:pt>
                <c:pt idx="3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55-44F5-B952-4D2ECB42D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D3-4BD5-9962-FCB8BCF6CB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D3-4BD5-9962-FCB8BCF6CB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D3-4BD5-9962-FCB8BCF6CB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D3-4BD5-9962-FCB8BCF6CB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5.0000000000000001E-3</c:v>
                </c:pt>
                <c:pt idx="1">
                  <c:v>0.439</c:v>
                </c:pt>
                <c:pt idx="2">
                  <c:v>0.42499999999999999</c:v>
                </c:pt>
                <c:pt idx="3">
                  <c:v>0.13100000000000001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D3-4BD5-9962-FCB8BCF6C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1324193145206"/>
          <c:y val="0.14066149029655481"/>
          <c:w val="0.68085099919453396"/>
          <c:h val="0.742726736041577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9E-44B3-BA10-23BF71D932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9E-44B3-BA10-23BF71D932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9E-44B3-BA10-23BF71D932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9E-44B3-BA10-23BF71D932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3.0000000000000001E-3</c:v>
                </c:pt>
                <c:pt idx="1">
                  <c:v>0.372</c:v>
                </c:pt>
                <c:pt idx="2">
                  <c:v>0.46800000000000003</c:v>
                </c:pt>
                <c:pt idx="3">
                  <c:v>0.158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9E-44B3-BA10-23BF71D93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1.7000000000000001E-2</c:v>
                </c:pt>
                <c:pt idx="1">
                  <c:v>0.42300000000000015</c:v>
                </c:pt>
                <c:pt idx="2">
                  <c:v>0.41000000000000009</c:v>
                </c:pt>
                <c:pt idx="3">
                  <c:v>0.15000000000000005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73942972138068"/>
          <c:y val="7.1378328764086077E-2"/>
          <c:w val="0.47859833019611653"/>
          <c:h val="0.88642376987388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Физика!$B$33</c:f>
              <c:strCache>
                <c:ptCount val="1"/>
                <c:pt idx="0">
                  <c:v>ср.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Физика!$A$34:$A$59</c:f>
              <c:strCache>
                <c:ptCount val="26"/>
                <c:pt idx="0">
                  <c:v>1.Физические понятия. Физические величины, ихединицы и приборы дляизмерения.</c:v>
                </c:pt>
                <c:pt idx="1">
                  <c:v>2. Механическое движение. Равномерное и равноускоренное движение. Свободное падение. Движение по окружности. Механические колебания и волны</c:v>
                </c:pt>
                <c:pt idx="2">
                  <c:v>3.Законы Ньютона. Силы в природе</c:v>
                </c:pt>
                <c:pt idx="3">
                  <c:v>4. Закон сохранения импульса. Закон сохранения энергии. Механическая работа и мощность. Простые механизмы</c:v>
                </c:pt>
                <c:pt idx="4">
                  <c:v>5. Давление. Закон Паскаля. Закон Архимеда. Плотность вещества</c:v>
                </c:pt>
                <c:pt idx="5">
                  <c:v>6. Физические явления и законы в механике. Анализ процессов</c:v>
                </c:pt>
                <c:pt idx="6">
                  <c:v>7. Механические явления (расчетная задача)</c:v>
                </c:pt>
                <c:pt idx="7">
                  <c:v>8. Тепловые явления</c:v>
                </c:pt>
                <c:pt idx="8">
                  <c:v>9. Физические явления и законы. Анализ процессов</c:v>
                </c:pt>
                <c:pt idx="9">
                  <c:v>10. Тепловые явления (расчетная задача)</c:v>
                </c:pt>
                <c:pt idx="10">
                  <c:v>11. Электризация тел</c:v>
                </c:pt>
                <c:pt idx="11">
                  <c:v>12. Постоянный ток</c:v>
                </c:pt>
                <c:pt idx="12">
                  <c:v>13. Магнитное поле. Электромагнитная индукция</c:v>
                </c:pt>
                <c:pt idx="13">
                  <c:v>14. Электромагнитные колебания и волны. Элементы оптики</c:v>
                </c:pt>
                <c:pt idx="14">
                  <c:v>15. Физические явления и законы в электродинамике. Анализ процессов</c:v>
                </c:pt>
                <c:pt idx="15">
                  <c:v>16. Электромагнитные явления (расчетная задача)</c:v>
                </c:pt>
                <c:pt idx="16">
                  <c:v>17. Радиоактивность. Опыты Резерфорда. Состав атомного ядра. Ядерные реакции</c:v>
                </c:pt>
                <c:pt idx="17">
                  <c:v>18. Владение основами знаний о методах научного познания</c:v>
                </c:pt>
                <c:pt idx="18">
                  <c:v>19. Физические явления и законы. Понимание и анализ экспериментальных данных, представленных в виде таблицы, графика или рисунка (схемы)</c:v>
                </c:pt>
                <c:pt idx="19">
                  <c:v>20. Извлечение информации из текста физического содержания</c:v>
                </c:pt>
                <c:pt idx="20">
                  <c:v>21. Сопоставление информации из разных частей текста. Применение информации из текста физического содержания</c:v>
                </c:pt>
                <c:pt idx="21">
                  <c:v>22. Применение информации из текста физического содержания</c:v>
                </c:pt>
                <c:pt idx="22">
                  <c:v>23. Экспериментальное задание (механические, электромагнитные явления)</c:v>
                </c:pt>
                <c:pt idx="23">
                  <c:v>24. Качественная задача (механические, тепловые или электромагнитные явления)</c:v>
                </c:pt>
                <c:pt idx="24">
                  <c:v>Расчетна25. я задача (механические, тепловые, электромагнитные явления)</c:v>
                </c:pt>
                <c:pt idx="25">
                  <c:v>26. Расчетная задача (механические, тепловые, электромагнитные явления)</c:v>
                </c:pt>
              </c:strCache>
            </c:strRef>
          </c:cat>
          <c:val>
            <c:numRef>
              <c:f>Физика!$B$34:$B$59</c:f>
              <c:numCache>
                <c:formatCode>General</c:formatCode>
                <c:ptCount val="26"/>
                <c:pt idx="0">
                  <c:v>78.400000000000006</c:v>
                </c:pt>
                <c:pt idx="1">
                  <c:v>68.3</c:v>
                </c:pt>
                <c:pt idx="2">
                  <c:v>57.7</c:v>
                </c:pt>
                <c:pt idx="3">
                  <c:v>61.9</c:v>
                </c:pt>
                <c:pt idx="4">
                  <c:v>73.900000000000006</c:v>
                </c:pt>
                <c:pt idx="5">
                  <c:v>67.599999999999994</c:v>
                </c:pt>
                <c:pt idx="6">
                  <c:v>27.2</c:v>
                </c:pt>
                <c:pt idx="7">
                  <c:v>71.2</c:v>
                </c:pt>
                <c:pt idx="8">
                  <c:v>78.5</c:v>
                </c:pt>
                <c:pt idx="9">
                  <c:v>47.6</c:v>
                </c:pt>
                <c:pt idx="10">
                  <c:v>59.3</c:v>
                </c:pt>
                <c:pt idx="11">
                  <c:v>56.7</c:v>
                </c:pt>
                <c:pt idx="12">
                  <c:v>45.8</c:v>
                </c:pt>
                <c:pt idx="13">
                  <c:v>66.599999999999994</c:v>
                </c:pt>
                <c:pt idx="14">
                  <c:v>53.5</c:v>
                </c:pt>
                <c:pt idx="15">
                  <c:v>53.8</c:v>
                </c:pt>
                <c:pt idx="16">
                  <c:v>70.099999999999994</c:v>
                </c:pt>
                <c:pt idx="17">
                  <c:v>86.9</c:v>
                </c:pt>
                <c:pt idx="18">
                  <c:v>79.3</c:v>
                </c:pt>
                <c:pt idx="19">
                  <c:v>87</c:v>
                </c:pt>
                <c:pt idx="20">
                  <c:v>78.599999999999994</c:v>
                </c:pt>
                <c:pt idx="21">
                  <c:v>36.6</c:v>
                </c:pt>
                <c:pt idx="22">
                  <c:v>56.1</c:v>
                </c:pt>
                <c:pt idx="23">
                  <c:v>21.1</c:v>
                </c:pt>
                <c:pt idx="24">
                  <c:v>27.7</c:v>
                </c:pt>
                <c:pt idx="25">
                  <c:v>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F-445D-A3B6-FFBE52FEF7E4}"/>
            </c:ext>
          </c:extLst>
        </c:ser>
        <c:ser>
          <c:idx val="1"/>
          <c:order val="1"/>
          <c:tx>
            <c:strRef>
              <c:f>Физика!$C$33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Физика!$A$34:$A$59</c:f>
              <c:strCache>
                <c:ptCount val="26"/>
                <c:pt idx="0">
                  <c:v>1.Физические понятия. Физические величины, ихединицы и приборы дляизмерения.</c:v>
                </c:pt>
                <c:pt idx="1">
                  <c:v>2. Механическое движение. Равномерное и равноускоренное движение. Свободное падение. Движение по окружности. Механические колебания и волны</c:v>
                </c:pt>
                <c:pt idx="2">
                  <c:v>3.Законы Ньютона. Силы в природе</c:v>
                </c:pt>
                <c:pt idx="3">
                  <c:v>4. Закон сохранения импульса. Закон сохранения энергии. Механическая работа и мощность. Простые механизмы</c:v>
                </c:pt>
                <c:pt idx="4">
                  <c:v>5. Давление. Закон Паскаля. Закон Архимеда. Плотность вещества</c:v>
                </c:pt>
                <c:pt idx="5">
                  <c:v>6. Физические явления и законы в механике. Анализ процессов</c:v>
                </c:pt>
                <c:pt idx="6">
                  <c:v>7. Механические явления (расчетная задача)</c:v>
                </c:pt>
                <c:pt idx="7">
                  <c:v>8. Тепловые явления</c:v>
                </c:pt>
                <c:pt idx="8">
                  <c:v>9. Физические явления и законы. Анализ процессов</c:v>
                </c:pt>
                <c:pt idx="9">
                  <c:v>10. Тепловые явления (расчетная задача)</c:v>
                </c:pt>
                <c:pt idx="10">
                  <c:v>11. Электризация тел</c:v>
                </c:pt>
                <c:pt idx="11">
                  <c:v>12. Постоянный ток</c:v>
                </c:pt>
                <c:pt idx="12">
                  <c:v>13. Магнитное поле. Электромагнитная индукция</c:v>
                </c:pt>
                <c:pt idx="13">
                  <c:v>14. Электромагнитные колебания и волны. Элементы оптики</c:v>
                </c:pt>
                <c:pt idx="14">
                  <c:v>15. Физические явления и законы в электродинамике. Анализ процессов</c:v>
                </c:pt>
                <c:pt idx="15">
                  <c:v>16. Электромагнитные явления (расчетная задача)</c:v>
                </c:pt>
                <c:pt idx="16">
                  <c:v>17. Радиоактивность. Опыты Резерфорда. Состав атомного ядра. Ядерные реакции</c:v>
                </c:pt>
                <c:pt idx="17">
                  <c:v>18. Владение основами знаний о методах научного познания</c:v>
                </c:pt>
                <c:pt idx="18">
                  <c:v>19. Физические явления и законы. Понимание и анализ экспериментальных данных, представленных в виде таблицы, графика или рисунка (схемы)</c:v>
                </c:pt>
                <c:pt idx="19">
                  <c:v>20. Извлечение информации из текста физического содержания</c:v>
                </c:pt>
                <c:pt idx="20">
                  <c:v>21. Сопоставление информации из разных частей текста. Применение информации из текста физического содержания</c:v>
                </c:pt>
                <c:pt idx="21">
                  <c:v>22. Применение информации из текста физического содержания</c:v>
                </c:pt>
                <c:pt idx="22">
                  <c:v>23. Экспериментальное задание (механические, электромагнитные явления)</c:v>
                </c:pt>
                <c:pt idx="23">
                  <c:v>24. Качественная задача (механические, тепловые или электромагнитные явления)</c:v>
                </c:pt>
                <c:pt idx="24">
                  <c:v>Расчетна25. я задача (механические, тепловые, электромагнитные явления)</c:v>
                </c:pt>
                <c:pt idx="25">
                  <c:v>26. Расчетная задача (механические, тепловые, электромагнитные явления)</c:v>
                </c:pt>
              </c:strCache>
            </c:strRef>
          </c:cat>
          <c:val>
            <c:numRef>
              <c:f>Физика!$C$34:$C$59</c:f>
              <c:numCache>
                <c:formatCode>General</c:formatCode>
                <c:ptCount val="26"/>
                <c:pt idx="0">
                  <c:v>66.7</c:v>
                </c:pt>
                <c:pt idx="1">
                  <c:v>0</c:v>
                </c:pt>
                <c:pt idx="2">
                  <c:v>33.299999999999997</c:v>
                </c:pt>
                <c:pt idx="3">
                  <c:v>0</c:v>
                </c:pt>
                <c:pt idx="4">
                  <c:v>0</c:v>
                </c:pt>
                <c:pt idx="5">
                  <c:v>33.299999999999997</c:v>
                </c:pt>
                <c:pt idx="6">
                  <c:v>0</c:v>
                </c:pt>
                <c:pt idx="7">
                  <c:v>33.299999999999997</c:v>
                </c:pt>
                <c:pt idx="8">
                  <c:v>50</c:v>
                </c:pt>
                <c:pt idx="9">
                  <c:v>0</c:v>
                </c:pt>
                <c:pt idx="10">
                  <c:v>66.7</c:v>
                </c:pt>
                <c:pt idx="11">
                  <c:v>0</c:v>
                </c:pt>
                <c:pt idx="12">
                  <c:v>0</c:v>
                </c:pt>
                <c:pt idx="13">
                  <c:v>66.7</c:v>
                </c:pt>
                <c:pt idx="14">
                  <c:v>33.299999999999997</c:v>
                </c:pt>
                <c:pt idx="15">
                  <c:v>0</c:v>
                </c:pt>
                <c:pt idx="16">
                  <c:v>33.299999999999997</c:v>
                </c:pt>
                <c:pt idx="17">
                  <c:v>66.7</c:v>
                </c:pt>
                <c:pt idx="18">
                  <c:v>33.299999999999997</c:v>
                </c:pt>
                <c:pt idx="19">
                  <c:v>0</c:v>
                </c:pt>
                <c:pt idx="20">
                  <c:v>33.299999999999997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DF-445D-A3B6-FFBE52FEF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802944"/>
        <c:axId val="122804480"/>
      </c:barChart>
      <c:catAx>
        <c:axId val="12280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804480"/>
        <c:crosses val="autoZero"/>
        <c:auto val="1"/>
        <c:lblAlgn val="ctr"/>
        <c:lblOffset val="100"/>
        <c:noMultiLvlLbl val="0"/>
      </c:catAx>
      <c:valAx>
        <c:axId val="12280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80294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47272820282777"/>
          <c:y val="0.10907706795859248"/>
          <c:w val="0.42286510288163004"/>
          <c:h val="0.84872508262524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Физика!$B$33</c:f>
              <c:strCache>
                <c:ptCount val="1"/>
                <c:pt idx="0">
                  <c:v>ср.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Физика!$A$34:$A$59</c:f>
              <c:strCache>
                <c:ptCount val="26"/>
                <c:pt idx="0">
                  <c:v>1.Физические понятия. Физические величины, ихединицы и приборы дляизмерения.</c:v>
                </c:pt>
                <c:pt idx="1">
                  <c:v>2. Механическое движение. Равномерное и равноускоренное движение. Свободное падение. Движение по окружности. Механические колебания и волны</c:v>
                </c:pt>
                <c:pt idx="2">
                  <c:v>3.Законы Ньютона. Силы в природе</c:v>
                </c:pt>
                <c:pt idx="3">
                  <c:v>4. Закон сохранения импульса. Закон сохранения энергии. Механическая работа и мощность. Простые механизмы</c:v>
                </c:pt>
                <c:pt idx="4">
                  <c:v>5. Давление. Закон Паскаля. Закон Архимеда. Плотность вещества</c:v>
                </c:pt>
                <c:pt idx="5">
                  <c:v>6. Физические явления и законы в механике. Анализ процессов</c:v>
                </c:pt>
                <c:pt idx="6">
                  <c:v>7. Механические явления (расчетная задача)</c:v>
                </c:pt>
                <c:pt idx="7">
                  <c:v>8. Тепловые явления</c:v>
                </c:pt>
                <c:pt idx="8">
                  <c:v>9. Физические явления и законы. Анализ процессов</c:v>
                </c:pt>
                <c:pt idx="9">
                  <c:v>10. Тепловые явления (расчетная задача)</c:v>
                </c:pt>
                <c:pt idx="10">
                  <c:v>11. Электризация тел</c:v>
                </c:pt>
                <c:pt idx="11">
                  <c:v>12. Постоянный ток</c:v>
                </c:pt>
                <c:pt idx="12">
                  <c:v>13. Магнитное поле. Электромагнитная индукция</c:v>
                </c:pt>
                <c:pt idx="13">
                  <c:v>14. Электромагнитные колебания и волны. Элементы оптики</c:v>
                </c:pt>
                <c:pt idx="14">
                  <c:v>15. Физические явления и законы в электродинамике. Анализ процессов</c:v>
                </c:pt>
                <c:pt idx="15">
                  <c:v>16. Электромагнитные явления (расчетная задача)</c:v>
                </c:pt>
                <c:pt idx="16">
                  <c:v>17. Радиоактивность. Опыты Резерфорда. Состав атомного ядра. Ядерные реакции</c:v>
                </c:pt>
                <c:pt idx="17">
                  <c:v>18. Владение основами знаний о методах научного познания</c:v>
                </c:pt>
                <c:pt idx="18">
                  <c:v>19. Физические явления и законы. Понимание и анализ экспериментальных данных, представленных в виде таблицы, графика или рисунка (схемы)</c:v>
                </c:pt>
                <c:pt idx="19">
                  <c:v>20. Извлечение информации из текста физического содержания</c:v>
                </c:pt>
                <c:pt idx="20">
                  <c:v>21. Сопоставление информации из разных частей текста. Применение информации из текста физического содержания</c:v>
                </c:pt>
                <c:pt idx="21">
                  <c:v>22. Применение информации из текста физического содержания</c:v>
                </c:pt>
                <c:pt idx="22">
                  <c:v>23. Экспериментальное задание (механические, электромагнитные явления)</c:v>
                </c:pt>
                <c:pt idx="23">
                  <c:v>24. Качественная задача (механические, тепловые или электромагнитные явления)</c:v>
                </c:pt>
                <c:pt idx="24">
                  <c:v>Расчетна25. я задача (механические, тепловые, электромагнитные явления)</c:v>
                </c:pt>
                <c:pt idx="25">
                  <c:v>26. Расчетная задача (механические, тепловые, электромагнитные явления)</c:v>
                </c:pt>
              </c:strCache>
            </c:strRef>
          </c:cat>
          <c:val>
            <c:numRef>
              <c:f>Физика!$B$34:$B$59</c:f>
              <c:numCache>
                <c:formatCode>General</c:formatCode>
                <c:ptCount val="26"/>
                <c:pt idx="0">
                  <c:v>78.400000000000006</c:v>
                </c:pt>
                <c:pt idx="1">
                  <c:v>68.3</c:v>
                </c:pt>
                <c:pt idx="2">
                  <c:v>57.7</c:v>
                </c:pt>
                <c:pt idx="3">
                  <c:v>61.9</c:v>
                </c:pt>
                <c:pt idx="4">
                  <c:v>73.900000000000006</c:v>
                </c:pt>
                <c:pt idx="5">
                  <c:v>67.599999999999994</c:v>
                </c:pt>
                <c:pt idx="6">
                  <c:v>27.2</c:v>
                </c:pt>
                <c:pt idx="7">
                  <c:v>71.2</c:v>
                </c:pt>
                <c:pt idx="8">
                  <c:v>78.5</c:v>
                </c:pt>
                <c:pt idx="9">
                  <c:v>47.6</c:v>
                </c:pt>
                <c:pt idx="10">
                  <c:v>59.3</c:v>
                </c:pt>
                <c:pt idx="11">
                  <c:v>56.7</c:v>
                </c:pt>
                <c:pt idx="12">
                  <c:v>45.8</c:v>
                </c:pt>
                <c:pt idx="13">
                  <c:v>66.599999999999994</c:v>
                </c:pt>
                <c:pt idx="14">
                  <c:v>53.5</c:v>
                </c:pt>
                <c:pt idx="15">
                  <c:v>53.8</c:v>
                </c:pt>
                <c:pt idx="16">
                  <c:v>70.099999999999994</c:v>
                </c:pt>
                <c:pt idx="17">
                  <c:v>86.9</c:v>
                </c:pt>
                <c:pt idx="18">
                  <c:v>79.3</c:v>
                </c:pt>
                <c:pt idx="19">
                  <c:v>87</c:v>
                </c:pt>
                <c:pt idx="20">
                  <c:v>78.599999999999994</c:v>
                </c:pt>
                <c:pt idx="21">
                  <c:v>36.6</c:v>
                </c:pt>
                <c:pt idx="22">
                  <c:v>56.1</c:v>
                </c:pt>
                <c:pt idx="23">
                  <c:v>21.1</c:v>
                </c:pt>
                <c:pt idx="24">
                  <c:v>27.7</c:v>
                </c:pt>
                <c:pt idx="25">
                  <c:v>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DD-48E0-8CD1-754CAF604A40}"/>
            </c:ext>
          </c:extLst>
        </c:ser>
        <c:ser>
          <c:idx val="1"/>
          <c:order val="1"/>
          <c:tx>
            <c:strRef>
              <c:f>Физика!$D$33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Физика!$A$34:$A$59</c:f>
              <c:strCache>
                <c:ptCount val="26"/>
                <c:pt idx="0">
                  <c:v>1.Физические понятия. Физические величины, ихединицы и приборы дляизмерения.</c:v>
                </c:pt>
                <c:pt idx="1">
                  <c:v>2. Механическое движение. Равномерное и равноускоренное движение. Свободное падение. Движение по окружности. Механические колебания и волны</c:v>
                </c:pt>
                <c:pt idx="2">
                  <c:v>3.Законы Ньютона. Силы в природе</c:v>
                </c:pt>
                <c:pt idx="3">
                  <c:v>4. Закон сохранения импульса. Закон сохранения энергии. Механическая работа и мощность. Простые механизмы</c:v>
                </c:pt>
                <c:pt idx="4">
                  <c:v>5. Давление. Закон Паскаля. Закон Архимеда. Плотность вещества</c:v>
                </c:pt>
                <c:pt idx="5">
                  <c:v>6. Физические явления и законы в механике. Анализ процессов</c:v>
                </c:pt>
                <c:pt idx="6">
                  <c:v>7. Механические явления (расчетная задача)</c:v>
                </c:pt>
                <c:pt idx="7">
                  <c:v>8. Тепловые явления</c:v>
                </c:pt>
                <c:pt idx="8">
                  <c:v>9. Физические явления и законы. Анализ процессов</c:v>
                </c:pt>
                <c:pt idx="9">
                  <c:v>10. Тепловые явления (расчетная задача)</c:v>
                </c:pt>
                <c:pt idx="10">
                  <c:v>11. Электризация тел</c:v>
                </c:pt>
                <c:pt idx="11">
                  <c:v>12. Постоянный ток</c:v>
                </c:pt>
                <c:pt idx="12">
                  <c:v>13. Магнитное поле. Электромагнитная индукция</c:v>
                </c:pt>
                <c:pt idx="13">
                  <c:v>14. Электромагнитные колебания и волны. Элементы оптики</c:v>
                </c:pt>
                <c:pt idx="14">
                  <c:v>15. Физические явления и законы в электродинамике. Анализ процессов</c:v>
                </c:pt>
                <c:pt idx="15">
                  <c:v>16. Электромагнитные явления (расчетная задача)</c:v>
                </c:pt>
                <c:pt idx="16">
                  <c:v>17. Радиоактивность. Опыты Резерфорда. Состав атомного ядра. Ядерные реакции</c:v>
                </c:pt>
                <c:pt idx="17">
                  <c:v>18. Владение основами знаний о методах научного познания</c:v>
                </c:pt>
                <c:pt idx="18">
                  <c:v>19. Физические явления и законы. Понимание и анализ экспериментальных данных, представленных в виде таблицы, графика или рисунка (схемы)</c:v>
                </c:pt>
                <c:pt idx="19">
                  <c:v>20. Извлечение информации из текста физического содержания</c:v>
                </c:pt>
                <c:pt idx="20">
                  <c:v>21. Сопоставление информации из разных частей текста. Применение информации из текста физического содержания</c:v>
                </c:pt>
                <c:pt idx="21">
                  <c:v>22. Применение информации из текста физического содержания</c:v>
                </c:pt>
                <c:pt idx="22">
                  <c:v>23. Экспериментальное задание (механические, электромагнитные явления)</c:v>
                </c:pt>
                <c:pt idx="23">
                  <c:v>24. Качественная задача (механические, тепловые или электромагнитные явления)</c:v>
                </c:pt>
                <c:pt idx="24">
                  <c:v>Расчетна25. я задача (механические, тепловые, электромагнитные явления)</c:v>
                </c:pt>
                <c:pt idx="25">
                  <c:v>26. Расчетная задача (механические, тепловые, электромагнитные явления)</c:v>
                </c:pt>
              </c:strCache>
            </c:strRef>
          </c:cat>
          <c:val>
            <c:numRef>
              <c:f>Физика!$D$34:$D$59</c:f>
              <c:numCache>
                <c:formatCode>General</c:formatCode>
                <c:ptCount val="26"/>
                <c:pt idx="0">
                  <c:v>64.400000000000006</c:v>
                </c:pt>
                <c:pt idx="1">
                  <c:v>56.3</c:v>
                </c:pt>
                <c:pt idx="2">
                  <c:v>42.7</c:v>
                </c:pt>
                <c:pt idx="3">
                  <c:v>42.7</c:v>
                </c:pt>
                <c:pt idx="4">
                  <c:v>56.6</c:v>
                </c:pt>
                <c:pt idx="5">
                  <c:v>53.9</c:v>
                </c:pt>
                <c:pt idx="6">
                  <c:v>6.7</c:v>
                </c:pt>
                <c:pt idx="7">
                  <c:v>62.1</c:v>
                </c:pt>
                <c:pt idx="8">
                  <c:v>65</c:v>
                </c:pt>
                <c:pt idx="9">
                  <c:v>16.2</c:v>
                </c:pt>
                <c:pt idx="10">
                  <c:v>44.2</c:v>
                </c:pt>
                <c:pt idx="11">
                  <c:v>43</c:v>
                </c:pt>
                <c:pt idx="12">
                  <c:v>32.200000000000003</c:v>
                </c:pt>
                <c:pt idx="13">
                  <c:v>53.7</c:v>
                </c:pt>
                <c:pt idx="14">
                  <c:v>38.299999999999997</c:v>
                </c:pt>
                <c:pt idx="15">
                  <c:v>19.8</c:v>
                </c:pt>
                <c:pt idx="16">
                  <c:v>49.2</c:v>
                </c:pt>
                <c:pt idx="17">
                  <c:v>74.7</c:v>
                </c:pt>
                <c:pt idx="18">
                  <c:v>71.2</c:v>
                </c:pt>
                <c:pt idx="19">
                  <c:v>75.2</c:v>
                </c:pt>
                <c:pt idx="20">
                  <c:v>67.3</c:v>
                </c:pt>
                <c:pt idx="21">
                  <c:v>27.2</c:v>
                </c:pt>
                <c:pt idx="22">
                  <c:v>32</c:v>
                </c:pt>
                <c:pt idx="23">
                  <c:v>7.5</c:v>
                </c:pt>
                <c:pt idx="24">
                  <c:v>3.8</c:v>
                </c:pt>
                <c:pt idx="2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DD-48E0-8CD1-754CAF604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6032"/>
        <c:axId val="1677568"/>
      </c:barChart>
      <c:catAx>
        <c:axId val="167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7568"/>
        <c:crosses val="autoZero"/>
        <c:auto val="1"/>
        <c:lblAlgn val="ctr"/>
        <c:lblOffset val="100"/>
        <c:noMultiLvlLbl val="0"/>
      </c:catAx>
      <c:valAx>
        <c:axId val="167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603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47272820282777"/>
          <c:y val="7.5671169703489874E-2"/>
          <c:w val="0.42286510288163004"/>
          <c:h val="0.8821310869651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Физика!$B$33</c:f>
              <c:strCache>
                <c:ptCount val="1"/>
                <c:pt idx="0">
                  <c:v>ср.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Физика!$A$34:$A$59</c:f>
              <c:strCache>
                <c:ptCount val="26"/>
                <c:pt idx="0">
                  <c:v>1.Физические понятия. Физические величины, ихединицы и приборы дляизмерения.</c:v>
                </c:pt>
                <c:pt idx="1">
                  <c:v>2. Механическое движение. Равномерное и равноускоренное движение. Свободное падение. Движение по окружности. Механические колебания и волны</c:v>
                </c:pt>
                <c:pt idx="2">
                  <c:v>3.Законы Ньютона. Силы в природе</c:v>
                </c:pt>
                <c:pt idx="3">
                  <c:v>4. Закон сохранения импульса. Закон сохранения энергии. Механическая работа и мощность. Простые механизмы</c:v>
                </c:pt>
                <c:pt idx="4">
                  <c:v>5. Давление. Закон Паскаля. Закон Архимеда. Плотность вещества</c:v>
                </c:pt>
                <c:pt idx="5">
                  <c:v>6. Физические явления и законы в механике. Анализ процессов</c:v>
                </c:pt>
                <c:pt idx="6">
                  <c:v>7. Механические явления (расчетная задача)</c:v>
                </c:pt>
                <c:pt idx="7">
                  <c:v>8. Тепловые явления</c:v>
                </c:pt>
                <c:pt idx="8">
                  <c:v>9. Физические явления и законы. Анализ процессов</c:v>
                </c:pt>
                <c:pt idx="9">
                  <c:v>10. Тепловые явления (расчетная задача)</c:v>
                </c:pt>
                <c:pt idx="10">
                  <c:v>11. Электризация тел</c:v>
                </c:pt>
                <c:pt idx="11">
                  <c:v>12. Постоянный ток</c:v>
                </c:pt>
                <c:pt idx="12">
                  <c:v>13. Магнитное поле. Электромагнитная индукция</c:v>
                </c:pt>
                <c:pt idx="13">
                  <c:v>14. Электромагнитные колебания и волны. Элементы оптики</c:v>
                </c:pt>
                <c:pt idx="14">
                  <c:v>15. Физические явления и законы в электродинамике. Анализ процессов</c:v>
                </c:pt>
                <c:pt idx="15">
                  <c:v>16. Электромагнитные явления (расчетная задача)</c:v>
                </c:pt>
                <c:pt idx="16">
                  <c:v>17. Радиоактивность. Опыты Резерфорда. Состав атомного ядра. Ядерные реакции</c:v>
                </c:pt>
                <c:pt idx="17">
                  <c:v>18. Владение основами знаний о методах научного познания</c:v>
                </c:pt>
                <c:pt idx="18">
                  <c:v>19. Физические явления и законы. Понимание и анализ экспериментальных данных, представленных в виде таблицы, графика или рисунка (схемы)</c:v>
                </c:pt>
                <c:pt idx="19">
                  <c:v>20. Извлечение информации из текста физического содержания</c:v>
                </c:pt>
                <c:pt idx="20">
                  <c:v>21. Сопоставление информации из разных частей текста. Применение информации из текста физического содержания</c:v>
                </c:pt>
                <c:pt idx="21">
                  <c:v>22. Применение информации из текста физического содержания</c:v>
                </c:pt>
                <c:pt idx="22">
                  <c:v>23. Экспериментальное задание (механические, электромагнитные явления)</c:v>
                </c:pt>
                <c:pt idx="23">
                  <c:v>24. Качественная задача (механические, тепловые или электромагнитные явления)</c:v>
                </c:pt>
                <c:pt idx="24">
                  <c:v>Расчетна25. я задача (механические, тепловые, электромагнитные явления)</c:v>
                </c:pt>
                <c:pt idx="25">
                  <c:v>26. Расчетная задача (механические, тепловые, электромагнитные явления)</c:v>
                </c:pt>
              </c:strCache>
            </c:strRef>
          </c:cat>
          <c:val>
            <c:numRef>
              <c:f>Физика!$B$34:$B$59</c:f>
              <c:numCache>
                <c:formatCode>General</c:formatCode>
                <c:ptCount val="26"/>
                <c:pt idx="0">
                  <c:v>78.400000000000006</c:v>
                </c:pt>
                <c:pt idx="1">
                  <c:v>68.3</c:v>
                </c:pt>
                <c:pt idx="2">
                  <c:v>57.7</c:v>
                </c:pt>
                <c:pt idx="3">
                  <c:v>61.9</c:v>
                </c:pt>
                <c:pt idx="4">
                  <c:v>73.900000000000006</c:v>
                </c:pt>
                <c:pt idx="5">
                  <c:v>67.599999999999994</c:v>
                </c:pt>
                <c:pt idx="6">
                  <c:v>27.2</c:v>
                </c:pt>
                <c:pt idx="7">
                  <c:v>71.2</c:v>
                </c:pt>
                <c:pt idx="8">
                  <c:v>78.5</c:v>
                </c:pt>
                <c:pt idx="9">
                  <c:v>47.6</c:v>
                </c:pt>
                <c:pt idx="10">
                  <c:v>59.3</c:v>
                </c:pt>
                <c:pt idx="11">
                  <c:v>56.7</c:v>
                </c:pt>
                <c:pt idx="12">
                  <c:v>45.8</c:v>
                </c:pt>
                <c:pt idx="13">
                  <c:v>66.599999999999994</c:v>
                </c:pt>
                <c:pt idx="14">
                  <c:v>53.5</c:v>
                </c:pt>
                <c:pt idx="15">
                  <c:v>53.8</c:v>
                </c:pt>
                <c:pt idx="16">
                  <c:v>70.099999999999994</c:v>
                </c:pt>
                <c:pt idx="17">
                  <c:v>86.9</c:v>
                </c:pt>
                <c:pt idx="18">
                  <c:v>79.3</c:v>
                </c:pt>
                <c:pt idx="19">
                  <c:v>87</c:v>
                </c:pt>
                <c:pt idx="20">
                  <c:v>78.599999999999994</c:v>
                </c:pt>
                <c:pt idx="21">
                  <c:v>36.6</c:v>
                </c:pt>
                <c:pt idx="22">
                  <c:v>56.1</c:v>
                </c:pt>
                <c:pt idx="23">
                  <c:v>21.1</c:v>
                </c:pt>
                <c:pt idx="24">
                  <c:v>27.7</c:v>
                </c:pt>
                <c:pt idx="25">
                  <c:v>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7C-4633-B36D-3B6E67453E17}"/>
            </c:ext>
          </c:extLst>
        </c:ser>
        <c:ser>
          <c:idx val="1"/>
          <c:order val="1"/>
          <c:tx>
            <c:strRef>
              <c:f>Физика!$E$33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Физика!$A$34:$A$59</c:f>
              <c:strCache>
                <c:ptCount val="26"/>
                <c:pt idx="0">
                  <c:v>1.Физические понятия. Физические величины, ихединицы и приборы дляизмерения.</c:v>
                </c:pt>
                <c:pt idx="1">
                  <c:v>2. Механическое движение. Равномерное и равноускоренное движение. Свободное падение. Движение по окружности. Механические колебания и волны</c:v>
                </c:pt>
                <c:pt idx="2">
                  <c:v>3.Законы Ньютона. Силы в природе</c:v>
                </c:pt>
                <c:pt idx="3">
                  <c:v>4. Закон сохранения импульса. Закон сохранения энергии. Механическая работа и мощность. Простые механизмы</c:v>
                </c:pt>
                <c:pt idx="4">
                  <c:v>5. Давление. Закон Паскаля. Закон Архимеда. Плотность вещества</c:v>
                </c:pt>
                <c:pt idx="5">
                  <c:v>6. Физические явления и законы в механике. Анализ процессов</c:v>
                </c:pt>
                <c:pt idx="6">
                  <c:v>7. Механические явления (расчетная задача)</c:v>
                </c:pt>
                <c:pt idx="7">
                  <c:v>8. Тепловые явления</c:v>
                </c:pt>
                <c:pt idx="8">
                  <c:v>9. Физические явления и законы. Анализ процессов</c:v>
                </c:pt>
                <c:pt idx="9">
                  <c:v>10. Тепловые явления (расчетная задача)</c:v>
                </c:pt>
                <c:pt idx="10">
                  <c:v>11. Электризация тел</c:v>
                </c:pt>
                <c:pt idx="11">
                  <c:v>12. Постоянный ток</c:v>
                </c:pt>
                <c:pt idx="12">
                  <c:v>13. Магнитное поле. Электромагнитная индукция</c:v>
                </c:pt>
                <c:pt idx="13">
                  <c:v>14. Электромагнитные колебания и волны. Элементы оптики</c:v>
                </c:pt>
                <c:pt idx="14">
                  <c:v>15. Физические явления и законы в электродинамике. Анализ процессов</c:v>
                </c:pt>
                <c:pt idx="15">
                  <c:v>16. Электромагнитные явления (расчетная задача)</c:v>
                </c:pt>
                <c:pt idx="16">
                  <c:v>17. Радиоактивность. Опыты Резерфорда. Состав атомного ядра. Ядерные реакции</c:v>
                </c:pt>
                <c:pt idx="17">
                  <c:v>18. Владение основами знаний о методах научного познания</c:v>
                </c:pt>
                <c:pt idx="18">
                  <c:v>19. Физические явления и законы. Понимание и анализ экспериментальных данных, представленных в виде таблицы, графика или рисунка (схемы)</c:v>
                </c:pt>
                <c:pt idx="19">
                  <c:v>20. Извлечение информации из текста физического содержания</c:v>
                </c:pt>
                <c:pt idx="20">
                  <c:v>21. Сопоставление информации из разных частей текста. Применение информации из текста физического содержания</c:v>
                </c:pt>
                <c:pt idx="21">
                  <c:v>22. Применение информации из текста физического содержания</c:v>
                </c:pt>
                <c:pt idx="22">
                  <c:v>23. Экспериментальное задание (механические, электромагнитные явления)</c:v>
                </c:pt>
                <c:pt idx="23">
                  <c:v>24. Качественная задача (механические, тепловые или электромагнитные явления)</c:v>
                </c:pt>
                <c:pt idx="24">
                  <c:v>Расчетна25. я задача (механические, тепловые, электромагнитные явления)</c:v>
                </c:pt>
                <c:pt idx="25">
                  <c:v>26. Расчетная задача (механические, тепловые, электромагнитные явления)</c:v>
                </c:pt>
              </c:strCache>
            </c:strRef>
          </c:cat>
          <c:val>
            <c:numRef>
              <c:f>Физика!$E$34:$E$59</c:f>
              <c:numCache>
                <c:formatCode>General</c:formatCode>
                <c:ptCount val="26"/>
                <c:pt idx="0">
                  <c:v>83.9</c:v>
                </c:pt>
                <c:pt idx="1">
                  <c:v>71.5</c:v>
                </c:pt>
                <c:pt idx="2">
                  <c:v>61.7</c:v>
                </c:pt>
                <c:pt idx="3">
                  <c:v>69.8</c:v>
                </c:pt>
                <c:pt idx="4">
                  <c:v>81.2</c:v>
                </c:pt>
                <c:pt idx="5">
                  <c:v>73.3</c:v>
                </c:pt>
                <c:pt idx="6">
                  <c:v>29.6</c:v>
                </c:pt>
                <c:pt idx="7">
                  <c:v>72.5</c:v>
                </c:pt>
                <c:pt idx="8">
                  <c:v>83.2</c:v>
                </c:pt>
                <c:pt idx="9">
                  <c:v>60.7</c:v>
                </c:pt>
                <c:pt idx="10">
                  <c:v>62.2</c:v>
                </c:pt>
                <c:pt idx="11">
                  <c:v>61.7</c:v>
                </c:pt>
                <c:pt idx="12">
                  <c:v>45.7</c:v>
                </c:pt>
                <c:pt idx="13">
                  <c:v>70</c:v>
                </c:pt>
                <c:pt idx="14">
                  <c:v>57</c:v>
                </c:pt>
                <c:pt idx="15">
                  <c:v>68.7</c:v>
                </c:pt>
                <c:pt idx="16">
                  <c:v>79.7</c:v>
                </c:pt>
                <c:pt idx="17">
                  <c:v>93.2</c:v>
                </c:pt>
                <c:pt idx="18">
                  <c:v>80.8</c:v>
                </c:pt>
                <c:pt idx="19">
                  <c:v>93.5</c:v>
                </c:pt>
                <c:pt idx="20">
                  <c:v>82.4</c:v>
                </c:pt>
                <c:pt idx="21">
                  <c:v>37.6</c:v>
                </c:pt>
                <c:pt idx="22">
                  <c:v>65.599999999999994</c:v>
                </c:pt>
                <c:pt idx="23">
                  <c:v>21.8</c:v>
                </c:pt>
                <c:pt idx="24">
                  <c:v>27.6</c:v>
                </c:pt>
                <c:pt idx="25">
                  <c:v>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7C-4633-B36D-3B6E67453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1568"/>
        <c:axId val="1743104"/>
      </c:barChart>
      <c:catAx>
        <c:axId val="174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104"/>
        <c:crosses val="autoZero"/>
        <c:auto val="1"/>
        <c:lblAlgn val="ctr"/>
        <c:lblOffset val="100"/>
        <c:noMultiLvlLbl val="0"/>
      </c:catAx>
      <c:valAx>
        <c:axId val="174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156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47272820282777"/>
          <c:y val="7.1313871726865805E-2"/>
          <c:w val="0.42286510288163004"/>
          <c:h val="0.886488384941772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Физика!$B$33</c:f>
              <c:strCache>
                <c:ptCount val="1"/>
                <c:pt idx="0">
                  <c:v>ср.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Физика!$A$34:$A$59</c:f>
              <c:strCache>
                <c:ptCount val="26"/>
                <c:pt idx="0">
                  <c:v>1.Физические понятия. Физические величины, ихединицы и приборы дляизмерения.</c:v>
                </c:pt>
                <c:pt idx="1">
                  <c:v>2. Механическое движение. Равномерное и равноускоренное движение. Свободное падение. Движение по окружности. Механические колебания и волны</c:v>
                </c:pt>
                <c:pt idx="2">
                  <c:v>3.Законы Ньютона. Силы в природе</c:v>
                </c:pt>
                <c:pt idx="3">
                  <c:v>4. Закон сохранения импульса. Закон сохранения энергии. Механическая работа и мощность. Простые механизмы</c:v>
                </c:pt>
                <c:pt idx="4">
                  <c:v>5. Давление. Закон Паскаля. Закон Архимеда. Плотность вещества</c:v>
                </c:pt>
                <c:pt idx="5">
                  <c:v>6. Физические явления и законы в механике. Анализ процессов</c:v>
                </c:pt>
                <c:pt idx="6">
                  <c:v>7. Механические явления (расчетная задача)</c:v>
                </c:pt>
                <c:pt idx="7">
                  <c:v>8. Тепловые явления</c:v>
                </c:pt>
                <c:pt idx="8">
                  <c:v>9. Физические явления и законы. Анализ процессов</c:v>
                </c:pt>
                <c:pt idx="9">
                  <c:v>10. Тепловые явления (расчетная задача)</c:v>
                </c:pt>
                <c:pt idx="10">
                  <c:v>11. Электризация тел</c:v>
                </c:pt>
                <c:pt idx="11">
                  <c:v>12. Постоянный ток</c:v>
                </c:pt>
                <c:pt idx="12">
                  <c:v>13. Магнитное поле. Электромагнитная индукция</c:v>
                </c:pt>
                <c:pt idx="13">
                  <c:v>14. Электромагнитные колебания и волны. Элементы оптики</c:v>
                </c:pt>
                <c:pt idx="14">
                  <c:v>15. Физические явления и законы в электродинамике. Анализ процессов</c:v>
                </c:pt>
                <c:pt idx="15">
                  <c:v>16. Электромагнитные явления (расчетная задача)</c:v>
                </c:pt>
                <c:pt idx="16">
                  <c:v>17. Радиоактивность. Опыты Резерфорда. Состав атомного ядра. Ядерные реакции</c:v>
                </c:pt>
                <c:pt idx="17">
                  <c:v>18. Владение основами знаний о методах научного познания</c:v>
                </c:pt>
                <c:pt idx="18">
                  <c:v>19. Физические явления и законы. Понимание и анализ экспериментальных данных, представленных в виде таблицы, графика или рисунка (схемы)</c:v>
                </c:pt>
                <c:pt idx="19">
                  <c:v>20. Извлечение информации из текста физического содержания</c:v>
                </c:pt>
                <c:pt idx="20">
                  <c:v>21. Сопоставление информации из разных частей текста. Применение информации из текста физического содержания</c:v>
                </c:pt>
                <c:pt idx="21">
                  <c:v>22. Применение информации из текста физического содержания</c:v>
                </c:pt>
                <c:pt idx="22">
                  <c:v>23. Экспериментальное задание (механические, электромагнитные явления)</c:v>
                </c:pt>
                <c:pt idx="23">
                  <c:v>24. Качественная задача (механические, тепловые или электромагнитные явления)</c:v>
                </c:pt>
                <c:pt idx="24">
                  <c:v>Расчетна25. я задача (механические, тепловые, электромагнитные явления)</c:v>
                </c:pt>
                <c:pt idx="25">
                  <c:v>26. Расчетная задача (механические, тепловые, электромагнитные явления)</c:v>
                </c:pt>
              </c:strCache>
            </c:strRef>
          </c:cat>
          <c:val>
            <c:numRef>
              <c:f>Физика!$B$34:$B$59</c:f>
              <c:numCache>
                <c:formatCode>General</c:formatCode>
                <c:ptCount val="26"/>
                <c:pt idx="0">
                  <c:v>78.400000000000006</c:v>
                </c:pt>
                <c:pt idx="1">
                  <c:v>68.3</c:v>
                </c:pt>
                <c:pt idx="2">
                  <c:v>57.7</c:v>
                </c:pt>
                <c:pt idx="3">
                  <c:v>61.9</c:v>
                </c:pt>
                <c:pt idx="4">
                  <c:v>73.900000000000006</c:v>
                </c:pt>
                <c:pt idx="5">
                  <c:v>67.599999999999994</c:v>
                </c:pt>
                <c:pt idx="6">
                  <c:v>27.2</c:v>
                </c:pt>
                <c:pt idx="7">
                  <c:v>71.2</c:v>
                </c:pt>
                <c:pt idx="8">
                  <c:v>78.5</c:v>
                </c:pt>
                <c:pt idx="9">
                  <c:v>47.6</c:v>
                </c:pt>
                <c:pt idx="10">
                  <c:v>59.3</c:v>
                </c:pt>
                <c:pt idx="11">
                  <c:v>56.7</c:v>
                </c:pt>
                <c:pt idx="12">
                  <c:v>45.8</c:v>
                </c:pt>
                <c:pt idx="13">
                  <c:v>66.599999999999994</c:v>
                </c:pt>
                <c:pt idx="14">
                  <c:v>53.5</c:v>
                </c:pt>
                <c:pt idx="15">
                  <c:v>53.8</c:v>
                </c:pt>
                <c:pt idx="16">
                  <c:v>70.099999999999994</c:v>
                </c:pt>
                <c:pt idx="17">
                  <c:v>86.9</c:v>
                </c:pt>
                <c:pt idx="18">
                  <c:v>79.3</c:v>
                </c:pt>
                <c:pt idx="19">
                  <c:v>87</c:v>
                </c:pt>
                <c:pt idx="20">
                  <c:v>78.599999999999994</c:v>
                </c:pt>
                <c:pt idx="21">
                  <c:v>36.6</c:v>
                </c:pt>
                <c:pt idx="22">
                  <c:v>56.1</c:v>
                </c:pt>
                <c:pt idx="23">
                  <c:v>21.1</c:v>
                </c:pt>
                <c:pt idx="24">
                  <c:v>27.7</c:v>
                </c:pt>
                <c:pt idx="25">
                  <c:v>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00-49E9-B994-7C0956379F59}"/>
            </c:ext>
          </c:extLst>
        </c:ser>
        <c:ser>
          <c:idx val="1"/>
          <c:order val="1"/>
          <c:tx>
            <c:strRef>
              <c:f>Физика!$F$33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Физика!$A$34:$A$59</c:f>
              <c:strCache>
                <c:ptCount val="26"/>
                <c:pt idx="0">
                  <c:v>1.Физические понятия. Физические величины, ихединицы и приборы дляизмерения.</c:v>
                </c:pt>
                <c:pt idx="1">
                  <c:v>2. Механическое движение. Равномерное и равноускоренное движение. Свободное падение. Движение по окружности. Механические колебания и волны</c:v>
                </c:pt>
                <c:pt idx="2">
                  <c:v>3.Законы Ньютона. Силы в природе</c:v>
                </c:pt>
                <c:pt idx="3">
                  <c:v>4. Закон сохранения импульса. Закон сохранения энергии. Механическая работа и мощность. Простые механизмы</c:v>
                </c:pt>
                <c:pt idx="4">
                  <c:v>5. Давление. Закон Паскаля. Закон Архимеда. Плотность вещества</c:v>
                </c:pt>
                <c:pt idx="5">
                  <c:v>6. Физические явления и законы в механике. Анализ процессов</c:v>
                </c:pt>
                <c:pt idx="6">
                  <c:v>7. Механические явления (расчетная задача)</c:v>
                </c:pt>
                <c:pt idx="7">
                  <c:v>8. Тепловые явления</c:v>
                </c:pt>
                <c:pt idx="8">
                  <c:v>9. Физические явления и законы. Анализ процессов</c:v>
                </c:pt>
                <c:pt idx="9">
                  <c:v>10. Тепловые явления (расчетная задача)</c:v>
                </c:pt>
                <c:pt idx="10">
                  <c:v>11. Электризация тел</c:v>
                </c:pt>
                <c:pt idx="11">
                  <c:v>12. Постоянный ток</c:v>
                </c:pt>
                <c:pt idx="12">
                  <c:v>13. Магнитное поле. Электромагнитная индукция</c:v>
                </c:pt>
                <c:pt idx="13">
                  <c:v>14. Электромагнитные колебания и волны. Элементы оптики</c:v>
                </c:pt>
                <c:pt idx="14">
                  <c:v>15. Физические явления и законы в электродинамике. Анализ процессов</c:v>
                </c:pt>
                <c:pt idx="15">
                  <c:v>16. Электромагнитные явления (расчетная задача)</c:v>
                </c:pt>
                <c:pt idx="16">
                  <c:v>17. Радиоактивность. Опыты Резерфорда. Состав атомного ядра. Ядерные реакции</c:v>
                </c:pt>
                <c:pt idx="17">
                  <c:v>18. Владение основами знаний о методах научного познания</c:v>
                </c:pt>
                <c:pt idx="18">
                  <c:v>19. Физические явления и законы. Понимание и анализ экспериментальных данных, представленных в виде таблицы, графика или рисунка (схемы)</c:v>
                </c:pt>
                <c:pt idx="19">
                  <c:v>20. Извлечение информации из текста физического содержания</c:v>
                </c:pt>
                <c:pt idx="20">
                  <c:v>21. Сопоставление информации из разных частей текста. Применение информации из текста физического содержания</c:v>
                </c:pt>
                <c:pt idx="21">
                  <c:v>22. Применение информации из текста физического содержания</c:v>
                </c:pt>
                <c:pt idx="22">
                  <c:v>23. Экспериментальное задание (механические, электромагнитные явления)</c:v>
                </c:pt>
                <c:pt idx="23">
                  <c:v>24. Качественная задача (механические, тепловые или электромагнитные явления)</c:v>
                </c:pt>
                <c:pt idx="24">
                  <c:v>Расчетна25. я задача (механические, тепловые, электромагнитные явления)</c:v>
                </c:pt>
                <c:pt idx="25">
                  <c:v>26. Расчетная задача (механические, тепловые, электромагнитные явления)</c:v>
                </c:pt>
              </c:strCache>
            </c:strRef>
          </c:cat>
          <c:val>
            <c:numRef>
              <c:f>Физика!$F$34:$F$59</c:f>
              <c:numCache>
                <c:formatCode>General</c:formatCode>
                <c:ptCount val="26"/>
                <c:pt idx="0">
                  <c:v>95.2</c:v>
                </c:pt>
                <c:pt idx="1">
                  <c:v>88.2</c:v>
                </c:pt>
                <c:pt idx="2">
                  <c:v>81.5</c:v>
                </c:pt>
                <c:pt idx="3">
                  <c:v>84.8</c:v>
                </c:pt>
                <c:pt idx="4">
                  <c:v>94.4</c:v>
                </c:pt>
                <c:pt idx="5">
                  <c:v>83.4</c:v>
                </c:pt>
                <c:pt idx="6">
                  <c:v>68.5</c:v>
                </c:pt>
                <c:pt idx="7">
                  <c:v>89.3</c:v>
                </c:pt>
                <c:pt idx="8">
                  <c:v>96.9</c:v>
                </c:pt>
                <c:pt idx="9">
                  <c:v>83.1</c:v>
                </c:pt>
                <c:pt idx="10">
                  <c:v>86</c:v>
                </c:pt>
                <c:pt idx="11">
                  <c:v>75.3</c:v>
                </c:pt>
                <c:pt idx="12">
                  <c:v>78.7</c:v>
                </c:pt>
                <c:pt idx="13">
                  <c:v>87.1</c:v>
                </c:pt>
                <c:pt idx="14">
                  <c:v>79.5</c:v>
                </c:pt>
                <c:pt idx="15">
                  <c:v>90.4</c:v>
                </c:pt>
                <c:pt idx="16">
                  <c:v>91.6</c:v>
                </c:pt>
                <c:pt idx="17">
                  <c:v>97.2</c:v>
                </c:pt>
                <c:pt idx="18">
                  <c:v>94.7</c:v>
                </c:pt>
                <c:pt idx="19">
                  <c:v>96.6</c:v>
                </c:pt>
                <c:pt idx="20">
                  <c:v>94.9</c:v>
                </c:pt>
                <c:pt idx="21">
                  <c:v>56.2</c:v>
                </c:pt>
                <c:pt idx="22">
                  <c:v>85.5</c:v>
                </c:pt>
                <c:pt idx="23">
                  <c:v>51.4</c:v>
                </c:pt>
                <c:pt idx="24">
                  <c:v>84.3</c:v>
                </c:pt>
                <c:pt idx="25">
                  <c:v>93.3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00-49E9-B994-7C0956379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913920"/>
        <c:axId val="122915456"/>
      </c:barChart>
      <c:catAx>
        <c:axId val="12291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915456"/>
        <c:crosses val="autoZero"/>
        <c:auto val="1"/>
        <c:lblAlgn val="ctr"/>
        <c:lblOffset val="100"/>
        <c:noMultiLvlLbl val="0"/>
      </c:catAx>
      <c:valAx>
        <c:axId val="1229154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91392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49910340705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23-4378-A521-6B0297360E56}"/>
                </c:ext>
              </c:extLst>
            </c:dLbl>
            <c:dLbl>
              <c:idx val="1"/>
              <c:layout>
                <c:manualLayout>
                  <c:x val="4.9382716049382767E-3"/>
                  <c:y val="-8.368200836820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23-4378-A521-6B0297360E56}"/>
                </c:ext>
              </c:extLst>
            </c:dLbl>
            <c:dLbl>
              <c:idx val="9"/>
              <c:layout>
                <c:manualLayout>
                  <c:x val="0"/>
                  <c:y val="-5.020920502092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23-4378-A521-6B0297360E56}"/>
                </c:ext>
              </c:extLst>
            </c:dLbl>
            <c:dLbl>
              <c:idx val="10"/>
              <c:layout>
                <c:manualLayout>
                  <c:x val="-6.5843621399176988E-3"/>
                  <c:y val="-4.781829049611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23-4378-A521-6B0297360E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53.22</c:v>
                </c:pt>
                <c:pt idx="1">
                  <c:v>53.22</c:v>
                </c:pt>
                <c:pt idx="2">
                  <c:v>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23-4378-A521-6B0297360E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6460905349793646E-3"/>
                  <c:y val="-0.1028093245666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23-4378-A521-6B0297360E56}"/>
                </c:ext>
              </c:extLst>
            </c:dLbl>
            <c:dLbl>
              <c:idx val="6"/>
              <c:layout>
                <c:manualLayout>
                  <c:x val="0"/>
                  <c:y val="-5.97728631201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23-4378-A521-6B0297360E56}"/>
                </c:ext>
              </c:extLst>
            </c:dLbl>
            <c:dLbl>
              <c:idx val="8"/>
              <c:layout>
                <c:manualLayout>
                  <c:x val="3.292181069958849E-3"/>
                  <c:y val="-5.977286312014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23-4378-A521-6B0297360E56}"/>
                </c:ext>
              </c:extLst>
            </c:dLbl>
            <c:dLbl>
              <c:idx val="10"/>
              <c:layout>
                <c:manualLayout>
                  <c:x val="1.1522633744855973E-2"/>
                  <c:y val="-3.1081888822474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23-4378-A521-6B0297360E56}"/>
                </c:ext>
              </c:extLst>
            </c:dLbl>
            <c:dLbl>
              <c:idx val="11"/>
              <c:layout>
                <c:manualLayout>
                  <c:x val="3.4567901234568023E-2"/>
                  <c:y val="-2.3909145248057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23-4378-A521-6B0297360E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52.8</c:v>
                </c:pt>
                <c:pt idx="1">
                  <c:v>52.4</c:v>
                </c:pt>
                <c:pt idx="2">
                  <c:v>54.37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23-4378-A521-6B0297360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035008"/>
        <c:axId val="187053184"/>
      </c:barChart>
      <c:catAx>
        <c:axId val="18703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053184"/>
        <c:crosses val="autoZero"/>
        <c:auto val="1"/>
        <c:lblAlgn val="ctr"/>
        <c:lblOffset val="100"/>
        <c:noMultiLvlLbl val="0"/>
      </c:catAx>
      <c:valAx>
        <c:axId val="18705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035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физика!$B$74</c:f>
              <c:strCache>
                <c:ptCount val="1"/>
                <c:pt idx="0">
                  <c:v>в группе не преодолевших минимальный балл</c:v>
                </c:pt>
              </c:strCache>
            </c:strRef>
          </c:tx>
          <c:invertIfNegative val="0"/>
          <c:cat>
            <c:strRef>
              <c:f>физика!$A$75:$A$106</c:f>
              <c:strCache>
                <c:ptCount val="32"/>
                <c:pt idx="0">
                  <c:v>1. Кинематика</c:v>
                </c:pt>
                <c:pt idx="1">
                  <c:v>2. Силы в природе, законы Ньютона</c:v>
                </c:pt>
                <c:pt idx="2">
                  <c:v>3. Импульс, энергия, законы сохранения</c:v>
                </c:pt>
                <c:pt idx="3">
                  <c:v>4. Механическое равновесие, механические колебания и волны</c:v>
                </c:pt>
                <c:pt idx="4">
                  <c:v>5. Механика. Объяснение явлений</c:v>
                </c:pt>
                <c:pt idx="5">
                  <c:v>6. Механика. Изменение величин</c:v>
                </c:pt>
                <c:pt idx="6">
                  <c:v>7. Механика. Установление соответствия</c:v>
                </c:pt>
                <c:pt idx="7">
                  <c:v>8. Тепловое равновесие, уравнение состояния</c:v>
                </c:pt>
                <c:pt idx="8">
                  <c:v>9. Термодинамика</c:v>
                </c:pt>
                <c:pt idx="9">
                  <c:v>10. Тепловое равновесие</c:v>
                </c:pt>
                <c:pt idx="10">
                  <c:v>11. МКТ, термодинамика. Объяснение явлений</c:v>
                </c:pt>
                <c:pt idx="11">
                  <c:v>12. МКТ, термодинамика. Установление соответствия, изменение величин</c:v>
                </c:pt>
                <c:pt idx="12">
                  <c:v>13. Электрическое поле, магнитное поле</c:v>
                </c:pt>
                <c:pt idx="13">
                  <c:v>14. Электричество</c:v>
                </c:pt>
                <c:pt idx="14">
                  <c:v>15. Электромагнитная индукция, оптика</c:v>
                </c:pt>
                <c:pt idx="15">
                  <c:v>16. Электродинамика</c:v>
                </c:pt>
                <c:pt idx="16">
                  <c:v>17. Электродинамика и оптика. Изменение физических величин в процессах</c:v>
                </c:pt>
                <c:pt idx="17">
                  <c:v>18. Электродинамика, оптика, СТО. Установление соответствия</c:v>
                </c:pt>
                <c:pt idx="18">
                  <c:v>19. Ядерная физика</c:v>
                </c:pt>
                <c:pt idx="19">
                  <c:v>20. Линейчатые спектры, фотоны, закон радиоактивного распада</c:v>
                </c:pt>
                <c:pt idx="20">
                  <c:v>21. Квантовая физика. Изменение физических величин в процессах. Установление соответствия</c:v>
                </c:pt>
                <c:pt idx="21">
                  <c:v>22. Механика — квантовая физика, методы научного познания. Погрешности измерений</c:v>
                </c:pt>
                <c:pt idx="22">
                  <c:v>23. Механика — квантовая физика, методы научного познания. Эксперимент, анализ графиков и таблиц</c:v>
                </c:pt>
                <c:pt idx="23">
                  <c:v>24. Солнечная система, звёзды, галактики</c:v>
                </c:pt>
                <c:pt idx="24">
                  <c:v>25. Молекулярная физика, термодинамика, электродинамика, расчётная задача</c:v>
                </c:pt>
                <c:pt idx="25">
                  <c:v>26. Электродинамика, квантовая физика, расчётная задача</c:v>
                </c:pt>
                <c:pt idx="26">
                  <c:v>27. Механика — квантовая физика, качественная задача</c:v>
                </c:pt>
                <c:pt idx="27">
                  <c:v>28. Механика — квантовая физика, расчётная задача</c:v>
                </c:pt>
                <c:pt idx="28">
                  <c:v>29 . Механика (расчетная задача)</c:v>
                </c:pt>
                <c:pt idx="29">
                  <c:v>30. Молекулярная физика (расчетная задача)</c:v>
                </c:pt>
                <c:pt idx="30">
                  <c:v>31. Электродинамика (расчетная задача)</c:v>
                </c:pt>
                <c:pt idx="31">
                  <c:v>32. Электродинамика. Квантовая физика (расчетная задача)</c:v>
                </c:pt>
              </c:strCache>
            </c:strRef>
          </c:cat>
          <c:val>
            <c:numRef>
              <c:f>физика!$B$75:$B$106</c:f>
              <c:numCache>
                <c:formatCode>General</c:formatCode>
                <c:ptCount val="32"/>
                <c:pt idx="0">
                  <c:v>5.6</c:v>
                </c:pt>
                <c:pt idx="1">
                  <c:v>44.4</c:v>
                </c:pt>
                <c:pt idx="2">
                  <c:v>38.9</c:v>
                </c:pt>
                <c:pt idx="3">
                  <c:v>25</c:v>
                </c:pt>
                <c:pt idx="4">
                  <c:v>44.4</c:v>
                </c:pt>
                <c:pt idx="5">
                  <c:v>33.299999999999997</c:v>
                </c:pt>
                <c:pt idx="6">
                  <c:v>19.399999999999999</c:v>
                </c:pt>
                <c:pt idx="7">
                  <c:v>13.9</c:v>
                </c:pt>
                <c:pt idx="8">
                  <c:v>25</c:v>
                </c:pt>
                <c:pt idx="9">
                  <c:v>2.8</c:v>
                </c:pt>
                <c:pt idx="10">
                  <c:v>51.4</c:v>
                </c:pt>
                <c:pt idx="11">
                  <c:v>27.8</c:v>
                </c:pt>
                <c:pt idx="12">
                  <c:v>22.2</c:v>
                </c:pt>
                <c:pt idx="13">
                  <c:v>2.8</c:v>
                </c:pt>
                <c:pt idx="14">
                  <c:v>11.1</c:v>
                </c:pt>
                <c:pt idx="15">
                  <c:v>16.7</c:v>
                </c:pt>
                <c:pt idx="16">
                  <c:v>26.4</c:v>
                </c:pt>
                <c:pt idx="17">
                  <c:v>31.9</c:v>
                </c:pt>
                <c:pt idx="18">
                  <c:v>11.1</c:v>
                </c:pt>
                <c:pt idx="19">
                  <c:v>30.6</c:v>
                </c:pt>
                <c:pt idx="20">
                  <c:v>16.7</c:v>
                </c:pt>
                <c:pt idx="21">
                  <c:v>0</c:v>
                </c:pt>
                <c:pt idx="22">
                  <c:v>22.2</c:v>
                </c:pt>
                <c:pt idx="23">
                  <c:v>40.299999999999997</c:v>
                </c:pt>
                <c:pt idx="24">
                  <c:v>5.6</c:v>
                </c:pt>
                <c:pt idx="25">
                  <c:v>0</c:v>
                </c:pt>
                <c:pt idx="26">
                  <c:v>2.8</c:v>
                </c:pt>
                <c:pt idx="27">
                  <c:v>0.9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1E-4C9E-90A4-4EBB4EC86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38880"/>
        <c:axId val="124540416"/>
      </c:barChart>
      <c:catAx>
        <c:axId val="124538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4540416"/>
        <c:crosses val="autoZero"/>
        <c:auto val="1"/>
        <c:lblAlgn val="ctr"/>
        <c:lblOffset val="100"/>
        <c:noMultiLvlLbl val="0"/>
      </c:catAx>
      <c:valAx>
        <c:axId val="124540416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4538880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физика!$C$74</c:f>
              <c:strCache>
                <c:ptCount val="1"/>
                <c:pt idx="0">
                  <c:v>в группе до 60 т.б.</c:v>
                </c:pt>
              </c:strCache>
            </c:strRef>
          </c:tx>
          <c:invertIfNegative val="0"/>
          <c:cat>
            <c:strRef>
              <c:f>физика!$A$75:$A$106</c:f>
              <c:strCache>
                <c:ptCount val="32"/>
                <c:pt idx="0">
                  <c:v>1. Кинематика</c:v>
                </c:pt>
                <c:pt idx="1">
                  <c:v>2. Силы в природе, законы Ньютона</c:v>
                </c:pt>
                <c:pt idx="2">
                  <c:v>3. Импульс, энергия, законы сохранения</c:v>
                </c:pt>
                <c:pt idx="3">
                  <c:v>4. Механическое равновесие, механические колебания и волны</c:v>
                </c:pt>
                <c:pt idx="4">
                  <c:v>5. Механика. Объяснение явлений</c:v>
                </c:pt>
                <c:pt idx="5">
                  <c:v>6. Механика. Изменение величин</c:v>
                </c:pt>
                <c:pt idx="6">
                  <c:v>7. Механика. Установление соответствия</c:v>
                </c:pt>
                <c:pt idx="7">
                  <c:v>8. Тепловое равновесие, уравнение состояния</c:v>
                </c:pt>
                <c:pt idx="8">
                  <c:v>9. Термодинамика</c:v>
                </c:pt>
                <c:pt idx="9">
                  <c:v>10. Тепловое равновесие</c:v>
                </c:pt>
                <c:pt idx="10">
                  <c:v>11. МКТ, термодинамика. Объяснение явлений</c:v>
                </c:pt>
                <c:pt idx="11">
                  <c:v>12. МКТ, термодинамика. Установление соответствия, изменение величин</c:v>
                </c:pt>
                <c:pt idx="12">
                  <c:v>13. Электрическое поле, магнитное поле</c:v>
                </c:pt>
                <c:pt idx="13">
                  <c:v>14. Электричество</c:v>
                </c:pt>
                <c:pt idx="14">
                  <c:v>15. Электромагнитная индукция, оптика</c:v>
                </c:pt>
                <c:pt idx="15">
                  <c:v>16. Электродинамика</c:v>
                </c:pt>
                <c:pt idx="16">
                  <c:v>17. Электродинамика и оптика. Изменение физических величин в процессах</c:v>
                </c:pt>
                <c:pt idx="17">
                  <c:v>18. Электродинамика, оптика, СТО. Установление соответствия</c:v>
                </c:pt>
                <c:pt idx="18">
                  <c:v>19. Ядерная физика</c:v>
                </c:pt>
                <c:pt idx="19">
                  <c:v>20. Линейчатые спектры, фотоны, закон радиоактивного распада</c:v>
                </c:pt>
                <c:pt idx="20">
                  <c:v>21. Квантовая физика. Изменение физических величин в процессах. Установление соответствия</c:v>
                </c:pt>
                <c:pt idx="21">
                  <c:v>22. Механика — квантовая физика, методы научного познания. Погрешности измерений</c:v>
                </c:pt>
                <c:pt idx="22">
                  <c:v>23. Механика — квантовая физика, методы научного познания. Эксперимент, анализ графиков и таблиц</c:v>
                </c:pt>
                <c:pt idx="23">
                  <c:v>24. Солнечная система, звёзды, галактики</c:v>
                </c:pt>
                <c:pt idx="24">
                  <c:v>25. Молекулярная физика, термодинамика, электродинамика, расчётная задача</c:v>
                </c:pt>
                <c:pt idx="25">
                  <c:v>26. Электродинамика, квантовая физика, расчётная задача</c:v>
                </c:pt>
                <c:pt idx="26">
                  <c:v>27. Механика — квантовая физика, качественная задача</c:v>
                </c:pt>
                <c:pt idx="27">
                  <c:v>28. Механика — квантовая физика, расчётная задача</c:v>
                </c:pt>
                <c:pt idx="28">
                  <c:v>29 . Механика (расчетная задача)</c:v>
                </c:pt>
                <c:pt idx="29">
                  <c:v>30. Молекулярная физика (расчетная задача)</c:v>
                </c:pt>
                <c:pt idx="30">
                  <c:v>31. Электродинамика (расчетная задача)</c:v>
                </c:pt>
                <c:pt idx="31">
                  <c:v>32. Электродинамика. Квантовая физика (расчетная задача)</c:v>
                </c:pt>
              </c:strCache>
            </c:strRef>
          </c:cat>
          <c:val>
            <c:numRef>
              <c:f>физика!$C$75:$C$106</c:f>
              <c:numCache>
                <c:formatCode>General</c:formatCode>
                <c:ptCount val="32"/>
                <c:pt idx="0">
                  <c:v>52.7</c:v>
                </c:pt>
                <c:pt idx="1">
                  <c:v>94.4</c:v>
                </c:pt>
                <c:pt idx="2">
                  <c:v>87.9</c:v>
                </c:pt>
                <c:pt idx="3">
                  <c:v>56.5</c:v>
                </c:pt>
                <c:pt idx="4">
                  <c:v>73.5</c:v>
                </c:pt>
                <c:pt idx="5">
                  <c:v>68</c:v>
                </c:pt>
                <c:pt idx="6">
                  <c:v>56.5</c:v>
                </c:pt>
                <c:pt idx="7">
                  <c:v>52.1</c:v>
                </c:pt>
                <c:pt idx="8">
                  <c:v>63.7</c:v>
                </c:pt>
                <c:pt idx="9">
                  <c:v>44.4</c:v>
                </c:pt>
                <c:pt idx="10">
                  <c:v>66.599999999999994</c:v>
                </c:pt>
                <c:pt idx="11">
                  <c:v>57</c:v>
                </c:pt>
                <c:pt idx="12">
                  <c:v>67.7</c:v>
                </c:pt>
                <c:pt idx="13">
                  <c:v>28</c:v>
                </c:pt>
                <c:pt idx="14">
                  <c:v>58.8</c:v>
                </c:pt>
                <c:pt idx="15">
                  <c:v>45.8</c:v>
                </c:pt>
                <c:pt idx="16">
                  <c:v>46</c:v>
                </c:pt>
                <c:pt idx="17">
                  <c:v>58.5</c:v>
                </c:pt>
                <c:pt idx="18">
                  <c:v>60.9</c:v>
                </c:pt>
                <c:pt idx="19">
                  <c:v>77.3</c:v>
                </c:pt>
                <c:pt idx="20">
                  <c:v>34.4</c:v>
                </c:pt>
                <c:pt idx="21">
                  <c:v>13.3</c:v>
                </c:pt>
                <c:pt idx="22">
                  <c:v>70.3</c:v>
                </c:pt>
                <c:pt idx="23">
                  <c:v>60.2</c:v>
                </c:pt>
                <c:pt idx="24">
                  <c:v>19.2</c:v>
                </c:pt>
                <c:pt idx="25">
                  <c:v>19</c:v>
                </c:pt>
                <c:pt idx="26">
                  <c:v>18.5</c:v>
                </c:pt>
                <c:pt idx="27">
                  <c:v>15.7</c:v>
                </c:pt>
                <c:pt idx="28">
                  <c:v>6.4</c:v>
                </c:pt>
                <c:pt idx="29">
                  <c:v>3.5</c:v>
                </c:pt>
                <c:pt idx="30">
                  <c:v>1</c:v>
                </c:pt>
                <c:pt idx="3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F1-433A-B37A-BF7929EF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53472"/>
        <c:axId val="124579840"/>
      </c:barChart>
      <c:catAx>
        <c:axId val="124553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4579840"/>
        <c:crosses val="autoZero"/>
        <c:auto val="1"/>
        <c:lblAlgn val="ctr"/>
        <c:lblOffset val="100"/>
        <c:noMultiLvlLbl val="0"/>
      </c:catAx>
      <c:valAx>
        <c:axId val="124579840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4553472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физика!$D$74</c:f>
              <c:strCache>
                <c:ptCount val="1"/>
                <c:pt idx="0">
                  <c:v>в группе 61-80 т.б.</c:v>
                </c:pt>
              </c:strCache>
            </c:strRef>
          </c:tx>
          <c:invertIfNegative val="0"/>
          <c:cat>
            <c:strRef>
              <c:f>физика!$A$75:$A$106</c:f>
              <c:strCache>
                <c:ptCount val="32"/>
                <c:pt idx="0">
                  <c:v>1. Кинематика</c:v>
                </c:pt>
                <c:pt idx="1">
                  <c:v>2. Силы в природе, законы Ньютона</c:v>
                </c:pt>
                <c:pt idx="2">
                  <c:v>3. Импульс, энергия, законы сохранения</c:v>
                </c:pt>
                <c:pt idx="3">
                  <c:v>4. Механическое равновесие, механические колебания и волны</c:v>
                </c:pt>
                <c:pt idx="4">
                  <c:v>5. Механика. Объяснение явлений</c:v>
                </c:pt>
                <c:pt idx="5">
                  <c:v>6. Механика. Изменение величин</c:v>
                </c:pt>
                <c:pt idx="6">
                  <c:v>7. Механика. Установление соответствия</c:v>
                </c:pt>
                <c:pt idx="7">
                  <c:v>8. Тепловое равновесие, уравнение состояния</c:v>
                </c:pt>
                <c:pt idx="8">
                  <c:v>9. Термодинамика</c:v>
                </c:pt>
                <c:pt idx="9">
                  <c:v>10. Тепловое равновесие</c:v>
                </c:pt>
                <c:pt idx="10">
                  <c:v>11. МКТ, термодинамика. Объяснение явлений</c:v>
                </c:pt>
                <c:pt idx="11">
                  <c:v>12. МКТ, термодинамика. Установление соответствия, изменение величин</c:v>
                </c:pt>
                <c:pt idx="12">
                  <c:v>13. Электрическое поле, магнитное поле</c:v>
                </c:pt>
                <c:pt idx="13">
                  <c:v>14. Электричество</c:v>
                </c:pt>
                <c:pt idx="14">
                  <c:v>15. Электромагнитная индукция, оптика</c:v>
                </c:pt>
                <c:pt idx="15">
                  <c:v>16. Электродинамика</c:v>
                </c:pt>
                <c:pt idx="16">
                  <c:v>17. Электродинамика и оптика. Изменение физических величин в процессах</c:v>
                </c:pt>
                <c:pt idx="17">
                  <c:v>18. Электродинамика, оптика, СТО. Установление соответствия</c:v>
                </c:pt>
                <c:pt idx="18">
                  <c:v>19. Ядерная физика</c:v>
                </c:pt>
                <c:pt idx="19">
                  <c:v>20. Линейчатые спектры, фотоны, закон радиоактивного распада</c:v>
                </c:pt>
                <c:pt idx="20">
                  <c:v>21. Квантовая физика. Изменение физических величин в процессах. Установление соответствия</c:v>
                </c:pt>
                <c:pt idx="21">
                  <c:v>22. Механика — квантовая физика, методы научного познания. Погрешности измерений</c:v>
                </c:pt>
                <c:pt idx="22">
                  <c:v>23. Механика — квантовая физика, методы научного познания. Эксперимент, анализ графиков и таблиц</c:v>
                </c:pt>
                <c:pt idx="23">
                  <c:v>24. Солнечная система, звёзды, галактики</c:v>
                </c:pt>
                <c:pt idx="24">
                  <c:v>25. Молекулярная физика, термодинамика, электродинамика, расчётная задача</c:v>
                </c:pt>
                <c:pt idx="25">
                  <c:v>26. Электродинамика, квантовая физика, расчётная задача</c:v>
                </c:pt>
                <c:pt idx="26">
                  <c:v>27. Механика — квантовая физика, качественная задача</c:v>
                </c:pt>
                <c:pt idx="27">
                  <c:v>28. Механика — квантовая физика, расчётная задача</c:v>
                </c:pt>
                <c:pt idx="28">
                  <c:v>29 . Механика (расчетная задача)</c:v>
                </c:pt>
                <c:pt idx="29">
                  <c:v>30. Молекулярная физика (расчетная задача)</c:v>
                </c:pt>
                <c:pt idx="30">
                  <c:v>31. Электродинамика (расчетная задача)</c:v>
                </c:pt>
                <c:pt idx="31">
                  <c:v>32. Электродинамика. Квантовая физика (расчетная задача)</c:v>
                </c:pt>
              </c:strCache>
            </c:strRef>
          </c:cat>
          <c:val>
            <c:numRef>
              <c:f>физика!$D$75:$D$106</c:f>
              <c:numCache>
                <c:formatCode>General</c:formatCode>
                <c:ptCount val="32"/>
                <c:pt idx="0">
                  <c:v>84.4</c:v>
                </c:pt>
                <c:pt idx="1">
                  <c:v>100</c:v>
                </c:pt>
                <c:pt idx="2">
                  <c:v>98.3</c:v>
                </c:pt>
                <c:pt idx="3">
                  <c:v>91.9</c:v>
                </c:pt>
                <c:pt idx="4">
                  <c:v>93.6</c:v>
                </c:pt>
                <c:pt idx="5">
                  <c:v>74.900000000000006</c:v>
                </c:pt>
                <c:pt idx="6">
                  <c:v>90.8</c:v>
                </c:pt>
                <c:pt idx="7">
                  <c:v>78.599999999999994</c:v>
                </c:pt>
                <c:pt idx="8">
                  <c:v>92.5</c:v>
                </c:pt>
                <c:pt idx="9">
                  <c:v>85.5</c:v>
                </c:pt>
                <c:pt idx="10">
                  <c:v>89.9</c:v>
                </c:pt>
                <c:pt idx="11">
                  <c:v>82.1</c:v>
                </c:pt>
                <c:pt idx="12">
                  <c:v>94.8</c:v>
                </c:pt>
                <c:pt idx="13">
                  <c:v>78.599999999999994</c:v>
                </c:pt>
                <c:pt idx="14">
                  <c:v>96</c:v>
                </c:pt>
                <c:pt idx="15">
                  <c:v>78.900000000000006</c:v>
                </c:pt>
                <c:pt idx="16">
                  <c:v>67.900000000000006</c:v>
                </c:pt>
                <c:pt idx="17">
                  <c:v>78.599999999999994</c:v>
                </c:pt>
                <c:pt idx="18">
                  <c:v>92.5</c:v>
                </c:pt>
                <c:pt idx="19">
                  <c:v>98.8</c:v>
                </c:pt>
                <c:pt idx="20">
                  <c:v>64.5</c:v>
                </c:pt>
                <c:pt idx="21">
                  <c:v>39.299999999999997</c:v>
                </c:pt>
                <c:pt idx="22">
                  <c:v>96</c:v>
                </c:pt>
                <c:pt idx="23">
                  <c:v>76.599999999999994</c:v>
                </c:pt>
                <c:pt idx="24">
                  <c:v>68.8</c:v>
                </c:pt>
                <c:pt idx="25">
                  <c:v>59.5</c:v>
                </c:pt>
                <c:pt idx="26">
                  <c:v>69.400000000000006</c:v>
                </c:pt>
                <c:pt idx="27">
                  <c:v>75.900000000000006</c:v>
                </c:pt>
                <c:pt idx="28">
                  <c:v>49.3</c:v>
                </c:pt>
                <c:pt idx="29">
                  <c:v>39.1</c:v>
                </c:pt>
                <c:pt idx="30">
                  <c:v>34.1</c:v>
                </c:pt>
                <c:pt idx="31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4D-4CC0-9073-839CC8602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89088"/>
        <c:axId val="124090624"/>
      </c:barChart>
      <c:catAx>
        <c:axId val="124089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4090624"/>
        <c:crosses val="autoZero"/>
        <c:auto val="1"/>
        <c:lblAlgn val="ctr"/>
        <c:lblOffset val="100"/>
        <c:noMultiLvlLbl val="0"/>
      </c:catAx>
      <c:valAx>
        <c:axId val="124090624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4089088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физика!$E$74</c:f>
              <c:strCache>
                <c:ptCount val="1"/>
                <c:pt idx="0">
                  <c:v>в группе 81-100 т.б.</c:v>
                </c:pt>
              </c:strCache>
            </c:strRef>
          </c:tx>
          <c:invertIfNegative val="0"/>
          <c:cat>
            <c:strRef>
              <c:f>физика!$A$75:$A$106</c:f>
              <c:strCache>
                <c:ptCount val="32"/>
                <c:pt idx="0">
                  <c:v>1. Кинематика</c:v>
                </c:pt>
                <c:pt idx="1">
                  <c:v>2. Силы в природе, законы Ньютона</c:v>
                </c:pt>
                <c:pt idx="2">
                  <c:v>3. Импульс, энергия, законы сохранения</c:v>
                </c:pt>
                <c:pt idx="3">
                  <c:v>4. Механическое равновесие, механические колебания и волны</c:v>
                </c:pt>
                <c:pt idx="4">
                  <c:v>5. Механика. Объяснение явлений</c:v>
                </c:pt>
                <c:pt idx="5">
                  <c:v>6. Механика. Изменение величин</c:v>
                </c:pt>
                <c:pt idx="6">
                  <c:v>7. Механика. Установление соответствия</c:v>
                </c:pt>
                <c:pt idx="7">
                  <c:v>8. Тепловое равновесие, уравнение состояния</c:v>
                </c:pt>
                <c:pt idx="8">
                  <c:v>9. Термодинамика</c:v>
                </c:pt>
                <c:pt idx="9">
                  <c:v>10. Тепловое равновесие</c:v>
                </c:pt>
                <c:pt idx="10">
                  <c:v>11. МКТ, термодинамика. Объяснение явлений</c:v>
                </c:pt>
                <c:pt idx="11">
                  <c:v>12. МКТ, термодинамика. Установление соответствия, изменение величин</c:v>
                </c:pt>
                <c:pt idx="12">
                  <c:v>13. Электрическое поле, магнитное поле</c:v>
                </c:pt>
                <c:pt idx="13">
                  <c:v>14. Электричество</c:v>
                </c:pt>
                <c:pt idx="14">
                  <c:v>15. Электромагнитная индукция, оптика</c:v>
                </c:pt>
                <c:pt idx="15">
                  <c:v>16. Электродинамика</c:v>
                </c:pt>
                <c:pt idx="16">
                  <c:v>17. Электродинамика и оптика. Изменение физических величин в процессах</c:v>
                </c:pt>
                <c:pt idx="17">
                  <c:v>18. Электродинамика, оптика, СТО. Установление соответствия</c:v>
                </c:pt>
                <c:pt idx="18">
                  <c:v>19. Ядерная физика</c:v>
                </c:pt>
                <c:pt idx="19">
                  <c:v>20. Линейчатые спектры, фотоны, закон радиоактивного распада</c:v>
                </c:pt>
                <c:pt idx="20">
                  <c:v>21. Квантовая физика. Изменение физических величин в процессах. Установление соответствия</c:v>
                </c:pt>
                <c:pt idx="21">
                  <c:v>22. Механика — квантовая физика, методы научного познания. Погрешности измерений</c:v>
                </c:pt>
                <c:pt idx="22">
                  <c:v>23. Механика — квантовая физика, методы научного познания. Эксперимент, анализ графиков и таблиц</c:v>
                </c:pt>
                <c:pt idx="23">
                  <c:v>24. Солнечная система, звёзды, галактики</c:v>
                </c:pt>
                <c:pt idx="24">
                  <c:v>25. Молекулярная физика, термодинамика, электродинамика, расчётная задача</c:v>
                </c:pt>
                <c:pt idx="25">
                  <c:v>26. Электродинамика, квантовая физика, расчётная задача</c:v>
                </c:pt>
                <c:pt idx="26">
                  <c:v>27. Механика — квантовая физика, качественная задача</c:v>
                </c:pt>
                <c:pt idx="27">
                  <c:v>28. Механика — квантовая физика, расчётная задача</c:v>
                </c:pt>
                <c:pt idx="28">
                  <c:v>29 . Механика (расчетная задача)</c:v>
                </c:pt>
                <c:pt idx="29">
                  <c:v>30. Молекулярная физика (расчетная задача)</c:v>
                </c:pt>
                <c:pt idx="30">
                  <c:v>31. Электродинамика (расчетная задача)</c:v>
                </c:pt>
                <c:pt idx="31">
                  <c:v>32. Электродинамика. Квантовая физика (расчетная задача)</c:v>
                </c:pt>
              </c:strCache>
            </c:strRef>
          </c:cat>
          <c:val>
            <c:numRef>
              <c:f>физика!$E$75:$E$106</c:f>
              <c:numCache>
                <c:formatCode>General</c:formatCode>
                <c:ptCount val="32"/>
                <c:pt idx="0">
                  <c:v>94.9</c:v>
                </c:pt>
                <c:pt idx="1">
                  <c:v>100</c:v>
                </c:pt>
                <c:pt idx="2">
                  <c:v>98.7</c:v>
                </c:pt>
                <c:pt idx="3">
                  <c:v>98.7</c:v>
                </c:pt>
                <c:pt idx="4">
                  <c:v>96.8</c:v>
                </c:pt>
                <c:pt idx="5">
                  <c:v>91.7</c:v>
                </c:pt>
                <c:pt idx="6">
                  <c:v>98.7</c:v>
                </c:pt>
                <c:pt idx="7">
                  <c:v>88.5</c:v>
                </c:pt>
                <c:pt idx="8">
                  <c:v>91</c:v>
                </c:pt>
                <c:pt idx="9">
                  <c:v>94.9</c:v>
                </c:pt>
                <c:pt idx="10">
                  <c:v>96.2</c:v>
                </c:pt>
                <c:pt idx="11">
                  <c:v>94.9</c:v>
                </c:pt>
                <c:pt idx="12">
                  <c:v>94.9</c:v>
                </c:pt>
                <c:pt idx="13">
                  <c:v>91</c:v>
                </c:pt>
                <c:pt idx="14">
                  <c:v>100</c:v>
                </c:pt>
                <c:pt idx="15">
                  <c:v>92.3</c:v>
                </c:pt>
                <c:pt idx="16">
                  <c:v>84</c:v>
                </c:pt>
                <c:pt idx="17">
                  <c:v>95.5</c:v>
                </c:pt>
                <c:pt idx="18">
                  <c:v>96.2</c:v>
                </c:pt>
                <c:pt idx="19">
                  <c:v>100</c:v>
                </c:pt>
                <c:pt idx="20">
                  <c:v>86.5</c:v>
                </c:pt>
                <c:pt idx="21">
                  <c:v>66.7</c:v>
                </c:pt>
                <c:pt idx="22">
                  <c:v>98.7</c:v>
                </c:pt>
                <c:pt idx="23">
                  <c:v>86.5</c:v>
                </c:pt>
                <c:pt idx="24">
                  <c:v>87.2</c:v>
                </c:pt>
                <c:pt idx="25">
                  <c:v>88.5</c:v>
                </c:pt>
                <c:pt idx="26">
                  <c:v>94.9</c:v>
                </c:pt>
                <c:pt idx="27">
                  <c:v>97</c:v>
                </c:pt>
                <c:pt idx="28">
                  <c:v>73.900000000000006</c:v>
                </c:pt>
                <c:pt idx="29">
                  <c:v>86.8</c:v>
                </c:pt>
                <c:pt idx="30">
                  <c:v>85</c:v>
                </c:pt>
                <c:pt idx="31">
                  <c:v>56.8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2-4AEE-816F-27D15AE45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24160"/>
        <c:axId val="124125952"/>
      </c:barChart>
      <c:catAx>
        <c:axId val="12412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4125952"/>
        <c:crosses val="autoZero"/>
        <c:auto val="1"/>
        <c:lblAlgn val="ctr"/>
        <c:lblOffset val="100"/>
        <c:noMultiLvlLbl val="0"/>
      </c:catAx>
      <c:valAx>
        <c:axId val="124125952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4124160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93827160493827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2C-444D-82C3-202675BA91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23.6</c:v>
                </c:pt>
                <c:pt idx="1">
                  <c:v>69.400000000000006</c:v>
                </c:pt>
                <c:pt idx="2">
                  <c:v>78.2</c:v>
                </c:pt>
                <c:pt idx="3">
                  <c:v>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31-455A-AB2C-6004D8468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2600119545726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2C-444D-82C3-202675BA91A5}"/>
                </c:ext>
              </c:extLst>
            </c:dLbl>
            <c:dLbl>
              <c:idx val="1"/>
              <c:layout>
                <c:manualLayout>
                  <c:x val="-1.6460905349794238E-3"/>
                  <c:y val="-7.65092647937836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58-455E-8865-6B14A0F2310A}"/>
                </c:ext>
              </c:extLst>
            </c:dLbl>
            <c:dLbl>
              <c:idx val="2"/>
              <c:layout>
                <c:manualLayout>
                  <c:x val="-1.6460905349794247E-2"/>
                  <c:y val="-7.6509453054769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31-455A-AB2C-6004D8468D34}"/>
                </c:ext>
              </c:extLst>
            </c:dLbl>
            <c:dLbl>
              <c:idx val="3"/>
              <c:layout>
                <c:manualLayout>
                  <c:x val="-1.6460905349795446E-3"/>
                  <c:y val="-5.97728631201434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58-455E-8865-6B14A0F2310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23.5</c:v>
                </c:pt>
                <c:pt idx="1">
                  <c:v>69</c:v>
                </c:pt>
                <c:pt idx="2">
                  <c:v>77.7</c:v>
                </c:pt>
                <c:pt idx="3">
                  <c:v>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31-455A-AB2C-6004D8468D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68724279835391E-2"/>
                  <c:y val="4.781829049611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31-455A-AB2C-6004D8468D34}"/>
                </c:ext>
              </c:extLst>
            </c:dLbl>
            <c:dLbl>
              <c:idx val="2"/>
              <c:layout>
                <c:manualLayout>
                  <c:x val="-1.6460905349794249E-3"/>
                  <c:y val="-1.9127316198445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231-455A-AB2C-6004D8468D3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Средний балл</c:v>
                </c:pt>
                <c:pt idx="1">
                  <c:v>% среднего балла от максимального</c:v>
                </c:pt>
                <c:pt idx="2">
                  <c:v>успешность</c:v>
                </c:pt>
                <c:pt idx="3">
                  <c:v>справляемость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24.4</c:v>
                </c:pt>
                <c:pt idx="1">
                  <c:v>71.7</c:v>
                </c:pt>
                <c:pt idx="2">
                  <c:v>83</c:v>
                </c:pt>
                <c:pt idx="3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31-455A-AB2C-6004D8468D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308544"/>
        <c:axId val="191310080"/>
      </c:barChart>
      <c:catAx>
        <c:axId val="19130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310080"/>
        <c:crosses val="autoZero"/>
        <c:auto val="1"/>
        <c:lblAlgn val="ctr"/>
        <c:lblOffset val="100"/>
        <c:noMultiLvlLbl val="0"/>
      </c:catAx>
      <c:valAx>
        <c:axId val="19131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30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Математика!$L$6</c:f>
              <c:strCache>
                <c:ptCount val="1"/>
                <c:pt idx="0">
                  <c:v>87,19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(Математика!$D$1,Математика!$F$1,Математика!$H$1)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(Математика!$D$6,Математика!$F$6,Математика!$H$6)</c:f>
              <c:numCache>
                <c:formatCode>0.00</c:formatCode>
                <c:ptCount val="3"/>
                <c:pt idx="0" formatCode="General">
                  <c:v>80.069999999999993</c:v>
                </c:pt>
                <c:pt idx="1">
                  <c:v>90.911882100092114</c:v>
                </c:pt>
                <c:pt idx="2" formatCode="General">
                  <c:v>90.6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6E-4CE6-ACA3-B9A7935AE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31232"/>
        <c:axId val="114176384"/>
      </c:lineChart>
      <c:catAx>
        <c:axId val="1140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176384"/>
        <c:crosses val="autoZero"/>
        <c:auto val="1"/>
        <c:lblAlgn val="ctr"/>
        <c:lblOffset val="100"/>
        <c:noMultiLvlLbl val="0"/>
      </c:catAx>
      <c:valAx>
        <c:axId val="114176384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03123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2E-3</c:v>
                </c:pt>
                <c:pt idx="1">
                  <c:v>0.217</c:v>
                </c:pt>
                <c:pt idx="2">
                  <c:v>0.377</c:v>
                </c:pt>
                <c:pt idx="3">
                  <c:v>0.40500000000000003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explosion val="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4.0000000000000001E-3</c:v>
                </c:pt>
                <c:pt idx="1">
                  <c:v>0.219</c:v>
                </c:pt>
                <c:pt idx="2">
                  <c:v>0.38900000000000001</c:v>
                </c:pt>
                <c:pt idx="3">
                  <c:v>0.38800000000000001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EA-476A-AAC2-C503F8E78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EA-476A-AAC2-C503F8E78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EA-476A-AAC2-C503F8E78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EA-476A-AAC2-C503F8E78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1E-3</c:v>
                </c:pt>
                <c:pt idx="1">
                  <c:v>0.16800000000000001</c:v>
                </c:pt>
                <c:pt idx="2">
                  <c:v>0.39900000000000002</c:v>
                </c:pt>
                <c:pt idx="3">
                  <c:v>0.43099999999999999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EA-476A-AAC2-C503F8E7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"2"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66687413519709926"/>
          <c:y val="0.10183112838263045"/>
          <c:w val="0.28545271064157851"/>
          <c:h val="0.834477693992749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Химия!$B$32</c:f>
              <c:strCache>
                <c:ptCount val="1"/>
                <c:pt idx="0">
                  <c:v>ср.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Химия!$A$33:$A$54</c:f>
              <c:strCache>
                <c:ptCount val="22"/>
                <c:pt idx="0">
                  <c:v> 1. Строение атома. Строение электронных оболочек атомов</c:v>
                </c:pt>
                <c:pt idx="1">
                  <c:v>2. Периодический закон и Периодическая система элементов</c:v>
                </c:pt>
                <c:pt idx="2">
                  <c:v>3.Строение молекул. Химическая связь</c:v>
                </c:pt>
                <c:pt idx="3">
                  <c:v>4. Валентность и степень окисления химических элементов</c:v>
                </c:pt>
                <c:pt idx="4">
                  <c:v>5. Простые и сложные вещества. Неорганические вещества</c:v>
                </c:pt>
                <c:pt idx="5">
                  <c:v>6. Химическая реакция. Условия и признаки протекания химических реакций, их классификация. Уравнения химических реакций и расчеты по ним. </c:v>
                </c:pt>
                <c:pt idx="6">
                  <c:v>7. Электролиты и неэлектролиты. Катионыи анионы.</c:v>
                </c:pt>
                <c:pt idx="7">
                  <c:v>8. Реакции ионного обмена и условия их осуществления</c:v>
                </c:pt>
                <c:pt idx="8">
                  <c:v>9. Химические свойства простых веществ.</c:v>
                </c:pt>
                <c:pt idx="9">
                  <c:v>10. Химические свойства оксидов</c:v>
                </c:pt>
                <c:pt idx="10">
                  <c:v>11. Химические свойства кислот и оснований.</c:v>
                </c:pt>
                <c:pt idx="11">
                  <c:v>12. Химические свойства солей (средних)</c:v>
                </c:pt>
                <c:pt idx="12">
                  <c:v>13. Чистые вещества и смеси. Безопасность в лаборатории</c:v>
                </c:pt>
                <c:pt idx="13">
                  <c:v>14. Окислительно-восстановительные реакции</c:v>
                </c:pt>
                <c:pt idx="14">
                  <c:v>15. Вычисление массовой доли химическогоэлемента в веществе</c:v>
                </c:pt>
                <c:pt idx="15">
                  <c:v>16. Периодический закон. Периодическая система элементов </c:v>
                </c:pt>
                <c:pt idx="16">
                  <c:v>17. Первоначальные сведения об органических веществах</c:v>
                </c:pt>
                <c:pt idx="17">
                  <c:v>18. Определение характера среды растворов. Качественные реакции на ионы.</c:v>
                </c:pt>
                <c:pt idx="18">
                  <c:v>19. Химические свойства простых и сложных веществ.</c:v>
                </c:pt>
                <c:pt idx="19">
                  <c:v>20. Степень окисления химических элементов. Окислительно-восстановительные реакции</c:v>
                </c:pt>
                <c:pt idx="20">
                  <c:v>21. Вычисление массовой доли растворенного вещества в растворе. Вычисления по химическим формулам и уравнениям реаации</c:v>
                </c:pt>
                <c:pt idx="21">
                  <c:v>22. Взаимосвязь различных классов неорганических веществ. </c:v>
                </c:pt>
              </c:strCache>
            </c:strRef>
          </c:cat>
          <c:val>
            <c:numRef>
              <c:f>Химия!$B$33:$B$54</c:f>
              <c:numCache>
                <c:formatCode>General</c:formatCode>
                <c:ptCount val="22"/>
                <c:pt idx="0">
                  <c:v>93.8</c:v>
                </c:pt>
                <c:pt idx="1">
                  <c:v>75.599999999999994</c:v>
                </c:pt>
                <c:pt idx="2">
                  <c:v>86.6</c:v>
                </c:pt>
                <c:pt idx="3">
                  <c:v>93.4</c:v>
                </c:pt>
                <c:pt idx="4">
                  <c:v>84.3</c:v>
                </c:pt>
                <c:pt idx="5">
                  <c:v>92.4</c:v>
                </c:pt>
                <c:pt idx="6">
                  <c:v>87.1</c:v>
                </c:pt>
                <c:pt idx="7">
                  <c:v>86.5</c:v>
                </c:pt>
                <c:pt idx="8">
                  <c:v>82.2</c:v>
                </c:pt>
                <c:pt idx="9">
                  <c:v>67</c:v>
                </c:pt>
                <c:pt idx="10">
                  <c:v>76.3</c:v>
                </c:pt>
                <c:pt idx="11">
                  <c:v>77.5</c:v>
                </c:pt>
                <c:pt idx="12">
                  <c:v>49</c:v>
                </c:pt>
                <c:pt idx="13">
                  <c:v>71.099999999999994</c:v>
                </c:pt>
                <c:pt idx="14">
                  <c:v>88.6</c:v>
                </c:pt>
                <c:pt idx="15">
                  <c:v>87.6</c:v>
                </c:pt>
                <c:pt idx="16">
                  <c:v>64.3</c:v>
                </c:pt>
                <c:pt idx="17">
                  <c:v>68.400000000000006</c:v>
                </c:pt>
                <c:pt idx="18">
                  <c:v>55.7</c:v>
                </c:pt>
                <c:pt idx="19">
                  <c:v>73.5</c:v>
                </c:pt>
                <c:pt idx="20">
                  <c:v>65.099999999999994</c:v>
                </c:pt>
                <c:pt idx="21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62-4028-B15E-7FB60B008254}"/>
            </c:ext>
          </c:extLst>
        </c:ser>
        <c:ser>
          <c:idx val="1"/>
          <c:order val="1"/>
          <c:tx>
            <c:strRef>
              <c:f>Химия!$C$32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Химия!$A$33:$A$54</c:f>
              <c:strCache>
                <c:ptCount val="22"/>
                <c:pt idx="0">
                  <c:v> 1. Строение атома. Строение электронных оболочек атомов</c:v>
                </c:pt>
                <c:pt idx="1">
                  <c:v>2. Периодический закон и Периодическая система элементов</c:v>
                </c:pt>
                <c:pt idx="2">
                  <c:v>3.Строение молекул. Химическая связь</c:v>
                </c:pt>
                <c:pt idx="3">
                  <c:v>4. Валентность и степень окисления химических элементов</c:v>
                </c:pt>
                <c:pt idx="4">
                  <c:v>5. Простые и сложные вещества. Неорганические вещества</c:v>
                </c:pt>
                <c:pt idx="5">
                  <c:v>6. Химическая реакция. Условия и признаки протекания химических реакций, их классификация. Уравнения химических реакций и расчеты по ним. </c:v>
                </c:pt>
                <c:pt idx="6">
                  <c:v>7. Электролиты и неэлектролиты. Катионыи анионы.</c:v>
                </c:pt>
                <c:pt idx="7">
                  <c:v>8. Реакции ионного обмена и условия их осуществления</c:v>
                </c:pt>
                <c:pt idx="8">
                  <c:v>9. Химические свойства простых веществ.</c:v>
                </c:pt>
                <c:pt idx="9">
                  <c:v>10. Химические свойства оксидов</c:v>
                </c:pt>
                <c:pt idx="10">
                  <c:v>11. Химические свойства кислот и оснований.</c:v>
                </c:pt>
                <c:pt idx="11">
                  <c:v>12. Химические свойства солей (средних)</c:v>
                </c:pt>
                <c:pt idx="12">
                  <c:v>13. Чистые вещества и смеси. Безопасность в лаборатории</c:v>
                </c:pt>
                <c:pt idx="13">
                  <c:v>14. Окислительно-восстановительные реакции</c:v>
                </c:pt>
                <c:pt idx="14">
                  <c:v>15. Вычисление массовой доли химическогоэлемента в веществе</c:v>
                </c:pt>
                <c:pt idx="15">
                  <c:v>16. Периодический закон. Периодическая система элементов </c:v>
                </c:pt>
                <c:pt idx="16">
                  <c:v>17. Первоначальные сведения об органических веществах</c:v>
                </c:pt>
                <c:pt idx="17">
                  <c:v>18. Определение характера среды растворов. Качественные реакции на ионы.</c:v>
                </c:pt>
                <c:pt idx="18">
                  <c:v>19. Химические свойства простых и сложных веществ.</c:v>
                </c:pt>
                <c:pt idx="19">
                  <c:v>20. Степень окисления химических элементов. Окислительно-восстановительные реакции</c:v>
                </c:pt>
                <c:pt idx="20">
                  <c:v>21. Вычисление массовой доли растворенного вещества в растворе. Вычисления по химическим формулам и уравнениям реаации</c:v>
                </c:pt>
                <c:pt idx="21">
                  <c:v>22. Взаимосвязь различных классов неорганических веществ. </c:v>
                </c:pt>
              </c:strCache>
            </c:strRef>
          </c:cat>
          <c:val>
            <c:numRef>
              <c:f>Химия!$C$33:$C$54</c:f>
              <c:numCache>
                <c:formatCode>General</c:formatCode>
                <c:ptCount val="22"/>
                <c:pt idx="0">
                  <c:v>50</c:v>
                </c:pt>
                <c:pt idx="1">
                  <c:v>0</c:v>
                </c:pt>
                <c:pt idx="2">
                  <c:v>50</c:v>
                </c:pt>
                <c:pt idx="3">
                  <c:v>50</c:v>
                </c:pt>
                <c:pt idx="4">
                  <c:v>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0</c:v>
                </c:pt>
                <c:pt idx="10">
                  <c:v>50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50</c:v>
                </c:pt>
                <c:pt idx="16">
                  <c:v>25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62-4028-B15E-7FB60B008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165120"/>
        <c:axId val="124183296"/>
      </c:barChart>
      <c:catAx>
        <c:axId val="12416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83296"/>
        <c:crosses val="autoZero"/>
        <c:auto val="1"/>
        <c:lblAlgn val="ctr"/>
        <c:lblOffset val="100"/>
        <c:noMultiLvlLbl val="0"/>
      </c:catAx>
      <c:valAx>
        <c:axId val="12418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6512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"3"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7795551956215385"/>
          <c:y val="0.10681966563281019"/>
          <c:w val="0.38064410971880314"/>
          <c:h val="0.82636903210941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Химия!$B$32</c:f>
              <c:strCache>
                <c:ptCount val="1"/>
                <c:pt idx="0">
                  <c:v>ср.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Химия!$A$33:$A$54</c:f>
              <c:strCache>
                <c:ptCount val="22"/>
                <c:pt idx="0">
                  <c:v> 1. Строение атома. Строение электронных оболочек атомов</c:v>
                </c:pt>
                <c:pt idx="1">
                  <c:v>2. Периодический закон и Периодическая система элементов</c:v>
                </c:pt>
                <c:pt idx="2">
                  <c:v>3.Строение молекул. Химическая связь</c:v>
                </c:pt>
                <c:pt idx="3">
                  <c:v>4. Валентность и степень окисления химических элементов</c:v>
                </c:pt>
                <c:pt idx="4">
                  <c:v>5. Простые и сложные вещества. Неорганические вещества</c:v>
                </c:pt>
                <c:pt idx="5">
                  <c:v>6. Химическая реакция. Условия и признаки протекания химических реакций, их классификация. Уравнения химических реакций и расчеты по ним. </c:v>
                </c:pt>
                <c:pt idx="6">
                  <c:v>7. Электролиты и неэлектролиты. Катионыи анионы.</c:v>
                </c:pt>
                <c:pt idx="7">
                  <c:v>8. Реакции ионного обмена и условия их осуществления</c:v>
                </c:pt>
                <c:pt idx="8">
                  <c:v>9. Химические свойства простых веществ.</c:v>
                </c:pt>
                <c:pt idx="9">
                  <c:v>10. Химические свойства оксидов</c:v>
                </c:pt>
                <c:pt idx="10">
                  <c:v>11. Химические свойства кислот и оснований.</c:v>
                </c:pt>
                <c:pt idx="11">
                  <c:v>12. Химические свойства солей (средних)</c:v>
                </c:pt>
                <c:pt idx="12">
                  <c:v>13. Чистые вещества и смеси. Безопасность в лаборатории</c:v>
                </c:pt>
                <c:pt idx="13">
                  <c:v>14. Окислительно-восстановительные реакции</c:v>
                </c:pt>
                <c:pt idx="14">
                  <c:v>15. Вычисление массовой доли химическогоэлемента в веществе</c:v>
                </c:pt>
                <c:pt idx="15">
                  <c:v>16. Периодический закон. Периодическая система элементов </c:v>
                </c:pt>
                <c:pt idx="16">
                  <c:v>17. Первоначальные сведения об органических веществах</c:v>
                </c:pt>
                <c:pt idx="17">
                  <c:v>18. Определение характера среды растворов. Качественные реакции на ионы.</c:v>
                </c:pt>
                <c:pt idx="18">
                  <c:v>19. Химические свойства простых и сложных веществ.</c:v>
                </c:pt>
                <c:pt idx="19">
                  <c:v>20. Степень окисления химических элементов. Окислительно-восстановительные реакции</c:v>
                </c:pt>
                <c:pt idx="20">
                  <c:v>21. Вычисление массовой доли растворенного вещества в растворе. Вычисления по химическим формулам и уравнениям реаации</c:v>
                </c:pt>
                <c:pt idx="21">
                  <c:v>22. Взаимосвязь различных классов неорганических веществ. </c:v>
                </c:pt>
              </c:strCache>
            </c:strRef>
          </c:cat>
          <c:val>
            <c:numRef>
              <c:f>Химия!$B$33:$B$54</c:f>
              <c:numCache>
                <c:formatCode>General</c:formatCode>
                <c:ptCount val="22"/>
                <c:pt idx="0">
                  <c:v>93.8</c:v>
                </c:pt>
                <c:pt idx="1">
                  <c:v>75.599999999999994</c:v>
                </c:pt>
                <c:pt idx="2">
                  <c:v>86.6</c:v>
                </c:pt>
                <c:pt idx="3">
                  <c:v>93.4</c:v>
                </c:pt>
                <c:pt idx="4">
                  <c:v>84.3</c:v>
                </c:pt>
                <c:pt idx="5">
                  <c:v>92.4</c:v>
                </c:pt>
                <c:pt idx="6">
                  <c:v>87.1</c:v>
                </c:pt>
                <c:pt idx="7">
                  <c:v>86.5</c:v>
                </c:pt>
                <c:pt idx="8">
                  <c:v>82.2</c:v>
                </c:pt>
                <c:pt idx="9">
                  <c:v>67</c:v>
                </c:pt>
                <c:pt idx="10">
                  <c:v>76.3</c:v>
                </c:pt>
                <c:pt idx="11">
                  <c:v>77.5</c:v>
                </c:pt>
                <c:pt idx="12">
                  <c:v>49</c:v>
                </c:pt>
                <c:pt idx="13">
                  <c:v>71.099999999999994</c:v>
                </c:pt>
                <c:pt idx="14">
                  <c:v>88.6</c:v>
                </c:pt>
                <c:pt idx="15">
                  <c:v>87.6</c:v>
                </c:pt>
                <c:pt idx="16">
                  <c:v>64.3</c:v>
                </c:pt>
                <c:pt idx="17">
                  <c:v>68.400000000000006</c:v>
                </c:pt>
                <c:pt idx="18">
                  <c:v>55.7</c:v>
                </c:pt>
                <c:pt idx="19">
                  <c:v>73.5</c:v>
                </c:pt>
                <c:pt idx="20">
                  <c:v>65.099999999999994</c:v>
                </c:pt>
                <c:pt idx="21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E9-40BC-BF57-D9346080F45E}"/>
            </c:ext>
          </c:extLst>
        </c:ser>
        <c:ser>
          <c:idx val="1"/>
          <c:order val="1"/>
          <c:tx>
            <c:strRef>
              <c:f>Химия!$D$32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Химия!$A$33:$A$54</c:f>
              <c:strCache>
                <c:ptCount val="22"/>
                <c:pt idx="0">
                  <c:v> 1. Строение атома. Строение электронных оболочек атомов</c:v>
                </c:pt>
                <c:pt idx="1">
                  <c:v>2. Периодический закон и Периодическая система элементов</c:v>
                </c:pt>
                <c:pt idx="2">
                  <c:v>3.Строение молекул. Химическая связь</c:v>
                </c:pt>
                <c:pt idx="3">
                  <c:v>4. Валентность и степень окисления химических элементов</c:v>
                </c:pt>
                <c:pt idx="4">
                  <c:v>5. Простые и сложные вещества. Неорганические вещества</c:v>
                </c:pt>
                <c:pt idx="5">
                  <c:v>6. Химическая реакция. Условия и признаки протекания химических реакций, их классификация. Уравнения химических реакций и расчеты по ним. </c:v>
                </c:pt>
                <c:pt idx="6">
                  <c:v>7. Электролиты и неэлектролиты. Катионыи анионы.</c:v>
                </c:pt>
                <c:pt idx="7">
                  <c:v>8. Реакции ионного обмена и условия их осуществления</c:v>
                </c:pt>
                <c:pt idx="8">
                  <c:v>9. Химические свойства простых веществ.</c:v>
                </c:pt>
                <c:pt idx="9">
                  <c:v>10. Химические свойства оксидов</c:v>
                </c:pt>
                <c:pt idx="10">
                  <c:v>11. Химические свойства кислот и оснований.</c:v>
                </c:pt>
                <c:pt idx="11">
                  <c:v>12. Химические свойства солей (средних)</c:v>
                </c:pt>
                <c:pt idx="12">
                  <c:v>13. Чистые вещества и смеси. Безопасность в лаборатории</c:v>
                </c:pt>
                <c:pt idx="13">
                  <c:v>14. Окислительно-восстановительные реакции</c:v>
                </c:pt>
                <c:pt idx="14">
                  <c:v>15. Вычисление массовой доли химическогоэлемента в веществе</c:v>
                </c:pt>
                <c:pt idx="15">
                  <c:v>16. Периодический закон. Периодическая система элементов </c:v>
                </c:pt>
                <c:pt idx="16">
                  <c:v>17. Первоначальные сведения об органических веществах</c:v>
                </c:pt>
                <c:pt idx="17">
                  <c:v>18. Определение характера среды растворов. Качественные реакции на ионы.</c:v>
                </c:pt>
                <c:pt idx="18">
                  <c:v>19. Химические свойства простых и сложных веществ.</c:v>
                </c:pt>
                <c:pt idx="19">
                  <c:v>20. Степень окисления химических элементов. Окислительно-восстановительные реакции</c:v>
                </c:pt>
                <c:pt idx="20">
                  <c:v>21. Вычисление массовой доли растворенного вещества в растворе. Вычисления по химическим формулам и уравнениям реаации</c:v>
                </c:pt>
                <c:pt idx="21">
                  <c:v>22. Взаимосвязь различных классов неорганических веществ. </c:v>
                </c:pt>
              </c:strCache>
            </c:strRef>
          </c:cat>
          <c:val>
            <c:numRef>
              <c:f>Химия!$D$33:$D$54</c:f>
              <c:numCache>
                <c:formatCode>General</c:formatCode>
                <c:ptCount val="22"/>
                <c:pt idx="0">
                  <c:v>84.5</c:v>
                </c:pt>
                <c:pt idx="1">
                  <c:v>50.4</c:v>
                </c:pt>
                <c:pt idx="2">
                  <c:v>61.1</c:v>
                </c:pt>
                <c:pt idx="3">
                  <c:v>77</c:v>
                </c:pt>
                <c:pt idx="4">
                  <c:v>65.5</c:v>
                </c:pt>
                <c:pt idx="5">
                  <c:v>80.099999999999994</c:v>
                </c:pt>
                <c:pt idx="6">
                  <c:v>62.4</c:v>
                </c:pt>
                <c:pt idx="7">
                  <c:v>56.6</c:v>
                </c:pt>
                <c:pt idx="8">
                  <c:v>63.3</c:v>
                </c:pt>
                <c:pt idx="9">
                  <c:v>41.2</c:v>
                </c:pt>
                <c:pt idx="10">
                  <c:v>46</c:v>
                </c:pt>
                <c:pt idx="11">
                  <c:v>46</c:v>
                </c:pt>
                <c:pt idx="12">
                  <c:v>49.6</c:v>
                </c:pt>
                <c:pt idx="13">
                  <c:v>51.3</c:v>
                </c:pt>
                <c:pt idx="14">
                  <c:v>65.5</c:v>
                </c:pt>
                <c:pt idx="15">
                  <c:v>70.099999999999994</c:v>
                </c:pt>
                <c:pt idx="16">
                  <c:v>48</c:v>
                </c:pt>
                <c:pt idx="17">
                  <c:v>27.4</c:v>
                </c:pt>
                <c:pt idx="18">
                  <c:v>19.7</c:v>
                </c:pt>
                <c:pt idx="19">
                  <c:v>32.299999999999997</c:v>
                </c:pt>
                <c:pt idx="20">
                  <c:v>12.1</c:v>
                </c:pt>
                <c:pt idx="21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E9-40BC-BF57-D9346080F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226560"/>
        <c:axId val="124232448"/>
      </c:barChart>
      <c:catAx>
        <c:axId val="1242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232448"/>
        <c:crosses val="autoZero"/>
        <c:auto val="1"/>
        <c:lblAlgn val="ctr"/>
        <c:lblOffset val="100"/>
        <c:noMultiLvlLbl val="0"/>
      </c:catAx>
      <c:valAx>
        <c:axId val="12423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2265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"4"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61008550118109284"/>
          <c:y val="0.10925543304807357"/>
          <c:w val="0.34724902529708107"/>
          <c:h val="0.822409792475376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Химия!$B$32</c:f>
              <c:strCache>
                <c:ptCount val="1"/>
                <c:pt idx="0">
                  <c:v>ср.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Химия!$A$33:$A$54</c:f>
              <c:strCache>
                <c:ptCount val="22"/>
                <c:pt idx="0">
                  <c:v> 1. Строение атома. Строение электронных оболочек атомов</c:v>
                </c:pt>
                <c:pt idx="1">
                  <c:v>2. Периодический закон и Периодическая система элементов</c:v>
                </c:pt>
                <c:pt idx="2">
                  <c:v>3.Строение молекул. Химическая связь</c:v>
                </c:pt>
                <c:pt idx="3">
                  <c:v>4. Валентность и степень окисления химических элементов</c:v>
                </c:pt>
                <c:pt idx="4">
                  <c:v>5. Простые и сложные вещества. Неорганические вещества</c:v>
                </c:pt>
                <c:pt idx="5">
                  <c:v>6. Химическая реакция. Условия и признаки протекания химических реакций, их классификация. Уравнения химических реакций и расчеты по ним. </c:v>
                </c:pt>
                <c:pt idx="6">
                  <c:v>7. Электролиты и неэлектролиты. Катионыи анионы.</c:v>
                </c:pt>
                <c:pt idx="7">
                  <c:v>8. Реакции ионного обмена и условия их осуществления</c:v>
                </c:pt>
                <c:pt idx="8">
                  <c:v>9. Химические свойства простых веществ.</c:v>
                </c:pt>
                <c:pt idx="9">
                  <c:v>10. Химические свойства оксидов</c:v>
                </c:pt>
                <c:pt idx="10">
                  <c:v>11. Химические свойства кислот и оснований.</c:v>
                </c:pt>
                <c:pt idx="11">
                  <c:v>12. Химические свойства солей (средних)</c:v>
                </c:pt>
                <c:pt idx="12">
                  <c:v>13. Чистые вещества и смеси. Безопасность в лаборатории</c:v>
                </c:pt>
                <c:pt idx="13">
                  <c:v>14. Окислительно-восстановительные реакции</c:v>
                </c:pt>
                <c:pt idx="14">
                  <c:v>15. Вычисление массовой доли химическогоэлемента в веществе</c:v>
                </c:pt>
                <c:pt idx="15">
                  <c:v>16. Периодический закон. Периодическая система элементов </c:v>
                </c:pt>
                <c:pt idx="16">
                  <c:v>17. Первоначальные сведения об органических веществах</c:v>
                </c:pt>
                <c:pt idx="17">
                  <c:v>18. Определение характера среды растворов. Качественные реакции на ионы.</c:v>
                </c:pt>
                <c:pt idx="18">
                  <c:v>19. Химические свойства простых и сложных веществ.</c:v>
                </c:pt>
                <c:pt idx="19">
                  <c:v>20. Степень окисления химических элементов. Окислительно-восстановительные реакции</c:v>
                </c:pt>
                <c:pt idx="20">
                  <c:v>21. Вычисление массовой доли растворенного вещества в растворе. Вычисления по химическим формулам и уравнениям реаации</c:v>
                </c:pt>
                <c:pt idx="21">
                  <c:v>22. Взаимосвязь различных классов неорганических веществ. </c:v>
                </c:pt>
              </c:strCache>
            </c:strRef>
          </c:cat>
          <c:val>
            <c:numRef>
              <c:f>Химия!$B$33:$B$54</c:f>
              <c:numCache>
                <c:formatCode>General</c:formatCode>
                <c:ptCount val="22"/>
                <c:pt idx="0">
                  <c:v>93.8</c:v>
                </c:pt>
                <c:pt idx="1">
                  <c:v>75.599999999999994</c:v>
                </c:pt>
                <c:pt idx="2">
                  <c:v>86.6</c:v>
                </c:pt>
                <c:pt idx="3">
                  <c:v>93.4</c:v>
                </c:pt>
                <c:pt idx="4">
                  <c:v>84.3</c:v>
                </c:pt>
                <c:pt idx="5">
                  <c:v>92.4</c:v>
                </c:pt>
                <c:pt idx="6">
                  <c:v>87.1</c:v>
                </c:pt>
                <c:pt idx="7">
                  <c:v>86.5</c:v>
                </c:pt>
                <c:pt idx="8">
                  <c:v>82.2</c:v>
                </c:pt>
                <c:pt idx="9">
                  <c:v>67</c:v>
                </c:pt>
                <c:pt idx="10">
                  <c:v>76.3</c:v>
                </c:pt>
                <c:pt idx="11">
                  <c:v>77.5</c:v>
                </c:pt>
                <c:pt idx="12">
                  <c:v>49</c:v>
                </c:pt>
                <c:pt idx="13">
                  <c:v>71.099999999999994</c:v>
                </c:pt>
                <c:pt idx="14">
                  <c:v>88.6</c:v>
                </c:pt>
                <c:pt idx="15">
                  <c:v>87.6</c:v>
                </c:pt>
                <c:pt idx="16">
                  <c:v>64.3</c:v>
                </c:pt>
                <c:pt idx="17">
                  <c:v>68.400000000000006</c:v>
                </c:pt>
                <c:pt idx="18">
                  <c:v>55.7</c:v>
                </c:pt>
                <c:pt idx="19">
                  <c:v>73.5</c:v>
                </c:pt>
                <c:pt idx="20">
                  <c:v>65.099999999999994</c:v>
                </c:pt>
                <c:pt idx="21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64-4E74-B039-84FF8A68EC22}"/>
            </c:ext>
          </c:extLst>
        </c:ser>
        <c:ser>
          <c:idx val="1"/>
          <c:order val="1"/>
          <c:tx>
            <c:strRef>
              <c:f>Химия!$E$32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Химия!$A$33:$A$54</c:f>
              <c:strCache>
                <c:ptCount val="22"/>
                <c:pt idx="0">
                  <c:v> 1. Строение атома. Строение электронных оболочек атомов</c:v>
                </c:pt>
                <c:pt idx="1">
                  <c:v>2. Периодический закон и Периодическая система элементов</c:v>
                </c:pt>
                <c:pt idx="2">
                  <c:v>3.Строение молекул. Химическая связь</c:v>
                </c:pt>
                <c:pt idx="3">
                  <c:v>4. Валентность и степень окисления химических элементов</c:v>
                </c:pt>
                <c:pt idx="4">
                  <c:v>5. Простые и сложные вещества. Неорганические вещества</c:v>
                </c:pt>
                <c:pt idx="5">
                  <c:v>6. Химическая реакция. Условия и признаки протекания химических реакций, их классификация. Уравнения химических реакций и расчеты по ним. </c:v>
                </c:pt>
                <c:pt idx="6">
                  <c:v>7. Электролиты и неэлектролиты. Катионыи анионы.</c:v>
                </c:pt>
                <c:pt idx="7">
                  <c:v>8. Реакции ионного обмена и условия их осуществления</c:v>
                </c:pt>
                <c:pt idx="8">
                  <c:v>9. Химические свойства простых веществ.</c:v>
                </c:pt>
                <c:pt idx="9">
                  <c:v>10. Химические свойства оксидов</c:v>
                </c:pt>
                <c:pt idx="10">
                  <c:v>11. Химические свойства кислот и оснований.</c:v>
                </c:pt>
                <c:pt idx="11">
                  <c:v>12. Химические свойства солей (средних)</c:v>
                </c:pt>
                <c:pt idx="12">
                  <c:v>13. Чистые вещества и смеси. Безопасность в лаборатории</c:v>
                </c:pt>
                <c:pt idx="13">
                  <c:v>14. Окислительно-восстановительные реакции</c:v>
                </c:pt>
                <c:pt idx="14">
                  <c:v>15. Вычисление массовой доли химическогоэлемента в веществе</c:v>
                </c:pt>
                <c:pt idx="15">
                  <c:v>16. Периодический закон. Периодическая система элементов </c:v>
                </c:pt>
                <c:pt idx="16">
                  <c:v>17. Первоначальные сведения об органических веществах</c:v>
                </c:pt>
                <c:pt idx="17">
                  <c:v>18. Определение характера среды растворов. Качественные реакции на ионы.</c:v>
                </c:pt>
                <c:pt idx="18">
                  <c:v>19. Химические свойства простых и сложных веществ.</c:v>
                </c:pt>
                <c:pt idx="19">
                  <c:v>20. Степень окисления химических элементов. Окислительно-восстановительные реакции</c:v>
                </c:pt>
                <c:pt idx="20">
                  <c:v>21. Вычисление массовой доли растворенного вещества в растворе. Вычисления по химическим формулам и уравнениям реаации</c:v>
                </c:pt>
                <c:pt idx="21">
                  <c:v>22. Взаимосвязь различных классов неорганических веществ. </c:v>
                </c:pt>
              </c:strCache>
            </c:strRef>
          </c:cat>
          <c:val>
            <c:numRef>
              <c:f>Химия!$E$33:$E$54</c:f>
              <c:numCache>
                <c:formatCode>General</c:formatCode>
                <c:ptCount val="22"/>
                <c:pt idx="0">
                  <c:v>93.9</c:v>
                </c:pt>
                <c:pt idx="1">
                  <c:v>69.8</c:v>
                </c:pt>
                <c:pt idx="2">
                  <c:v>85.1</c:v>
                </c:pt>
                <c:pt idx="3">
                  <c:v>95.7</c:v>
                </c:pt>
                <c:pt idx="4">
                  <c:v>83.6</c:v>
                </c:pt>
                <c:pt idx="5">
                  <c:v>92</c:v>
                </c:pt>
                <c:pt idx="6">
                  <c:v>86.4</c:v>
                </c:pt>
                <c:pt idx="7">
                  <c:v>87.2</c:v>
                </c:pt>
                <c:pt idx="8">
                  <c:v>77.099999999999994</c:v>
                </c:pt>
                <c:pt idx="9">
                  <c:v>53.8</c:v>
                </c:pt>
                <c:pt idx="10">
                  <c:v>73.599999999999994</c:v>
                </c:pt>
                <c:pt idx="11">
                  <c:v>74.3</c:v>
                </c:pt>
                <c:pt idx="12">
                  <c:v>41.3</c:v>
                </c:pt>
                <c:pt idx="13">
                  <c:v>60.9</c:v>
                </c:pt>
                <c:pt idx="14">
                  <c:v>88.6</c:v>
                </c:pt>
                <c:pt idx="15">
                  <c:v>85.8</c:v>
                </c:pt>
                <c:pt idx="16">
                  <c:v>56.3</c:v>
                </c:pt>
                <c:pt idx="17">
                  <c:v>66.2</c:v>
                </c:pt>
                <c:pt idx="18">
                  <c:v>48.1</c:v>
                </c:pt>
                <c:pt idx="19">
                  <c:v>72.099999999999994</c:v>
                </c:pt>
                <c:pt idx="20">
                  <c:v>59.2</c:v>
                </c:pt>
                <c:pt idx="21">
                  <c:v>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64-4E74-B039-84FF8A68E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279808"/>
        <c:axId val="124285696"/>
      </c:barChart>
      <c:catAx>
        <c:axId val="12427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285696"/>
        <c:crosses val="autoZero"/>
        <c:auto val="1"/>
        <c:lblAlgn val="ctr"/>
        <c:lblOffset val="100"/>
        <c:noMultiLvlLbl val="0"/>
      </c:catAx>
      <c:valAx>
        <c:axId val="1242856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27980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"5"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Химия!$B$32</c:f>
              <c:strCache>
                <c:ptCount val="1"/>
                <c:pt idx="0">
                  <c:v>ср.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Химия!$A$33:$A$54</c:f>
              <c:strCache>
                <c:ptCount val="22"/>
                <c:pt idx="0">
                  <c:v> 1. Строение атома. Строение электронных оболочек атомов</c:v>
                </c:pt>
                <c:pt idx="1">
                  <c:v>2. Периодический закон и Периодическая система элементов</c:v>
                </c:pt>
                <c:pt idx="2">
                  <c:v>3.Строение молекул. Химическая связь</c:v>
                </c:pt>
                <c:pt idx="3">
                  <c:v>4. Валентность и степень окисления химических элементов</c:v>
                </c:pt>
                <c:pt idx="4">
                  <c:v>5. Простые и сложные вещества. Неорганические вещества</c:v>
                </c:pt>
                <c:pt idx="5">
                  <c:v>6. Химическая реакция. Условия и признаки протекания химических реакций, их классификация. Уравнения химических реакций и расчеты по ним. </c:v>
                </c:pt>
                <c:pt idx="6">
                  <c:v>7. Электролиты и неэлектролиты. Катионыи анионы.</c:v>
                </c:pt>
                <c:pt idx="7">
                  <c:v>8. Реакции ионного обмена и условия их осуществления</c:v>
                </c:pt>
                <c:pt idx="8">
                  <c:v>9. Химические свойства простых веществ.</c:v>
                </c:pt>
                <c:pt idx="9">
                  <c:v>10. Химические свойства оксидов</c:v>
                </c:pt>
                <c:pt idx="10">
                  <c:v>11. Химические свойства кислот и оснований.</c:v>
                </c:pt>
                <c:pt idx="11">
                  <c:v>12. Химические свойства солей (средних)</c:v>
                </c:pt>
                <c:pt idx="12">
                  <c:v>13. Чистые вещества и смеси. Безопасность в лаборатории</c:v>
                </c:pt>
                <c:pt idx="13">
                  <c:v>14. Окислительно-восстановительные реакции</c:v>
                </c:pt>
                <c:pt idx="14">
                  <c:v>15. Вычисление массовой доли химическогоэлемента в веществе</c:v>
                </c:pt>
                <c:pt idx="15">
                  <c:v>16. Периодический закон. Периодическая система элементов </c:v>
                </c:pt>
                <c:pt idx="16">
                  <c:v>17. Первоначальные сведения об органических веществах</c:v>
                </c:pt>
                <c:pt idx="17">
                  <c:v>18. Определение характера среды растворов. Качественные реакции на ионы.</c:v>
                </c:pt>
                <c:pt idx="18">
                  <c:v>19. Химические свойства простых и сложных веществ.</c:v>
                </c:pt>
                <c:pt idx="19">
                  <c:v>20. Степень окисления химических элементов. Окислительно-восстановительные реакции</c:v>
                </c:pt>
                <c:pt idx="20">
                  <c:v>21. Вычисление массовой доли растворенного вещества в растворе. Вычисления по химическим формулам и уравнениям реаации</c:v>
                </c:pt>
                <c:pt idx="21">
                  <c:v>22. Взаимосвязь различных классов неорганических веществ. </c:v>
                </c:pt>
              </c:strCache>
            </c:strRef>
          </c:cat>
          <c:val>
            <c:numRef>
              <c:f>Химия!$B$33:$B$54</c:f>
              <c:numCache>
                <c:formatCode>General</c:formatCode>
                <c:ptCount val="22"/>
                <c:pt idx="0">
                  <c:v>93.8</c:v>
                </c:pt>
                <c:pt idx="1">
                  <c:v>75.599999999999994</c:v>
                </c:pt>
                <c:pt idx="2">
                  <c:v>86.6</c:v>
                </c:pt>
                <c:pt idx="3">
                  <c:v>93.4</c:v>
                </c:pt>
                <c:pt idx="4">
                  <c:v>84.3</c:v>
                </c:pt>
                <c:pt idx="5">
                  <c:v>92.4</c:v>
                </c:pt>
                <c:pt idx="6">
                  <c:v>87.1</c:v>
                </c:pt>
                <c:pt idx="7">
                  <c:v>86.5</c:v>
                </c:pt>
                <c:pt idx="8">
                  <c:v>82.2</c:v>
                </c:pt>
                <c:pt idx="9">
                  <c:v>67</c:v>
                </c:pt>
                <c:pt idx="10">
                  <c:v>76.3</c:v>
                </c:pt>
                <c:pt idx="11">
                  <c:v>77.5</c:v>
                </c:pt>
                <c:pt idx="12">
                  <c:v>49</c:v>
                </c:pt>
                <c:pt idx="13">
                  <c:v>71.099999999999994</c:v>
                </c:pt>
                <c:pt idx="14">
                  <c:v>88.6</c:v>
                </c:pt>
                <c:pt idx="15">
                  <c:v>87.6</c:v>
                </c:pt>
                <c:pt idx="16">
                  <c:v>64.3</c:v>
                </c:pt>
                <c:pt idx="17">
                  <c:v>68.400000000000006</c:v>
                </c:pt>
                <c:pt idx="18">
                  <c:v>55.7</c:v>
                </c:pt>
                <c:pt idx="19">
                  <c:v>73.5</c:v>
                </c:pt>
                <c:pt idx="20">
                  <c:v>65.099999999999994</c:v>
                </c:pt>
                <c:pt idx="21">
                  <c:v>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C9-4B10-A2D2-02414898DB31}"/>
            </c:ext>
          </c:extLst>
        </c:ser>
        <c:ser>
          <c:idx val="1"/>
          <c:order val="1"/>
          <c:tx>
            <c:strRef>
              <c:f>Химия!$F$32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Химия!$A$33:$A$54</c:f>
              <c:strCache>
                <c:ptCount val="22"/>
                <c:pt idx="0">
                  <c:v> 1. Строение атома. Строение электронных оболочек атомов</c:v>
                </c:pt>
                <c:pt idx="1">
                  <c:v>2. Периодический закон и Периодическая система элементов</c:v>
                </c:pt>
                <c:pt idx="2">
                  <c:v>3.Строение молекул. Химическая связь</c:v>
                </c:pt>
                <c:pt idx="3">
                  <c:v>4. Валентность и степень окисления химических элементов</c:v>
                </c:pt>
                <c:pt idx="4">
                  <c:v>5. Простые и сложные вещества. Неорганические вещества</c:v>
                </c:pt>
                <c:pt idx="5">
                  <c:v>6. Химическая реакция. Условия и признаки протекания химических реакций, их классификация. Уравнения химических реакций и расчеты по ним. </c:v>
                </c:pt>
                <c:pt idx="6">
                  <c:v>7. Электролиты и неэлектролиты. Катионыи анионы.</c:v>
                </c:pt>
                <c:pt idx="7">
                  <c:v>8. Реакции ионного обмена и условия их осуществления</c:v>
                </c:pt>
                <c:pt idx="8">
                  <c:v>9. Химические свойства простых веществ.</c:v>
                </c:pt>
                <c:pt idx="9">
                  <c:v>10. Химические свойства оксидов</c:v>
                </c:pt>
                <c:pt idx="10">
                  <c:v>11. Химические свойства кислот и оснований.</c:v>
                </c:pt>
                <c:pt idx="11">
                  <c:v>12. Химические свойства солей (средних)</c:v>
                </c:pt>
                <c:pt idx="12">
                  <c:v>13. Чистые вещества и смеси. Безопасность в лаборатории</c:v>
                </c:pt>
                <c:pt idx="13">
                  <c:v>14. Окислительно-восстановительные реакции</c:v>
                </c:pt>
                <c:pt idx="14">
                  <c:v>15. Вычисление массовой доли химическогоэлемента в веществе</c:v>
                </c:pt>
                <c:pt idx="15">
                  <c:v>16. Периодический закон. Периодическая система элементов </c:v>
                </c:pt>
                <c:pt idx="16">
                  <c:v>17. Первоначальные сведения об органических веществах</c:v>
                </c:pt>
                <c:pt idx="17">
                  <c:v>18. Определение характера среды растворов. Качественные реакции на ионы.</c:v>
                </c:pt>
                <c:pt idx="18">
                  <c:v>19. Химические свойства простых и сложных веществ.</c:v>
                </c:pt>
                <c:pt idx="19">
                  <c:v>20. Степень окисления химических элементов. Окислительно-восстановительные реакции</c:v>
                </c:pt>
                <c:pt idx="20">
                  <c:v>21. Вычисление массовой доли растворенного вещества в растворе. Вычисления по химическим формулам и уравнениям реаации</c:v>
                </c:pt>
                <c:pt idx="21">
                  <c:v>22. Взаимосвязь различных классов неорганических веществ. </c:v>
                </c:pt>
              </c:strCache>
            </c:strRef>
          </c:cat>
          <c:val>
            <c:numRef>
              <c:f>Химия!$F$33:$F$54</c:f>
              <c:numCache>
                <c:formatCode>General</c:formatCode>
                <c:ptCount val="22"/>
                <c:pt idx="0">
                  <c:v>97.4</c:v>
                </c:pt>
                <c:pt idx="1">
                  <c:v>91</c:v>
                </c:pt>
                <c:pt idx="2">
                  <c:v>98.1</c:v>
                </c:pt>
                <c:pt idx="3">
                  <c:v>97.8</c:v>
                </c:pt>
                <c:pt idx="4">
                  <c:v>92.6</c:v>
                </c:pt>
                <c:pt idx="5">
                  <c:v>97.8</c:v>
                </c:pt>
                <c:pt idx="6">
                  <c:v>97.6</c:v>
                </c:pt>
                <c:pt idx="7">
                  <c:v>97.6</c:v>
                </c:pt>
                <c:pt idx="8">
                  <c:v>94.3</c:v>
                </c:pt>
                <c:pt idx="9">
                  <c:v>89.5</c:v>
                </c:pt>
                <c:pt idx="10">
                  <c:v>90.7</c:v>
                </c:pt>
                <c:pt idx="11">
                  <c:v>93.1</c:v>
                </c:pt>
                <c:pt idx="12">
                  <c:v>56</c:v>
                </c:pt>
                <c:pt idx="13">
                  <c:v>88.4</c:v>
                </c:pt>
                <c:pt idx="14">
                  <c:v>97.8</c:v>
                </c:pt>
                <c:pt idx="15">
                  <c:v>96.2</c:v>
                </c:pt>
                <c:pt idx="16">
                  <c:v>78.099999999999994</c:v>
                </c:pt>
                <c:pt idx="17">
                  <c:v>86.7</c:v>
                </c:pt>
                <c:pt idx="18">
                  <c:v>77</c:v>
                </c:pt>
                <c:pt idx="19">
                  <c:v>91.1</c:v>
                </c:pt>
                <c:pt idx="20">
                  <c:v>91.6</c:v>
                </c:pt>
                <c:pt idx="21">
                  <c:v>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C9-4B10-A2D2-02414898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804672"/>
        <c:axId val="123810560"/>
      </c:barChart>
      <c:catAx>
        <c:axId val="12380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810560"/>
        <c:crosses val="autoZero"/>
        <c:auto val="1"/>
        <c:lblAlgn val="ctr"/>
        <c:lblOffset val="100"/>
        <c:noMultiLvlLbl val="0"/>
      </c:catAx>
      <c:valAx>
        <c:axId val="1238105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8046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55.2</c:v>
                </c:pt>
                <c:pt idx="1">
                  <c:v>55.1</c:v>
                </c:pt>
                <c:pt idx="2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54.9</c:v>
                </c:pt>
                <c:pt idx="1">
                  <c:v>55.9</c:v>
                </c:pt>
                <c:pt idx="2">
                  <c:v>57.75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28704"/>
        <c:axId val="74343936"/>
      </c:barChart>
      <c:catAx>
        <c:axId val="7432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343936"/>
        <c:crosses val="autoZero"/>
        <c:auto val="1"/>
        <c:lblAlgn val="ctr"/>
        <c:lblOffset val="100"/>
        <c:noMultiLvlLbl val="0"/>
      </c:catAx>
      <c:valAx>
        <c:axId val="7434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328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химия!$B$2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химия!$A$3:$A$37</c:f>
              <c:strCache>
                <c:ptCount val="35"/>
                <c:pt idx="0">
                  <c:v>1. Электронная конфигурация атома</c:v>
                </c:pt>
                <c:pt idx="1">
                  <c:v>2. Закономерности изменения химических свойств элементов. Характеристика элементов</c:v>
                </c:pt>
                <c:pt idx="2">
                  <c:v>3. Электроотрицательность, степень окисления и валентность химических элементов</c:v>
                </c:pt>
                <c:pt idx="3">
                  <c:v>4. Характеристики химических связей. Зависимость свойств веществ от их состава и строения</c:v>
                </c:pt>
                <c:pt idx="4">
                  <c:v>5. Классификация и номенклатура неорганических веществ</c:v>
                </c:pt>
                <c:pt idx="5">
                  <c:v>6. Свойства веществ</c:v>
                </c:pt>
                <c:pt idx="6">
                  <c:v>7. Свойства оснований, амфотерных гидроксидов, кислот и солей. Ионный обмен и диссоциация</c:v>
                </c:pt>
                <c:pt idx="7">
                  <c:v>8. Свойства неорганических веществ</c:v>
                </c:pt>
                <c:pt idx="8">
                  <c:v>9. Свойства неорганических веществ</c:v>
                </c:pt>
                <c:pt idx="9">
                  <c:v>10. Взаимосвязь неорганических веществ</c:v>
                </c:pt>
                <c:pt idx="10">
                  <c:v>11. Классификация и номенклатура органических веществ</c:v>
                </c:pt>
                <c:pt idx="11">
                  <c:v>12. Теория строения органических соединений. Типы связей в молекулах органических веществ</c:v>
                </c:pt>
                <c:pt idx="12">
                  <c:v>13. Свойства углеводородов. Получение углеводородов</c:v>
                </c:pt>
                <c:pt idx="13">
                  <c:v>14. Свойства кислородосодержащих соединений. Получение кислородосодержащих соединений</c:v>
                </c:pt>
                <c:pt idx="14">
                  <c:v>15. Свойства азотсодержащих органических соединений. Белки, жиры, углеводы</c:v>
                </c:pt>
                <c:pt idx="15">
                  <c:v>16. Характерные химические свойства углеводородов. Механизмы реакций</c:v>
                </c:pt>
                <c:pt idx="16">
                  <c:v>17. Свойства спиртов, альдегидов, кислот, слож­ных эфиров, фенола</c:v>
                </c:pt>
                <c:pt idx="17">
                  <c:v>18. Взаимосвязь углеводородов и кислородосодержащих органических соединений</c:v>
                </c:pt>
                <c:pt idx="18">
                  <c:v>19. Классификация химических реакций в неорганической и органической химии</c:v>
                </c:pt>
                <c:pt idx="19">
                  <c:v>20. Скорость реакции, ее зависимость от различных факторов</c:v>
                </c:pt>
                <c:pt idx="20">
                  <c:v>21. Реакции окислительно-восстановительные</c:v>
                </c:pt>
                <c:pt idx="21">
                  <c:v>22. Электролиз расплавов и растворов</c:v>
                </c:pt>
                <c:pt idx="22">
                  <c:v>23. Гидролиз солей. Среда водных растворов: кислая, нейтральная, щелочная</c:v>
                </c:pt>
                <c:pt idx="23">
                  <c:v>24. Обратимые и необратимые химические реакции. Химическое равновесие</c:v>
                </c:pt>
                <c:pt idx="24">
                  <c:v>25. Качественные реакции органических и неорганических соединений</c:v>
                </c:pt>
                <c:pt idx="25">
                  <c:v>26. Химическая лаборатория. Понятие о металлургии. Химическое загрязнение окружающей среды. Полимеры</c:v>
                </c:pt>
                <c:pt idx="26">
                  <c:v>27. Расчёты с использованием понятия «массовая доля вещества в растворе»</c:v>
                </c:pt>
                <c:pt idx="27">
                  <c:v>28. Расчеты объемных отношений газов при химической реакции. Тепловой эффект</c:v>
                </c:pt>
                <c:pt idx="28">
                  <c:v>29. Расчет массы или объёма вещества по параметрам одного из участвующих в реакции веществ</c:v>
                </c:pt>
                <c:pt idx="29">
                  <c:v>30. Окислительно-восстановительные реакции</c:v>
                </c:pt>
                <c:pt idx="30">
                  <c:v>31. Реакции ионного обмена</c:v>
                </c:pt>
                <c:pt idx="31">
                  <c:v>32. Взаимосвязь различных классов неорганических веществ: описание реакций</c:v>
                </c:pt>
                <c:pt idx="32">
                  <c:v>33. Взаимосвязь органических соединений</c:v>
                </c:pt>
                <c:pt idx="33">
                  <c:v>34. Расчеты массовой доли химического соединения в смеси</c:v>
                </c:pt>
                <c:pt idx="34">
                  <c:v>35. Нахождение молекулярной формулы вещества</c:v>
                </c:pt>
              </c:strCache>
            </c:strRef>
          </c:cat>
          <c:val>
            <c:numRef>
              <c:f>химия!$B$3:$B$37</c:f>
              <c:numCache>
                <c:formatCode>General</c:formatCode>
                <c:ptCount val="35"/>
                <c:pt idx="0">
                  <c:v>78.599999999999994</c:v>
                </c:pt>
                <c:pt idx="1">
                  <c:v>85.3</c:v>
                </c:pt>
                <c:pt idx="2">
                  <c:v>79.099999999999994</c:v>
                </c:pt>
                <c:pt idx="3">
                  <c:v>59.3</c:v>
                </c:pt>
                <c:pt idx="4">
                  <c:v>79.2</c:v>
                </c:pt>
                <c:pt idx="5">
                  <c:v>76.3</c:v>
                </c:pt>
                <c:pt idx="6">
                  <c:v>77.400000000000006</c:v>
                </c:pt>
                <c:pt idx="7">
                  <c:v>56.2</c:v>
                </c:pt>
                <c:pt idx="8">
                  <c:v>43.1</c:v>
                </c:pt>
                <c:pt idx="9">
                  <c:v>70.3</c:v>
                </c:pt>
                <c:pt idx="10">
                  <c:v>45.6</c:v>
                </c:pt>
                <c:pt idx="11">
                  <c:v>55.7</c:v>
                </c:pt>
                <c:pt idx="12">
                  <c:v>65.5</c:v>
                </c:pt>
                <c:pt idx="13">
                  <c:v>42.6</c:v>
                </c:pt>
                <c:pt idx="14">
                  <c:v>51.9</c:v>
                </c:pt>
                <c:pt idx="15">
                  <c:v>80.900000000000006</c:v>
                </c:pt>
                <c:pt idx="16">
                  <c:v>56.4</c:v>
                </c:pt>
                <c:pt idx="17">
                  <c:v>73.7</c:v>
                </c:pt>
                <c:pt idx="18">
                  <c:v>71.599999999999994</c:v>
                </c:pt>
                <c:pt idx="19">
                  <c:v>86.4</c:v>
                </c:pt>
                <c:pt idx="20">
                  <c:v>82.3</c:v>
                </c:pt>
                <c:pt idx="21">
                  <c:v>76.900000000000006</c:v>
                </c:pt>
                <c:pt idx="22">
                  <c:v>72.5</c:v>
                </c:pt>
                <c:pt idx="23">
                  <c:v>73.900000000000006</c:v>
                </c:pt>
                <c:pt idx="24">
                  <c:v>34.6</c:v>
                </c:pt>
                <c:pt idx="25">
                  <c:v>59.4</c:v>
                </c:pt>
                <c:pt idx="26">
                  <c:v>59.7</c:v>
                </c:pt>
                <c:pt idx="27">
                  <c:v>71.7</c:v>
                </c:pt>
                <c:pt idx="28">
                  <c:v>59.2</c:v>
                </c:pt>
                <c:pt idx="29">
                  <c:v>25.5</c:v>
                </c:pt>
                <c:pt idx="30">
                  <c:v>63.7</c:v>
                </c:pt>
                <c:pt idx="31">
                  <c:v>42</c:v>
                </c:pt>
                <c:pt idx="32">
                  <c:v>48.1</c:v>
                </c:pt>
                <c:pt idx="33">
                  <c:v>20.7</c:v>
                </c:pt>
                <c:pt idx="34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13-4507-B7C4-6F5124925DD5}"/>
            </c:ext>
          </c:extLst>
        </c:ser>
        <c:ser>
          <c:idx val="1"/>
          <c:order val="1"/>
          <c:tx>
            <c:strRef>
              <c:f>химия!$C$2</c:f>
              <c:strCache>
                <c:ptCount val="1"/>
                <c:pt idx="0">
                  <c:v>в группе не преодолевших минимальный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химия!$A$3:$A$37</c:f>
              <c:strCache>
                <c:ptCount val="35"/>
                <c:pt idx="0">
                  <c:v>1. Электронная конфигурация атома</c:v>
                </c:pt>
                <c:pt idx="1">
                  <c:v>2. Закономерности изменения химических свойств элементов. Характеристика элементов</c:v>
                </c:pt>
                <c:pt idx="2">
                  <c:v>3. Электроотрицательность, степень окисления и валентность химических элементов</c:v>
                </c:pt>
                <c:pt idx="3">
                  <c:v>4. Характеристики химических связей. Зависимость свойств веществ от их состава и строения</c:v>
                </c:pt>
                <c:pt idx="4">
                  <c:v>5. Классификация и номенклатура неорганических веществ</c:v>
                </c:pt>
                <c:pt idx="5">
                  <c:v>6. Свойства веществ</c:v>
                </c:pt>
                <c:pt idx="6">
                  <c:v>7. Свойства оснований, амфотерных гидроксидов, кислот и солей. Ионный обмен и диссоциация</c:v>
                </c:pt>
                <c:pt idx="7">
                  <c:v>8. Свойства неорганических веществ</c:v>
                </c:pt>
                <c:pt idx="8">
                  <c:v>9. Свойства неорганических веществ</c:v>
                </c:pt>
                <c:pt idx="9">
                  <c:v>10. Взаимосвязь неорганических веществ</c:v>
                </c:pt>
                <c:pt idx="10">
                  <c:v>11. Классификация и номенклатура органических веществ</c:v>
                </c:pt>
                <c:pt idx="11">
                  <c:v>12. Теория строения органических соединений. Типы связей в молекулах органических веществ</c:v>
                </c:pt>
                <c:pt idx="12">
                  <c:v>13. Свойства углеводородов. Получение углеводородов</c:v>
                </c:pt>
                <c:pt idx="13">
                  <c:v>14. Свойства кислородосодержащих соединений. Получение кислородосодержащих соединений</c:v>
                </c:pt>
                <c:pt idx="14">
                  <c:v>15. Свойства азотсодержащих органических соединений. Белки, жиры, углеводы</c:v>
                </c:pt>
                <c:pt idx="15">
                  <c:v>16. Характерные химические свойства углеводородов. Механизмы реакций</c:v>
                </c:pt>
                <c:pt idx="16">
                  <c:v>17. Свойства спиртов, альдегидов, кислот, слож­ных эфиров, фенола</c:v>
                </c:pt>
                <c:pt idx="17">
                  <c:v>18. Взаимосвязь углеводородов и кислородосодержащих органических соединений</c:v>
                </c:pt>
                <c:pt idx="18">
                  <c:v>19. Классификация химических реакций в неорганической и органической химии</c:v>
                </c:pt>
                <c:pt idx="19">
                  <c:v>20. Скорость реакции, ее зависимость от различных факторов</c:v>
                </c:pt>
                <c:pt idx="20">
                  <c:v>21. Реакции окислительно-восстановительные</c:v>
                </c:pt>
                <c:pt idx="21">
                  <c:v>22. Электролиз расплавов и растворов</c:v>
                </c:pt>
                <c:pt idx="22">
                  <c:v>23. Гидролиз солей. Среда водных растворов: кислая, нейтральная, щелочная</c:v>
                </c:pt>
                <c:pt idx="23">
                  <c:v>24. Обратимые и необратимые химические реакции. Химическое равновесие</c:v>
                </c:pt>
                <c:pt idx="24">
                  <c:v>25. Качественные реакции органических и неорганических соединений</c:v>
                </c:pt>
                <c:pt idx="25">
                  <c:v>26. Химическая лаборатория. Понятие о металлургии. Химическое загрязнение окружающей среды. Полимеры</c:v>
                </c:pt>
                <c:pt idx="26">
                  <c:v>27. Расчёты с использованием понятия «массовая доля вещества в растворе»</c:v>
                </c:pt>
                <c:pt idx="27">
                  <c:v>28. Расчеты объемных отношений газов при химической реакции. Тепловой эффект</c:v>
                </c:pt>
                <c:pt idx="28">
                  <c:v>29. Расчет массы или объёма вещества по параметрам одного из участвующих в реакции веществ</c:v>
                </c:pt>
                <c:pt idx="29">
                  <c:v>30. Окислительно-восстановительные реакции</c:v>
                </c:pt>
                <c:pt idx="30">
                  <c:v>31. Реакции ионного обмена</c:v>
                </c:pt>
                <c:pt idx="31">
                  <c:v>32. Взаимосвязь различных классов неорганических веществ: описание реакций</c:v>
                </c:pt>
                <c:pt idx="32">
                  <c:v>33. Взаимосвязь органических соединений</c:v>
                </c:pt>
                <c:pt idx="33">
                  <c:v>34. Расчеты массовой доли химического соединения в смеси</c:v>
                </c:pt>
                <c:pt idx="34">
                  <c:v>35. Нахождение молекулярной формулы вещества</c:v>
                </c:pt>
              </c:strCache>
            </c:strRef>
          </c:cat>
          <c:val>
            <c:numRef>
              <c:f>химия!$C$3:$C$37</c:f>
              <c:numCache>
                <c:formatCode>General</c:formatCode>
                <c:ptCount val="35"/>
                <c:pt idx="0">
                  <c:v>41.3</c:v>
                </c:pt>
                <c:pt idx="1">
                  <c:v>44.4</c:v>
                </c:pt>
                <c:pt idx="2">
                  <c:v>50.8</c:v>
                </c:pt>
                <c:pt idx="3">
                  <c:v>12.7</c:v>
                </c:pt>
                <c:pt idx="4">
                  <c:v>20.6</c:v>
                </c:pt>
                <c:pt idx="5">
                  <c:v>20.6</c:v>
                </c:pt>
                <c:pt idx="6">
                  <c:v>36.5</c:v>
                </c:pt>
                <c:pt idx="7">
                  <c:v>3.2</c:v>
                </c:pt>
                <c:pt idx="8">
                  <c:v>4.8</c:v>
                </c:pt>
                <c:pt idx="9">
                  <c:v>55.6</c:v>
                </c:pt>
                <c:pt idx="10">
                  <c:v>3.2</c:v>
                </c:pt>
                <c:pt idx="11">
                  <c:v>11.1</c:v>
                </c:pt>
                <c:pt idx="12">
                  <c:v>23.8</c:v>
                </c:pt>
                <c:pt idx="13">
                  <c:v>6.3</c:v>
                </c:pt>
                <c:pt idx="14">
                  <c:v>14.3</c:v>
                </c:pt>
                <c:pt idx="15">
                  <c:v>33.299999999999997</c:v>
                </c:pt>
                <c:pt idx="16">
                  <c:v>1.6</c:v>
                </c:pt>
                <c:pt idx="17">
                  <c:v>36.5</c:v>
                </c:pt>
                <c:pt idx="18">
                  <c:v>17.5</c:v>
                </c:pt>
                <c:pt idx="19">
                  <c:v>49.2</c:v>
                </c:pt>
                <c:pt idx="20">
                  <c:v>20.6</c:v>
                </c:pt>
                <c:pt idx="21">
                  <c:v>15.1</c:v>
                </c:pt>
                <c:pt idx="22">
                  <c:v>11.1</c:v>
                </c:pt>
                <c:pt idx="23">
                  <c:v>13.5</c:v>
                </c:pt>
                <c:pt idx="24">
                  <c:v>2.4</c:v>
                </c:pt>
                <c:pt idx="25">
                  <c:v>17.5</c:v>
                </c:pt>
                <c:pt idx="26">
                  <c:v>9.5</c:v>
                </c:pt>
                <c:pt idx="27">
                  <c:v>6.3</c:v>
                </c:pt>
                <c:pt idx="28">
                  <c:v>0</c:v>
                </c:pt>
                <c:pt idx="29">
                  <c:v>0</c:v>
                </c:pt>
                <c:pt idx="30">
                  <c:v>4.8</c:v>
                </c:pt>
                <c:pt idx="31">
                  <c:v>4.4000000000000004</c:v>
                </c:pt>
                <c:pt idx="32">
                  <c:v>0.6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13-4507-B7C4-6F5124925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853056"/>
        <c:axId val="123875328"/>
      </c:barChart>
      <c:catAx>
        <c:axId val="12385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875328"/>
        <c:crosses val="autoZero"/>
        <c:auto val="1"/>
        <c:lblAlgn val="ctr"/>
        <c:lblOffset val="100"/>
        <c:noMultiLvlLbl val="0"/>
      </c:catAx>
      <c:valAx>
        <c:axId val="12387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85305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химия!$B$2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химия!$A$3:$A$37</c:f>
              <c:strCache>
                <c:ptCount val="35"/>
                <c:pt idx="0">
                  <c:v>1. Электронная конфигурация атома</c:v>
                </c:pt>
                <c:pt idx="1">
                  <c:v>2. Закономерности изменения химических свойств элементов. Характеристика элементов</c:v>
                </c:pt>
                <c:pt idx="2">
                  <c:v>3. Электроотрицательность, степень окисления и валентность химических элементов</c:v>
                </c:pt>
                <c:pt idx="3">
                  <c:v>4. Характеристики химических связей. Зависимость свойств веществ от их состава и строения</c:v>
                </c:pt>
                <c:pt idx="4">
                  <c:v>5. Классификация и номенклатура неорганических веществ</c:v>
                </c:pt>
                <c:pt idx="5">
                  <c:v>6. Свойства веществ</c:v>
                </c:pt>
                <c:pt idx="6">
                  <c:v>7. Свойства оснований, амфотерных гидроксидов, кислот и солей. Ионный обмен и диссоциация</c:v>
                </c:pt>
                <c:pt idx="7">
                  <c:v>8. Свойства неорганических веществ</c:v>
                </c:pt>
                <c:pt idx="8">
                  <c:v>9. Свойства неорганических веществ</c:v>
                </c:pt>
                <c:pt idx="9">
                  <c:v>10. Взаимосвязь неорганических веществ</c:v>
                </c:pt>
                <c:pt idx="10">
                  <c:v>11. Классификация и номенклатура органических веществ</c:v>
                </c:pt>
                <c:pt idx="11">
                  <c:v>12. Теория строения органических соединений. Типы связей в молекулах органических веществ</c:v>
                </c:pt>
                <c:pt idx="12">
                  <c:v>13. Свойства углеводородов. Получение углеводородов</c:v>
                </c:pt>
                <c:pt idx="13">
                  <c:v>14. Свойства кислородосодержащих соединений. Получение кислородосодержащих соединений</c:v>
                </c:pt>
                <c:pt idx="14">
                  <c:v>15. Свойства азотсодержащих органических соединений. Белки, жиры, углеводы</c:v>
                </c:pt>
                <c:pt idx="15">
                  <c:v>16. Характерные химические свойства углеводородов. Механизмы реакций</c:v>
                </c:pt>
                <c:pt idx="16">
                  <c:v>17. Свойства спиртов, альдегидов, кислот, слож­ных эфиров, фенола</c:v>
                </c:pt>
                <c:pt idx="17">
                  <c:v>18. Взаимосвязь углеводородов и кислородосодержащих органических соединений</c:v>
                </c:pt>
                <c:pt idx="18">
                  <c:v>19. Классификация химических реакций в неорганической и органической химии</c:v>
                </c:pt>
                <c:pt idx="19">
                  <c:v>20. Скорость реакции, ее зависимость от различных факторов</c:v>
                </c:pt>
                <c:pt idx="20">
                  <c:v>21. Реакции окислительно-восстановительные</c:v>
                </c:pt>
                <c:pt idx="21">
                  <c:v>22. Электролиз расплавов и растворов</c:v>
                </c:pt>
                <c:pt idx="22">
                  <c:v>23. Гидролиз солей. Среда водных растворов: кислая, нейтральная, щелочная</c:v>
                </c:pt>
                <c:pt idx="23">
                  <c:v>24. Обратимые и необратимые химические реакции. Химическое равновесие</c:v>
                </c:pt>
                <c:pt idx="24">
                  <c:v>25. Качественные реакции органических и неорганических соединений</c:v>
                </c:pt>
                <c:pt idx="25">
                  <c:v>26. Химическая лаборатория. Понятие о металлургии. Химическое загрязнение окружающей среды. Полимеры</c:v>
                </c:pt>
                <c:pt idx="26">
                  <c:v>27. Расчёты с использованием понятия «массовая доля вещества в растворе»</c:v>
                </c:pt>
                <c:pt idx="27">
                  <c:v>28. Расчеты объемных отношений газов при химической реакции. Тепловой эффект</c:v>
                </c:pt>
                <c:pt idx="28">
                  <c:v>29. Расчет массы или объёма вещества по параметрам одного из участвующих в реакции веществ</c:v>
                </c:pt>
                <c:pt idx="29">
                  <c:v>30. Окислительно-восстановительные реакции</c:v>
                </c:pt>
                <c:pt idx="30">
                  <c:v>31. Реакции ионного обмена</c:v>
                </c:pt>
                <c:pt idx="31">
                  <c:v>32. Взаимосвязь различных классов неорганических веществ: описание реакций</c:v>
                </c:pt>
                <c:pt idx="32">
                  <c:v>33. Взаимосвязь органических соединений</c:v>
                </c:pt>
                <c:pt idx="33">
                  <c:v>34. Расчеты массовой доли химического соединения в смеси</c:v>
                </c:pt>
                <c:pt idx="34">
                  <c:v>35. Нахождение молекулярной формулы вещества</c:v>
                </c:pt>
              </c:strCache>
            </c:strRef>
          </c:cat>
          <c:val>
            <c:numRef>
              <c:f>химия!$B$3:$B$37</c:f>
              <c:numCache>
                <c:formatCode>General</c:formatCode>
                <c:ptCount val="35"/>
                <c:pt idx="0">
                  <c:v>78.599999999999994</c:v>
                </c:pt>
                <c:pt idx="1">
                  <c:v>85.3</c:v>
                </c:pt>
                <c:pt idx="2">
                  <c:v>79.099999999999994</c:v>
                </c:pt>
                <c:pt idx="3">
                  <c:v>59.3</c:v>
                </c:pt>
                <c:pt idx="4">
                  <c:v>79.2</c:v>
                </c:pt>
                <c:pt idx="5">
                  <c:v>76.3</c:v>
                </c:pt>
                <c:pt idx="6">
                  <c:v>77.400000000000006</c:v>
                </c:pt>
                <c:pt idx="7">
                  <c:v>56.2</c:v>
                </c:pt>
                <c:pt idx="8">
                  <c:v>43.1</c:v>
                </c:pt>
                <c:pt idx="9">
                  <c:v>70.3</c:v>
                </c:pt>
                <c:pt idx="10">
                  <c:v>45.6</c:v>
                </c:pt>
                <c:pt idx="11">
                  <c:v>55.7</c:v>
                </c:pt>
                <c:pt idx="12">
                  <c:v>65.5</c:v>
                </c:pt>
                <c:pt idx="13">
                  <c:v>42.6</c:v>
                </c:pt>
                <c:pt idx="14">
                  <c:v>51.9</c:v>
                </c:pt>
                <c:pt idx="15">
                  <c:v>80.900000000000006</c:v>
                </c:pt>
                <c:pt idx="16">
                  <c:v>56.4</c:v>
                </c:pt>
                <c:pt idx="17">
                  <c:v>73.7</c:v>
                </c:pt>
                <c:pt idx="18">
                  <c:v>71.599999999999994</c:v>
                </c:pt>
                <c:pt idx="19">
                  <c:v>86.4</c:v>
                </c:pt>
                <c:pt idx="20">
                  <c:v>82.3</c:v>
                </c:pt>
                <c:pt idx="21">
                  <c:v>76.900000000000006</c:v>
                </c:pt>
                <c:pt idx="22">
                  <c:v>72.5</c:v>
                </c:pt>
                <c:pt idx="23">
                  <c:v>73.900000000000006</c:v>
                </c:pt>
                <c:pt idx="24">
                  <c:v>34.6</c:v>
                </c:pt>
                <c:pt idx="25">
                  <c:v>59.4</c:v>
                </c:pt>
                <c:pt idx="26">
                  <c:v>59.7</c:v>
                </c:pt>
                <c:pt idx="27">
                  <c:v>71.7</c:v>
                </c:pt>
                <c:pt idx="28">
                  <c:v>59.2</c:v>
                </c:pt>
                <c:pt idx="29">
                  <c:v>25.5</c:v>
                </c:pt>
                <c:pt idx="30">
                  <c:v>63.7</c:v>
                </c:pt>
                <c:pt idx="31">
                  <c:v>42</c:v>
                </c:pt>
                <c:pt idx="32">
                  <c:v>48.1</c:v>
                </c:pt>
                <c:pt idx="33">
                  <c:v>20.7</c:v>
                </c:pt>
                <c:pt idx="34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64-4F47-8962-0AB79478CECF}"/>
            </c:ext>
          </c:extLst>
        </c:ser>
        <c:ser>
          <c:idx val="2"/>
          <c:order val="1"/>
          <c:tx>
            <c:strRef>
              <c:f>химия!$D$2</c:f>
              <c:strCache>
                <c:ptCount val="1"/>
                <c:pt idx="0">
                  <c:v>в группе до 60 т.б.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химия!$A$3:$A$37</c:f>
              <c:strCache>
                <c:ptCount val="35"/>
                <c:pt idx="0">
                  <c:v>1. Электронная конфигурация атома</c:v>
                </c:pt>
                <c:pt idx="1">
                  <c:v>2. Закономерности изменения химических свойств элементов. Характеристика элементов</c:v>
                </c:pt>
                <c:pt idx="2">
                  <c:v>3. Электроотрицательность, степень окисления и валентность химических элементов</c:v>
                </c:pt>
                <c:pt idx="3">
                  <c:v>4. Характеристики химических связей. Зависимость свойств веществ от их состава и строения</c:v>
                </c:pt>
                <c:pt idx="4">
                  <c:v>5. Классификация и номенклатура неорганических веществ</c:v>
                </c:pt>
                <c:pt idx="5">
                  <c:v>6. Свойства веществ</c:v>
                </c:pt>
                <c:pt idx="6">
                  <c:v>7. Свойства оснований, амфотерных гидроксидов, кислот и солей. Ионный обмен и диссоциация</c:v>
                </c:pt>
                <c:pt idx="7">
                  <c:v>8. Свойства неорганических веществ</c:v>
                </c:pt>
                <c:pt idx="8">
                  <c:v>9. Свойства неорганических веществ</c:v>
                </c:pt>
                <c:pt idx="9">
                  <c:v>10. Взаимосвязь неорганических веществ</c:v>
                </c:pt>
                <c:pt idx="10">
                  <c:v>11. Классификация и номенклатура органических веществ</c:v>
                </c:pt>
                <c:pt idx="11">
                  <c:v>12. Теория строения органических соединений. Типы связей в молекулах органических веществ</c:v>
                </c:pt>
                <c:pt idx="12">
                  <c:v>13. Свойства углеводородов. Получение углеводородов</c:v>
                </c:pt>
                <c:pt idx="13">
                  <c:v>14. Свойства кислородосодержащих соединений. Получение кислородосодержащих соединений</c:v>
                </c:pt>
                <c:pt idx="14">
                  <c:v>15. Свойства азотсодержащих органических соединений. Белки, жиры, углеводы</c:v>
                </c:pt>
                <c:pt idx="15">
                  <c:v>16. Характерные химические свойства углеводородов. Механизмы реакций</c:v>
                </c:pt>
                <c:pt idx="16">
                  <c:v>17. Свойства спиртов, альдегидов, кислот, слож­ных эфиров, фенола</c:v>
                </c:pt>
                <c:pt idx="17">
                  <c:v>18. Взаимосвязь углеводородов и кислородосодержащих органических соединений</c:v>
                </c:pt>
                <c:pt idx="18">
                  <c:v>19. Классификация химических реакций в неорганической и органической химии</c:v>
                </c:pt>
                <c:pt idx="19">
                  <c:v>20. Скорость реакции, ее зависимость от различных факторов</c:v>
                </c:pt>
                <c:pt idx="20">
                  <c:v>21. Реакции окислительно-восстановительные</c:v>
                </c:pt>
                <c:pt idx="21">
                  <c:v>22. Электролиз расплавов и растворов</c:v>
                </c:pt>
                <c:pt idx="22">
                  <c:v>23. Гидролиз солей. Среда водных растворов: кислая, нейтральная, щелочная</c:v>
                </c:pt>
                <c:pt idx="23">
                  <c:v>24. Обратимые и необратимые химические реакции. Химическое равновесие</c:v>
                </c:pt>
                <c:pt idx="24">
                  <c:v>25. Качественные реакции органических и неорганических соединений</c:v>
                </c:pt>
                <c:pt idx="25">
                  <c:v>26. Химическая лаборатория. Понятие о металлургии. Химическое загрязнение окружающей среды. Полимеры</c:v>
                </c:pt>
                <c:pt idx="26">
                  <c:v>27. Расчёты с использованием понятия «массовая доля вещества в растворе»</c:v>
                </c:pt>
                <c:pt idx="27">
                  <c:v>28. Расчеты объемных отношений газов при химической реакции. Тепловой эффект</c:v>
                </c:pt>
                <c:pt idx="28">
                  <c:v>29. Расчет массы или объёма вещества по параметрам одного из участвующих в реакции веществ</c:v>
                </c:pt>
                <c:pt idx="29">
                  <c:v>30. Окислительно-восстановительные реакции</c:v>
                </c:pt>
                <c:pt idx="30">
                  <c:v>31. Реакции ионного обмена</c:v>
                </c:pt>
                <c:pt idx="31">
                  <c:v>32. Взаимосвязь различных классов неорганических веществ: описание реакций</c:v>
                </c:pt>
                <c:pt idx="32">
                  <c:v>33. Взаимосвязь органических соединений</c:v>
                </c:pt>
                <c:pt idx="33">
                  <c:v>34. Расчеты массовой доли химического соединения в смеси</c:v>
                </c:pt>
                <c:pt idx="34">
                  <c:v>35. Нахождение молекулярной формулы вещества</c:v>
                </c:pt>
              </c:strCache>
            </c:strRef>
          </c:cat>
          <c:val>
            <c:numRef>
              <c:f>химия!$D$3:$D$37</c:f>
              <c:numCache>
                <c:formatCode>General</c:formatCode>
                <c:ptCount val="35"/>
                <c:pt idx="0">
                  <c:v>72.099999999999994</c:v>
                </c:pt>
                <c:pt idx="1">
                  <c:v>80.400000000000006</c:v>
                </c:pt>
                <c:pt idx="2">
                  <c:v>74.400000000000006</c:v>
                </c:pt>
                <c:pt idx="3">
                  <c:v>46.8</c:v>
                </c:pt>
                <c:pt idx="4">
                  <c:v>70.099999999999994</c:v>
                </c:pt>
                <c:pt idx="5">
                  <c:v>68.099999999999994</c:v>
                </c:pt>
                <c:pt idx="6">
                  <c:v>70.8</c:v>
                </c:pt>
                <c:pt idx="7">
                  <c:v>35.700000000000003</c:v>
                </c:pt>
                <c:pt idx="8">
                  <c:v>24.6</c:v>
                </c:pt>
                <c:pt idx="9">
                  <c:v>60.1</c:v>
                </c:pt>
                <c:pt idx="10">
                  <c:v>27.2</c:v>
                </c:pt>
                <c:pt idx="11">
                  <c:v>35.200000000000003</c:v>
                </c:pt>
                <c:pt idx="12">
                  <c:v>44.5</c:v>
                </c:pt>
                <c:pt idx="13">
                  <c:v>25.9</c:v>
                </c:pt>
                <c:pt idx="14">
                  <c:v>31.2</c:v>
                </c:pt>
                <c:pt idx="15">
                  <c:v>71.400000000000006</c:v>
                </c:pt>
                <c:pt idx="16">
                  <c:v>31.4</c:v>
                </c:pt>
                <c:pt idx="17">
                  <c:v>58.1</c:v>
                </c:pt>
                <c:pt idx="18">
                  <c:v>60.5</c:v>
                </c:pt>
                <c:pt idx="19">
                  <c:v>83.1</c:v>
                </c:pt>
                <c:pt idx="20">
                  <c:v>78.400000000000006</c:v>
                </c:pt>
                <c:pt idx="21">
                  <c:v>68.3</c:v>
                </c:pt>
                <c:pt idx="22">
                  <c:v>58</c:v>
                </c:pt>
                <c:pt idx="23">
                  <c:v>63.1</c:v>
                </c:pt>
                <c:pt idx="24">
                  <c:v>19.8</c:v>
                </c:pt>
                <c:pt idx="25">
                  <c:v>46.8</c:v>
                </c:pt>
                <c:pt idx="26">
                  <c:v>42.9</c:v>
                </c:pt>
                <c:pt idx="27">
                  <c:v>63.5</c:v>
                </c:pt>
                <c:pt idx="28">
                  <c:v>44.9</c:v>
                </c:pt>
                <c:pt idx="29">
                  <c:v>7.1</c:v>
                </c:pt>
                <c:pt idx="30">
                  <c:v>55.6</c:v>
                </c:pt>
                <c:pt idx="31">
                  <c:v>21.3</c:v>
                </c:pt>
                <c:pt idx="32">
                  <c:v>21.7</c:v>
                </c:pt>
                <c:pt idx="33">
                  <c:v>4.9000000000000004</c:v>
                </c:pt>
                <c:pt idx="34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64-4F47-8962-0AB79478C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922688"/>
        <c:axId val="123924480"/>
      </c:barChart>
      <c:catAx>
        <c:axId val="12392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24480"/>
        <c:crosses val="autoZero"/>
        <c:auto val="1"/>
        <c:lblAlgn val="ctr"/>
        <c:lblOffset val="100"/>
        <c:noMultiLvlLbl val="0"/>
      </c:catAx>
      <c:valAx>
        <c:axId val="12392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226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9</a:t>
            </a:r>
            <a:endParaRPr lang="ru-RU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Математика!$L$10</c:f>
              <c:strCache>
                <c:ptCount val="1"/>
                <c:pt idx="0">
                  <c:v>73,76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(Математика!$D$10;Математика!$F$10;Математика!$H$10)</c:f>
              <c:numCache>
                <c:formatCode>0.00</c:formatCode>
                <c:ptCount val="3"/>
                <c:pt idx="0" formatCode="General">
                  <c:v>62.220000000000013</c:v>
                </c:pt>
                <c:pt idx="1">
                  <c:v>78.661344795824348</c:v>
                </c:pt>
                <c:pt idx="2" formatCode="General">
                  <c:v>80.400000000000006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21-46E7-861F-4AC603CC7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68384"/>
        <c:axId val="122369920"/>
      </c:lineChart>
      <c:catAx>
        <c:axId val="12236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369920"/>
        <c:crosses val="autoZero"/>
        <c:auto val="1"/>
        <c:lblAlgn val="ctr"/>
        <c:lblOffset val="100"/>
        <c:noMultiLvlLbl val="0"/>
      </c:catAx>
      <c:valAx>
        <c:axId val="122369920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36838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химия!$B$2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химия!$A$3:$A$37</c:f>
              <c:strCache>
                <c:ptCount val="35"/>
                <c:pt idx="0">
                  <c:v>1. Электронная конфигурация атома</c:v>
                </c:pt>
                <c:pt idx="1">
                  <c:v>2. Закономерности изменения химических свойств элементов. Характеристика элементов</c:v>
                </c:pt>
                <c:pt idx="2">
                  <c:v>3. Электроотрицательность, степень окисления и валентность химических элементов</c:v>
                </c:pt>
                <c:pt idx="3">
                  <c:v>4. Характеристики химических связей. Зависимость свойств веществ от их состава и строения</c:v>
                </c:pt>
                <c:pt idx="4">
                  <c:v>5. Классификация и номенклатура неорганических веществ</c:v>
                </c:pt>
                <c:pt idx="5">
                  <c:v>6. Свойства веществ</c:v>
                </c:pt>
                <c:pt idx="6">
                  <c:v>7. Свойства оснований, амфотерных гидроксидов, кислот и солей. Ионный обмен и диссоциация</c:v>
                </c:pt>
                <c:pt idx="7">
                  <c:v>8. Свойства неорганических веществ</c:v>
                </c:pt>
                <c:pt idx="8">
                  <c:v>9. Свойства неорганических веществ</c:v>
                </c:pt>
                <c:pt idx="9">
                  <c:v>10. Взаимосвязь неорганических веществ</c:v>
                </c:pt>
                <c:pt idx="10">
                  <c:v>11. Классификация и номенклатура органических веществ</c:v>
                </c:pt>
                <c:pt idx="11">
                  <c:v>12. Теория строения органических соединений. Типы связей в молекулах органических веществ</c:v>
                </c:pt>
                <c:pt idx="12">
                  <c:v>13. Свойства углеводородов. Получение углеводородов</c:v>
                </c:pt>
                <c:pt idx="13">
                  <c:v>14. Свойства кислородосодержащих соединений. Получение кислородосодержащих соединений</c:v>
                </c:pt>
                <c:pt idx="14">
                  <c:v>15. Свойства азотсодержащих органических соединений. Белки, жиры, углеводы</c:v>
                </c:pt>
                <c:pt idx="15">
                  <c:v>16. Характерные химические свойства углеводородов. Механизмы реакций</c:v>
                </c:pt>
                <c:pt idx="16">
                  <c:v>17. Свойства спиртов, альдегидов, кислот, слож­ных эфиров, фенола</c:v>
                </c:pt>
                <c:pt idx="17">
                  <c:v>18. Взаимосвязь углеводородов и кислородосодержащих органических соединений</c:v>
                </c:pt>
                <c:pt idx="18">
                  <c:v>19. Классификация химических реакций в неорганической и органической химии</c:v>
                </c:pt>
                <c:pt idx="19">
                  <c:v>20. Скорость реакции, ее зависимость от различных факторов</c:v>
                </c:pt>
                <c:pt idx="20">
                  <c:v>21. Реакции окислительно-восстановительные</c:v>
                </c:pt>
                <c:pt idx="21">
                  <c:v>22. Электролиз расплавов и растворов</c:v>
                </c:pt>
                <c:pt idx="22">
                  <c:v>23. Гидролиз солей. Среда водных растворов: кислая, нейтральная, щелочная</c:v>
                </c:pt>
                <c:pt idx="23">
                  <c:v>24. Обратимые и необратимые химические реакции. Химическое равновесие</c:v>
                </c:pt>
                <c:pt idx="24">
                  <c:v>25. Качественные реакции органических и неорганических соединений</c:v>
                </c:pt>
                <c:pt idx="25">
                  <c:v>26. Химическая лаборатория. Понятие о металлургии. Химическое загрязнение окружающей среды. Полимеры</c:v>
                </c:pt>
                <c:pt idx="26">
                  <c:v>27. Расчёты с использованием понятия «массовая доля вещества в растворе»</c:v>
                </c:pt>
                <c:pt idx="27">
                  <c:v>28. Расчеты объемных отношений газов при химической реакции. Тепловой эффект</c:v>
                </c:pt>
                <c:pt idx="28">
                  <c:v>29. Расчет массы или объёма вещества по параметрам одного из участвующих в реакции веществ</c:v>
                </c:pt>
                <c:pt idx="29">
                  <c:v>30. Окислительно-восстановительные реакции</c:v>
                </c:pt>
                <c:pt idx="30">
                  <c:v>31. Реакции ионного обмена</c:v>
                </c:pt>
                <c:pt idx="31">
                  <c:v>32. Взаимосвязь различных классов неорганических веществ: описание реакций</c:v>
                </c:pt>
                <c:pt idx="32">
                  <c:v>33. Взаимосвязь органических соединений</c:v>
                </c:pt>
                <c:pt idx="33">
                  <c:v>34. Расчеты массовой доли химического соединения в смеси</c:v>
                </c:pt>
                <c:pt idx="34">
                  <c:v>35. Нахождение молекулярной формулы вещества</c:v>
                </c:pt>
              </c:strCache>
            </c:strRef>
          </c:cat>
          <c:val>
            <c:numRef>
              <c:f>химия!$B$3:$B$37</c:f>
              <c:numCache>
                <c:formatCode>General</c:formatCode>
                <c:ptCount val="35"/>
                <c:pt idx="0">
                  <c:v>78.599999999999994</c:v>
                </c:pt>
                <c:pt idx="1">
                  <c:v>85.3</c:v>
                </c:pt>
                <c:pt idx="2">
                  <c:v>79.099999999999994</c:v>
                </c:pt>
                <c:pt idx="3">
                  <c:v>59.3</c:v>
                </c:pt>
                <c:pt idx="4">
                  <c:v>79.2</c:v>
                </c:pt>
                <c:pt idx="5">
                  <c:v>76.3</c:v>
                </c:pt>
                <c:pt idx="6">
                  <c:v>77.400000000000006</c:v>
                </c:pt>
                <c:pt idx="7">
                  <c:v>56.2</c:v>
                </c:pt>
                <c:pt idx="8">
                  <c:v>43.1</c:v>
                </c:pt>
                <c:pt idx="9">
                  <c:v>70.3</c:v>
                </c:pt>
                <c:pt idx="10">
                  <c:v>45.6</c:v>
                </c:pt>
                <c:pt idx="11">
                  <c:v>55.7</c:v>
                </c:pt>
                <c:pt idx="12">
                  <c:v>65.5</c:v>
                </c:pt>
                <c:pt idx="13">
                  <c:v>42.6</c:v>
                </c:pt>
                <c:pt idx="14">
                  <c:v>51.9</c:v>
                </c:pt>
                <c:pt idx="15">
                  <c:v>80.900000000000006</c:v>
                </c:pt>
                <c:pt idx="16">
                  <c:v>56.4</c:v>
                </c:pt>
                <c:pt idx="17">
                  <c:v>73.7</c:v>
                </c:pt>
                <c:pt idx="18">
                  <c:v>71.599999999999994</c:v>
                </c:pt>
                <c:pt idx="19">
                  <c:v>86.4</c:v>
                </c:pt>
                <c:pt idx="20">
                  <c:v>82.3</c:v>
                </c:pt>
                <c:pt idx="21">
                  <c:v>76.900000000000006</c:v>
                </c:pt>
                <c:pt idx="22">
                  <c:v>72.5</c:v>
                </c:pt>
                <c:pt idx="23">
                  <c:v>73.900000000000006</c:v>
                </c:pt>
                <c:pt idx="24">
                  <c:v>34.6</c:v>
                </c:pt>
                <c:pt idx="25">
                  <c:v>59.4</c:v>
                </c:pt>
                <c:pt idx="26">
                  <c:v>59.7</c:v>
                </c:pt>
                <c:pt idx="27">
                  <c:v>71.7</c:v>
                </c:pt>
                <c:pt idx="28">
                  <c:v>59.2</c:v>
                </c:pt>
                <c:pt idx="29">
                  <c:v>25.5</c:v>
                </c:pt>
                <c:pt idx="30">
                  <c:v>63.7</c:v>
                </c:pt>
                <c:pt idx="31">
                  <c:v>42</c:v>
                </c:pt>
                <c:pt idx="32">
                  <c:v>48.1</c:v>
                </c:pt>
                <c:pt idx="33">
                  <c:v>20.7</c:v>
                </c:pt>
                <c:pt idx="34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18-4FDE-86EE-2E614BB6D4FC}"/>
            </c:ext>
          </c:extLst>
        </c:ser>
        <c:ser>
          <c:idx val="3"/>
          <c:order val="1"/>
          <c:tx>
            <c:strRef>
              <c:f>химия!$E$2</c:f>
              <c:strCache>
                <c:ptCount val="1"/>
                <c:pt idx="0">
                  <c:v>в группе 61-80 т.б.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химия!$A$3:$A$37</c:f>
              <c:strCache>
                <c:ptCount val="35"/>
                <c:pt idx="0">
                  <c:v>1. Электронная конфигурация атома</c:v>
                </c:pt>
                <c:pt idx="1">
                  <c:v>2. Закономерности изменения химических свойств элементов. Характеристика элементов</c:v>
                </c:pt>
                <c:pt idx="2">
                  <c:v>3. Электроотрицательность, степень окисления и валентность химических элементов</c:v>
                </c:pt>
                <c:pt idx="3">
                  <c:v>4. Характеристики химических связей. Зависимость свойств веществ от их состава и строения</c:v>
                </c:pt>
                <c:pt idx="4">
                  <c:v>5. Классификация и номенклатура неорганических веществ</c:v>
                </c:pt>
                <c:pt idx="5">
                  <c:v>6. Свойства веществ</c:v>
                </c:pt>
                <c:pt idx="6">
                  <c:v>7. Свойства оснований, амфотерных гидроксидов, кислот и солей. Ионный обмен и диссоциация</c:v>
                </c:pt>
                <c:pt idx="7">
                  <c:v>8. Свойства неорганических веществ</c:v>
                </c:pt>
                <c:pt idx="8">
                  <c:v>9. Свойства неорганических веществ</c:v>
                </c:pt>
                <c:pt idx="9">
                  <c:v>10. Взаимосвязь неорганических веществ</c:v>
                </c:pt>
                <c:pt idx="10">
                  <c:v>11. Классификация и номенклатура органических веществ</c:v>
                </c:pt>
                <c:pt idx="11">
                  <c:v>12. Теория строения органических соединений. Типы связей в молекулах органических веществ</c:v>
                </c:pt>
                <c:pt idx="12">
                  <c:v>13. Свойства углеводородов. Получение углеводородов</c:v>
                </c:pt>
                <c:pt idx="13">
                  <c:v>14. Свойства кислородосодержащих соединений. Получение кислородосодержащих соединений</c:v>
                </c:pt>
                <c:pt idx="14">
                  <c:v>15. Свойства азотсодержащих органических соединений. Белки, жиры, углеводы</c:v>
                </c:pt>
                <c:pt idx="15">
                  <c:v>16. Характерные химические свойства углеводородов. Механизмы реакций</c:v>
                </c:pt>
                <c:pt idx="16">
                  <c:v>17. Свойства спиртов, альдегидов, кислот, слож­ных эфиров, фенола</c:v>
                </c:pt>
                <c:pt idx="17">
                  <c:v>18. Взаимосвязь углеводородов и кислородосодержащих органических соединений</c:v>
                </c:pt>
                <c:pt idx="18">
                  <c:v>19. Классификация химических реакций в неорганической и органической химии</c:v>
                </c:pt>
                <c:pt idx="19">
                  <c:v>20. Скорость реакции, ее зависимость от различных факторов</c:v>
                </c:pt>
                <c:pt idx="20">
                  <c:v>21. Реакции окислительно-восстановительные</c:v>
                </c:pt>
                <c:pt idx="21">
                  <c:v>22. Электролиз расплавов и растворов</c:v>
                </c:pt>
                <c:pt idx="22">
                  <c:v>23. Гидролиз солей. Среда водных растворов: кислая, нейтральная, щелочная</c:v>
                </c:pt>
                <c:pt idx="23">
                  <c:v>24. Обратимые и необратимые химические реакции. Химическое равновесие</c:v>
                </c:pt>
                <c:pt idx="24">
                  <c:v>25. Качественные реакции органических и неорганических соединений</c:v>
                </c:pt>
                <c:pt idx="25">
                  <c:v>26. Химическая лаборатория. Понятие о металлургии. Химическое загрязнение окружающей среды. Полимеры</c:v>
                </c:pt>
                <c:pt idx="26">
                  <c:v>27. Расчёты с использованием понятия «массовая доля вещества в растворе»</c:v>
                </c:pt>
                <c:pt idx="27">
                  <c:v>28. Расчеты объемных отношений газов при химической реакции. Тепловой эффект</c:v>
                </c:pt>
                <c:pt idx="28">
                  <c:v>29. Расчет массы или объёма вещества по параметрам одного из участвующих в реакции веществ</c:v>
                </c:pt>
                <c:pt idx="29">
                  <c:v>30. Окислительно-восстановительные реакции</c:v>
                </c:pt>
                <c:pt idx="30">
                  <c:v>31. Реакции ионного обмена</c:v>
                </c:pt>
                <c:pt idx="31">
                  <c:v>32. Взаимосвязь различных классов неорганических веществ: описание реакций</c:v>
                </c:pt>
                <c:pt idx="32">
                  <c:v>33. Взаимосвязь органических соединений</c:v>
                </c:pt>
                <c:pt idx="33">
                  <c:v>34. Расчеты массовой доли химического соединения в смеси</c:v>
                </c:pt>
                <c:pt idx="34">
                  <c:v>35. Нахождение молекулярной формулы вещества</c:v>
                </c:pt>
              </c:strCache>
            </c:strRef>
          </c:cat>
          <c:val>
            <c:numRef>
              <c:f>химия!$E$3:$E$37</c:f>
              <c:numCache>
                <c:formatCode>General</c:formatCode>
                <c:ptCount val="35"/>
                <c:pt idx="0">
                  <c:v>88.4</c:v>
                </c:pt>
                <c:pt idx="1">
                  <c:v>95.5</c:v>
                </c:pt>
                <c:pt idx="2">
                  <c:v>85.2</c:v>
                </c:pt>
                <c:pt idx="3">
                  <c:v>73.3</c:v>
                </c:pt>
                <c:pt idx="4">
                  <c:v>95.5</c:v>
                </c:pt>
                <c:pt idx="5">
                  <c:v>90.4</c:v>
                </c:pt>
                <c:pt idx="6">
                  <c:v>87.8</c:v>
                </c:pt>
                <c:pt idx="7">
                  <c:v>78</c:v>
                </c:pt>
                <c:pt idx="8">
                  <c:v>57.9</c:v>
                </c:pt>
                <c:pt idx="9">
                  <c:v>77.7</c:v>
                </c:pt>
                <c:pt idx="10">
                  <c:v>62.7</c:v>
                </c:pt>
                <c:pt idx="11">
                  <c:v>75.599999999999994</c:v>
                </c:pt>
                <c:pt idx="12">
                  <c:v>86.8</c:v>
                </c:pt>
                <c:pt idx="13">
                  <c:v>56.3</c:v>
                </c:pt>
                <c:pt idx="14">
                  <c:v>70.400000000000006</c:v>
                </c:pt>
                <c:pt idx="15">
                  <c:v>95.7</c:v>
                </c:pt>
                <c:pt idx="16">
                  <c:v>82.8</c:v>
                </c:pt>
                <c:pt idx="17">
                  <c:v>90.7</c:v>
                </c:pt>
                <c:pt idx="18">
                  <c:v>87.8</c:v>
                </c:pt>
                <c:pt idx="19">
                  <c:v>94.5</c:v>
                </c:pt>
                <c:pt idx="20">
                  <c:v>95.2</c:v>
                </c:pt>
                <c:pt idx="21">
                  <c:v>93.4</c:v>
                </c:pt>
                <c:pt idx="22">
                  <c:v>93.4</c:v>
                </c:pt>
                <c:pt idx="23">
                  <c:v>91</c:v>
                </c:pt>
                <c:pt idx="24">
                  <c:v>44.5</c:v>
                </c:pt>
                <c:pt idx="25">
                  <c:v>72.7</c:v>
                </c:pt>
                <c:pt idx="26">
                  <c:v>78.5</c:v>
                </c:pt>
                <c:pt idx="27">
                  <c:v>87.1</c:v>
                </c:pt>
                <c:pt idx="28">
                  <c:v>78.099999999999994</c:v>
                </c:pt>
                <c:pt idx="29">
                  <c:v>35.5</c:v>
                </c:pt>
                <c:pt idx="30">
                  <c:v>77.2</c:v>
                </c:pt>
                <c:pt idx="31">
                  <c:v>58.7</c:v>
                </c:pt>
                <c:pt idx="32">
                  <c:v>72.599999999999994</c:v>
                </c:pt>
                <c:pt idx="33">
                  <c:v>28.5</c:v>
                </c:pt>
                <c:pt idx="34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18-4FDE-86EE-2E614BB6D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992320"/>
        <c:axId val="124846080"/>
      </c:barChart>
      <c:catAx>
        <c:axId val="12399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846080"/>
        <c:crosses val="autoZero"/>
        <c:auto val="1"/>
        <c:lblAlgn val="ctr"/>
        <c:lblOffset val="100"/>
        <c:noMultiLvlLbl val="0"/>
      </c:catAx>
      <c:valAx>
        <c:axId val="1248460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9232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химия!$B$2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химия!$A$3:$A$37</c:f>
              <c:strCache>
                <c:ptCount val="35"/>
                <c:pt idx="0">
                  <c:v>1. Электронная конфигурация атома</c:v>
                </c:pt>
                <c:pt idx="1">
                  <c:v>2. Закономерности изменения химических свойств элементов. Характеристика элементов</c:v>
                </c:pt>
                <c:pt idx="2">
                  <c:v>3. Электроотрицательность, степень окисления и валентность химических элементов</c:v>
                </c:pt>
                <c:pt idx="3">
                  <c:v>4. Характеристики химических связей. Зависимость свойств веществ от их состава и строения</c:v>
                </c:pt>
                <c:pt idx="4">
                  <c:v>5. Классификация и номенклатура неорганических веществ</c:v>
                </c:pt>
                <c:pt idx="5">
                  <c:v>6. Свойства веществ</c:v>
                </c:pt>
                <c:pt idx="6">
                  <c:v>7. Свойства оснований, амфотерных гидроксидов, кислот и солей. Ионный обмен и диссоциация</c:v>
                </c:pt>
                <c:pt idx="7">
                  <c:v>8. Свойства неорганических веществ</c:v>
                </c:pt>
                <c:pt idx="8">
                  <c:v>9. Свойства неорганических веществ</c:v>
                </c:pt>
                <c:pt idx="9">
                  <c:v>10. Взаимосвязь неорганических веществ</c:v>
                </c:pt>
                <c:pt idx="10">
                  <c:v>11. Классификация и номенклатура органических веществ</c:v>
                </c:pt>
                <c:pt idx="11">
                  <c:v>12. Теория строения органических соединений. Типы связей в молекулах органических веществ</c:v>
                </c:pt>
                <c:pt idx="12">
                  <c:v>13. Свойства углеводородов. Получение углеводородов</c:v>
                </c:pt>
                <c:pt idx="13">
                  <c:v>14. Свойства кислородосодержащих соединений. Получение кислородосодержащих соединений</c:v>
                </c:pt>
                <c:pt idx="14">
                  <c:v>15. Свойства азотсодержащих органических соединений. Белки, жиры, углеводы</c:v>
                </c:pt>
                <c:pt idx="15">
                  <c:v>16. Характерные химические свойства углеводородов. Механизмы реакций</c:v>
                </c:pt>
                <c:pt idx="16">
                  <c:v>17. Свойства спиртов, альдегидов, кислот, слож­ных эфиров, фенола</c:v>
                </c:pt>
                <c:pt idx="17">
                  <c:v>18. Взаимосвязь углеводородов и кислородосодержащих органических соединений</c:v>
                </c:pt>
                <c:pt idx="18">
                  <c:v>19. Классификация химических реакций в неорганической и органической химии</c:v>
                </c:pt>
                <c:pt idx="19">
                  <c:v>20. Скорость реакции, ее зависимость от различных факторов</c:v>
                </c:pt>
                <c:pt idx="20">
                  <c:v>21. Реакции окислительно-восстановительные</c:v>
                </c:pt>
                <c:pt idx="21">
                  <c:v>22. Электролиз расплавов и растворов</c:v>
                </c:pt>
                <c:pt idx="22">
                  <c:v>23. Гидролиз солей. Среда водных растворов: кислая, нейтральная, щелочная</c:v>
                </c:pt>
                <c:pt idx="23">
                  <c:v>24. Обратимые и необратимые химические реакции. Химическое равновесие</c:v>
                </c:pt>
                <c:pt idx="24">
                  <c:v>25. Качественные реакции органических и неорганических соединений</c:v>
                </c:pt>
                <c:pt idx="25">
                  <c:v>26. Химическая лаборатория. Понятие о металлургии. Химическое загрязнение окружающей среды. Полимеры</c:v>
                </c:pt>
                <c:pt idx="26">
                  <c:v>27. Расчёты с использованием понятия «массовая доля вещества в растворе»</c:v>
                </c:pt>
                <c:pt idx="27">
                  <c:v>28. Расчеты объемных отношений газов при химической реакции. Тепловой эффект</c:v>
                </c:pt>
                <c:pt idx="28">
                  <c:v>29. Расчет массы или объёма вещества по параметрам одного из участвующих в реакции веществ</c:v>
                </c:pt>
                <c:pt idx="29">
                  <c:v>30. Окислительно-восстановительные реакции</c:v>
                </c:pt>
                <c:pt idx="30">
                  <c:v>31. Реакции ионного обмена</c:v>
                </c:pt>
                <c:pt idx="31">
                  <c:v>32. Взаимосвязь различных классов неорганических веществ: описание реакций</c:v>
                </c:pt>
                <c:pt idx="32">
                  <c:v>33. Взаимосвязь органических соединений</c:v>
                </c:pt>
                <c:pt idx="33">
                  <c:v>34. Расчеты массовой доли химического соединения в смеси</c:v>
                </c:pt>
                <c:pt idx="34">
                  <c:v>35. Нахождение молекулярной формулы вещества</c:v>
                </c:pt>
              </c:strCache>
            </c:strRef>
          </c:cat>
          <c:val>
            <c:numRef>
              <c:f>химия!$B$3:$B$37</c:f>
              <c:numCache>
                <c:formatCode>General</c:formatCode>
                <c:ptCount val="35"/>
                <c:pt idx="0">
                  <c:v>78.599999999999994</c:v>
                </c:pt>
                <c:pt idx="1">
                  <c:v>85.3</c:v>
                </c:pt>
                <c:pt idx="2">
                  <c:v>79.099999999999994</c:v>
                </c:pt>
                <c:pt idx="3">
                  <c:v>59.3</c:v>
                </c:pt>
                <c:pt idx="4">
                  <c:v>79.2</c:v>
                </c:pt>
                <c:pt idx="5">
                  <c:v>76.3</c:v>
                </c:pt>
                <c:pt idx="6">
                  <c:v>77.400000000000006</c:v>
                </c:pt>
                <c:pt idx="7">
                  <c:v>56.2</c:v>
                </c:pt>
                <c:pt idx="8">
                  <c:v>43.1</c:v>
                </c:pt>
                <c:pt idx="9">
                  <c:v>70.3</c:v>
                </c:pt>
                <c:pt idx="10">
                  <c:v>45.6</c:v>
                </c:pt>
                <c:pt idx="11">
                  <c:v>55.7</c:v>
                </c:pt>
                <c:pt idx="12">
                  <c:v>65.5</c:v>
                </c:pt>
                <c:pt idx="13">
                  <c:v>42.6</c:v>
                </c:pt>
                <c:pt idx="14">
                  <c:v>51.9</c:v>
                </c:pt>
                <c:pt idx="15">
                  <c:v>80.900000000000006</c:v>
                </c:pt>
                <c:pt idx="16">
                  <c:v>56.4</c:v>
                </c:pt>
                <c:pt idx="17">
                  <c:v>73.7</c:v>
                </c:pt>
                <c:pt idx="18">
                  <c:v>71.599999999999994</c:v>
                </c:pt>
                <c:pt idx="19">
                  <c:v>86.4</c:v>
                </c:pt>
                <c:pt idx="20">
                  <c:v>82.3</c:v>
                </c:pt>
                <c:pt idx="21">
                  <c:v>76.900000000000006</c:v>
                </c:pt>
                <c:pt idx="22">
                  <c:v>72.5</c:v>
                </c:pt>
                <c:pt idx="23">
                  <c:v>73.900000000000006</c:v>
                </c:pt>
                <c:pt idx="24">
                  <c:v>34.6</c:v>
                </c:pt>
                <c:pt idx="25">
                  <c:v>59.4</c:v>
                </c:pt>
                <c:pt idx="26">
                  <c:v>59.7</c:v>
                </c:pt>
                <c:pt idx="27">
                  <c:v>71.7</c:v>
                </c:pt>
                <c:pt idx="28">
                  <c:v>59.2</c:v>
                </c:pt>
                <c:pt idx="29">
                  <c:v>25.5</c:v>
                </c:pt>
                <c:pt idx="30">
                  <c:v>63.7</c:v>
                </c:pt>
                <c:pt idx="31">
                  <c:v>42</c:v>
                </c:pt>
                <c:pt idx="32">
                  <c:v>48.1</c:v>
                </c:pt>
                <c:pt idx="33">
                  <c:v>20.7</c:v>
                </c:pt>
                <c:pt idx="34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70-4F40-9E9A-E3604F857C21}"/>
            </c:ext>
          </c:extLst>
        </c:ser>
        <c:ser>
          <c:idx val="4"/>
          <c:order val="1"/>
          <c:tx>
            <c:strRef>
              <c:f>химия!$F$2</c:f>
              <c:strCache>
                <c:ptCount val="1"/>
                <c:pt idx="0">
                  <c:v>в группе 81-100 т.б.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химия!$A$3:$A$37</c:f>
              <c:strCache>
                <c:ptCount val="35"/>
                <c:pt idx="0">
                  <c:v>1. Электронная конфигурация атома</c:v>
                </c:pt>
                <c:pt idx="1">
                  <c:v>2. Закономерности изменения химических свойств элементов. Характеристика элементов</c:v>
                </c:pt>
                <c:pt idx="2">
                  <c:v>3. Электроотрицательность, степень окисления и валентность химических элементов</c:v>
                </c:pt>
                <c:pt idx="3">
                  <c:v>4. Характеристики химических связей. Зависимость свойств веществ от их состава и строения</c:v>
                </c:pt>
                <c:pt idx="4">
                  <c:v>5. Классификация и номенклатура неорганических веществ</c:v>
                </c:pt>
                <c:pt idx="5">
                  <c:v>6. Свойства веществ</c:v>
                </c:pt>
                <c:pt idx="6">
                  <c:v>7. Свойства оснований, амфотерных гидроксидов, кислот и солей. Ионный обмен и диссоциация</c:v>
                </c:pt>
                <c:pt idx="7">
                  <c:v>8. Свойства неорганических веществ</c:v>
                </c:pt>
                <c:pt idx="8">
                  <c:v>9. Свойства неорганических веществ</c:v>
                </c:pt>
                <c:pt idx="9">
                  <c:v>10. Взаимосвязь неорганических веществ</c:v>
                </c:pt>
                <c:pt idx="10">
                  <c:v>11. Классификация и номенклатура органических веществ</c:v>
                </c:pt>
                <c:pt idx="11">
                  <c:v>12. Теория строения органических соединений. Типы связей в молекулах органических веществ</c:v>
                </c:pt>
                <c:pt idx="12">
                  <c:v>13. Свойства углеводородов. Получение углеводородов</c:v>
                </c:pt>
                <c:pt idx="13">
                  <c:v>14. Свойства кислородосодержащих соединений. Получение кислородосодержащих соединений</c:v>
                </c:pt>
                <c:pt idx="14">
                  <c:v>15. Свойства азотсодержащих органических соединений. Белки, жиры, углеводы</c:v>
                </c:pt>
                <c:pt idx="15">
                  <c:v>16. Характерные химические свойства углеводородов. Механизмы реакций</c:v>
                </c:pt>
                <c:pt idx="16">
                  <c:v>17. Свойства спиртов, альдегидов, кислот, слож­ных эфиров, фенола</c:v>
                </c:pt>
                <c:pt idx="17">
                  <c:v>18. Взаимосвязь углеводородов и кислородосодержащих органических соединений</c:v>
                </c:pt>
                <c:pt idx="18">
                  <c:v>19. Классификация химических реакций в неорганической и органической химии</c:v>
                </c:pt>
                <c:pt idx="19">
                  <c:v>20. Скорость реакции, ее зависимость от различных факторов</c:v>
                </c:pt>
                <c:pt idx="20">
                  <c:v>21. Реакции окислительно-восстановительные</c:v>
                </c:pt>
                <c:pt idx="21">
                  <c:v>22. Электролиз расплавов и растворов</c:v>
                </c:pt>
                <c:pt idx="22">
                  <c:v>23. Гидролиз солей. Среда водных растворов: кислая, нейтральная, щелочная</c:v>
                </c:pt>
                <c:pt idx="23">
                  <c:v>24. Обратимые и необратимые химические реакции. Химическое равновесие</c:v>
                </c:pt>
                <c:pt idx="24">
                  <c:v>25. Качественные реакции органических и неорганических соединений</c:v>
                </c:pt>
                <c:pt idx="25">
                  <c:v>26. Химическая лаборатория. Понятие о металлургии. Химическое загрязнение окружающей среды. Полимеры</c:v>
                </c:pt>
                <c:pt idx="26">
                  <c:v>27. Расчёты с использованием понятия «массовая доля вещества в растворе»</c:v>
                </c:pt>
                <c:pt idx="27">
                  <c:v>28. Расчеты объемных отношений газов при химической реакции. Тепловой эффект</c:v>
                </c:pt>
                <c:pt idx="28">
                  <c:v>29. Расчет массы или объёма вещества по параметрам одного из участвующих в реакции веществ</c:v>
                </c:pt>
                <c:pt idx="29">
                  <c:v>30. Окислительно-восстановительные реакции</c:v>
                </c:pt>
                <c:pt idx="30">
                  <c:v>31. Реакции ионного обмена</c:v>
                </c:pt>
                <c:pt idx="31">
                  <c:v>32. Взаимосвязь различных классов неорганических веществ: описание реакций</c:v>
                </c:pt>
                <c:pt idx="32">
                  <c:v>33. Взаимосвязь органических соединений</c:v>
                </c:pt>
                <c:pt idx="33">
                  <c:v>34. Расчеты массовой доли химического соединения в смеси</c:v>
                </c:pt>
                <c:pt idx="34">
                  <c:v>35. Нахождение молекулярной формулы вещества</c:v>
                </c:pt>
              </c:strCache>
            </c:strRef>
          </c:cat>
          <c:val>
            <c:numRef>
              <c:f>химия!$F$3:$F$37</c:f>
              <c:numCache>
                <c:formatCode>General</c:formatCode>
                <c:ptCount val="35"/>
                <c:pt idx="0">
                  <c:v>97</c:v>
                </c:pt>
                <c:pt idx="1">
                  <c:v>98.5</c:v>
                </c:pt>
                <c:pt idx="2">
                  <c:v>98.5</c:v>
                </c:pt>
                <c:pt idx="3">
                  <c:v>94</c:v>
                </c:pt>
                <c:pt idx="4">
                  <c:v>100</c:v>
                </c:pt>
                <c:pt idx="5">
                  <c:v>100</c:v>
                </c:pt>
                <c:pt idx="6">
                  <c:v>97.8</c:v>
                </c:pt>
                <c:pt idx="7">
                  <c:v>97</c:v>
                </c:pt>
                <c:pt idx="8">
                  <c:v>94</c:v>
                </c:pt>
                <c:pt idx="9">
                  <c:v>95.5</c:v>
                </c:pt>
                <c:pt idx="10">
                  <c:v>88.1</c:v>
                </c:pt>
                <c:pt idx="11">
                  <c:v>97</c:v>
                </c:pt>
                <c:pt idx="12">
                  <c:v>100</c:v>
                </c:pt>
                <c:pt idx="13">
                  <c:v>88.1</c:v>
                </c:pt>
                <c:pt idx="14">
                  <c:v>94</c:v>
                </c:pt>
                <c:pt idx="15">
                  <c:v>100</c:v>
                </c:pt>
                <c:pt idx="16">
                  <c:v>97.8</c:v>
                </c:pt>
                <c:pt idx="17">
                  <c:v>99.3</c:v>
                </c:pt>
                <c:pt idx="18">
                  <c:v>97</c:v>
                </c:pt>
                <c:pt idx="19">
                  <c:v>98.5</c:v>
                </c:pt>
                <c:pt idx="20">
                  <c:v>98.5</c:v>
                </c:pt>
                <c:pt idx="21">
                  <c:v>97</c:v>
                </c:pt>
                <c:pt idx="22">
                  <c:v>98.5</c:v>
                </c:pt>
                <c:pt idx="23">
                  <c:v>100</c:v>
                </c:pt>
                <c:pt idx="24">
                  <c:v>85.8</c:v>
                </c:pt>
                <c:pt idx="25">
                  <c:v>94</c:v>
                </c:pt>
                <c:pt idx="26">
                  <c:v>95.5</c:v>
                </c:pt>
                <c:pt idx="27">
                  <c:v>98.5</c:v>
                </c:pt>
                <c:pt idx="28">
                  <c:v>91</c:v>
                </c:pt>
                <c:pt idx="29">
                  <c:v>85.8</c:v>
                </c:pt>
                <c:pt idx="30">
                  <c:v>92.5</c:v>
                </c:pt>
                <c:pt idx="31">
                  <c:v>93.7</c:v>
                </c:pt>
                <c:pt idx="32">
                  <c:v>97.3</c:v>
                </c:pt>
                <c:pt idx="33">
                  <c:v>74.3</c:v>
                </c:pt>
                <c:pt idx="34">
                  <c:v>87.6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70-4F40-9E9A-E3604F857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893440"/>
        <c:axId val="124899328"/>
      </c:barChart>
      <c:catAx>
        <c:axId val="12489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899328"/>
        <c:crosses val="autoZero"/>
        <c:auto val="1"/>
        <c:lblAlgn val="ctr"/>
        <c:lblOffset val="100"/>
        <c:noMultiLvlLbl val="0"/>
      </c:catAx>
      <c:valAx>
        <c:axId val="1248993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89344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Математика!$L$14</c:f>
              <c:strCache>
                <c:ptCount val="1"/>
                <c:pt idx="0">
                  <c:v>65,67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(Математика!$D$14;Математика!$F$14;Математика!$H$14)</c:f>
              <c:numCache>
                <c:formatCode>0.00</c:formatCode>
                <c:ptCount val="3"/>
                <c:pt idx="0" formatCode="General">
                  <c:v>57.17</c:v>
                </c:pt>
                <c:pt idx="1">
                  <c:v>58.837375908300082</c:v>
                </c:pt>
                <c:pt idx="2" formatCode="General">
                  <c:v>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F1-4D1F-9EE8-F8A8C632E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435456"/>
        <c:axId val="122436992"/>
      </c:lineChart>
      <c:catAx>
        <c:axId val="1224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436992"/>
        <c:crosses val="autoZero"/>
        <c:auto val="1"/>
        <c:lblAlgn val="ctr"/>
        <c:lblOffset val="100"/>
        <c:noMultiLvlLbl val="0"/>
      </c:catAx>
      <c:valAx>
        <c:axId val="12243699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3545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</a:t>
            </a:r>
            <a:r>
              <a:rPr lang="ru-RU" baseline="0"/>
              <a:t> </a:t>
            </a:r>
            <a:r>
              <a:rPr lang="en-US" baseline="0"/>
              <a:t>15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Математика!$L$16</c:f>
              <c:strCache>
                <c:ptCount val="1"/>
                <c:pt idx="0">
                  <c:v>68,49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(Математика!$D$16;Математика!$F$16;Математика!$H$16)</c:f>
              <c:numCache>
                <c:formatCode>0.00</c:formatCode>
                <c:ptCount val="3"/>
                <c:pt idx="0" formatCode="General">
                  <c:v>62.88</c:v>
                </c:pt>
                <c:pt idx="1">
                  <c:v>70.299866953228943</c:v>
                </c:pt>
                <c:pt idx="2" formatCode="General">
                  <c:v>72.3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9C-482B-840F-3694030AC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97024"/>
        <c:axId val="122102912"/>
      </c:lineChart>
      <c:catAx>
        <c:axId val="12209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102912"/>
        <c:crosses val="autoZero"/>
        <c:auto val="1"/>
        <c:lblAlgn val="ctr"/>
        <c:lblOffset val="100"/>
        <c:noMultiLvlLbl val="0"/>
      </c:catAx>
      <c:valAx>
        <c:axId val="122102912"/>
        <c:scaling>
          <c:orientation val="minMax"/>
          <c:max val="10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09702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Задание </a:t>
            </a:r>
            <a:r>
              <a:rPr lang="en-US"/>
              <a:t>21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Математика!$L$22</c:f>
              <c:strCache>
                <c:ptCount val="1"/>
                <c:pt idx="0">
                  <c:v>16,42</c:v>
                </c:pt>
              </c:strCache>
            </c:strRef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numRef>
              <c:f>(Математика!$D$1;Математика!$F$1;Математика!$H$1)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(Математика!$D$22;Математика!$F$22;Математика!$H$22)</c:f>
              <c:numCache>
                <c:formatCode>0.00</c:formatCode>
                <c:ptCount val="3"/>
                <c:pt idx="0" formatCode="General">
                  <c:v>9.69</c:v>
                </c:pt>
                <c:pt idx="1">
                  <c:v>14.660730733804117</c:v>
                </c:pt>
                <c:pt idx="2" formatCode="General">
                  <c:v>24.9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862-4746-B9EF-02C2E1BC3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164352"/>
        <c:axId val="122165888"/>
      </c:lineChart>
      <c:catAx>
        <c:axId val="1221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165888"/>
        <c:crosses val="autoZero"/>
        <c:auto val="1"/>
        <c:lblAlgn val="ctr"/>
        <c:lblOffset val="100"/>
        <c:noMultiLvlLbl val="0"/>
      </c:catAx>
      <c:valAx>
        <c:axId val="12216588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6435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F74F-0457-4564-AD04-354BC0417F6A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9E305-03C1-40A0-AEE5-075427D85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F9B9-827A-4D56-8483-52B019444584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BE48-5EEF-4210-B066-678A95F3C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1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121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49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разработано</a:t>
            </a:r>
            <a:r>
              <a:rPr lang="ru-RU" baseline="0" dirty="0" smtClean="0"/>
              <a:t> для того, чтобы на уровне школы можно было строить эффективную систему подготовки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131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9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4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1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Выпускники</a:t>
            </a:r>
            <a:r>
              <a:rPr lang="ru-RU" baseline="0" dirty="0" smtClean="0"/>
              <a:t> текущего года – 60,65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Выпускники</a:t>
            </a:r>
            <a:r>
              <a:rPr lang="ru-RU" baseline="0" smtClean="0"/>
              <a:t> текущего года – 60,65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0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4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Выпускники</a:t>
            </a:r>
            <a:r>
              <a:rPr lang="ru-RU" baseline="0" smtClean="0"/>
              <a:t> текущего года – 60,65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0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ОО, где реализованы программы по повышению результативности и управлению по результатам наблюдается качественный скачок результатов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E48-5EEF-4210-B066-678A95F3CA77}" type="slidenum">
              <a:rPr lang="ru-RU" smtClean="0"/>
              <a:pPr/>
              <a:t>120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3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47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64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04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60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0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0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3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43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2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28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14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49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97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23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09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65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6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03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A2FC0-B48C-40D9-9DBE-A5553FFA4691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30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75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9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C373-0563-4459-AA01-C00293AE1E31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2FC0-B48C-40D9-9DBE-A5553FFA4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9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8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7DDFC373-0563-4459-AA01-C00293AE1E31}" type="datetimeFigureOut">
              <a:rPr lang="ru-RU" smtClean="0"/>
              <a:pPr defTabSz="45720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FA1A2FC0-B48C-40D9-9DBE-A5553FFA4691}" type="slidenum">
              <a:rPr lang="ru-RU" smtClean="0"/>
              <a:pPr defTabSz="45720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3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3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3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результатах государственной итоговой аттестации  за 2019 год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мерах  по повышению образовательной результативности в системе общего образования Ярославской </a:t>
            </a:r>
            <a:r>
              <a:rPr lang="ru-RU" dirty="0" smtClean="0"/>
              <a:t>области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66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Расчеты по формулам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871530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99282"/>
              </p:ext>
            </p:extLst>
          </p:nvPr>
        </p:nvGraphicFramePr>
        <p:xfrm>
          <a:off x="1331640" y="141277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8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41528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Получившие 3 балла. 16,8% участников экзамена 226 человек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92080" y="2132856"/>
            <a:ext cx="3672408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Зоны успешности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Строение атома,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Валентность и степень окисления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Химическая реакция, признаки, условия, классификация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Зоны потенциала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Периодический </a:t>
            </a:r>
            <a:r>
              <a:rPr lang="ru-RU" dirty="0"/>
              <a:t>закон и периодическая система</a:t>
            </a:r>
            <a:r>
              <a:rPr lang="ru-RU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Строение молекул, химическая связь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Окислительно</a:t>
            </a:r>
            <a:r>
              <a:rPr lang="ru-RU" dirty="0" smtClean="0"/>
              <a:t>-восстановительные реакции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Зоны пристального внимания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Решение расчетных задач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Взаимосвязь классов неорганических веществ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224839"/>
              </p:ext>
            </p:extLst>
          </p:nvPr>
        </p:nvGraphicFramePr>
        <p:xfrm>
          <a:off x="-252536" y="1988840"/>
          <a:ext cx="5472608" cy="440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8729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97512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Получившие 4 балла. 39,9% участников экзамена 537 человек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80112" y="2132856"/>
            <a:ext cx="3384376" cy="40233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Зоны успешности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Строение атома,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Валентность и степень окисления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Химическая реакция, признаки, условия, классификация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Периодический закон и периодическая система</a:t>
            </a:r>
            <a:r>
              <a:rPr lang="ru-RU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Строение молекул, химическая связь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Зоны </a:t>
            </a:r>
            <a:r>
              <a:rPr lang="ru-RU" b="1" dirty="0"/>
              <a:t>потенциала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Окислительно</a:t>
            </a:r>
            <a:r>
              <a:rPr lang="ru-RU" dirty="0" smtClean="0"/>
              <a:t>-восстановительные реакции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Безопасность в химической лаборатории</a:t>
            </a: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Зоны пристального внимания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 расчетных задач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Взаимосвязь классов </a:t>
            </a:r>
            <a:r>
              <a:rPr lang="ru-RU" dirty="0" smtClean="0"/>
              <a:t>неорганических веществ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601899"/>
              </p:ext>
            </p:extLst>
          </p:nvPr>
        </p:nvGraphicFramePr>
        <p:xfrm>
          <a:off x="-497265" y="1823976"/>
          <a:ext cx="5310336" cy="431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9916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69520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Получившие 5 баллов. 43,1% участников экзамена 580 человек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19589" y="2014133"/>
            <a:ext cx="3672408" cy="41673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Зоны успешности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Строение атома,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Валентность и степень окисления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Химическая реакция, признаки, условия, классификация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Периодический закон и периодическая система,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Строение молекул, химическая </a:t>
            </a:r>
            <a:r>
              <a:rPr lang="ru-RU" dirty="0" smtClean="0"/>
              <a:t>связь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 расчетных задач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Зоны </a:t>
            </a:r>
            <a:r>
              <a:rPr lang="ru-RU" b="1" dirty="0"/>
              <a:t>потенциала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Окислительно</a:t>
            </a:r>
            <a:r>
              <a:rPr lang="ru-RU" dirty="0"/>
              <a:t>-восстановительные реакции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Взаимосвязь классов неорганических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Зоны </a:t>
            </a:r>
            <a:r>
              <a:rPr lang="ru-RU" b="1" dirty="0"/>
              <a:t>пристального внимания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Безопасность в химической </a:t>
            </a:r>
            <a:r>
              <a:rPr lang="ru-RU" dirty="0" smtClean="0"/>
              <a:t>лаборатории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562054"/>
              </p:ext>
            </p:extLst>
          </p:nvPr>
        </p:nvGraphicFramePr>
        <p:xfrm>
          <a:off x="179512" y="1762654"/>
          <a:ext cx="5256584" cy="439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1322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60" y="885076"/>
            <a:ext cx="4008383" cy="35661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ЕГЭ 2019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vogazeta.ru/uploads/full_size_1529062429-44e48f5fdecdc8f196f3426bbe3f0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44" y="0"/>
            <a:ext cx="4707758" cy="33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142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33" y="136976"/>
            <a:ext cx="8291944" cy="145075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Динамика результатов ЕГЭ по предмету за последние 3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35347"/>
              </p:ext>
            </p:extLst>
          </p:nvPr>
        </p:nvGraphicFramePr>
        <p:xfrm>
          <a:off x="623453" y="1961805"/>
          <a:ext cx="8179723" cy="42683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27616">
                  <a:extLst>
                    <a:ext uri="{9D8B030D-6E8A-4147-A177-3AD203B41FA5}">
                      <a16:colId xmlns:a16="http://schemas.microsoft.com/office/drawing/2014/main" xmlns="" val="3728895514"/>
                    </a:ext>
                  </a:extLst>
                </a:gridCol>
                <a:gridCol w="1577518">
                  <a:extLst>
                    <a:ext uri="{9D8B030D-6E8A-4147-A177-3AD203B41FA5}">
                      <a16:colId xmlns:a16="http://schemas.microsoft.com/office/drawing/2014/main" xmlns="" val="668831198"/>
                    </a:ext>
                  </a:extLst>
                </a:gridCol>
                <a:gridCol w="1378868">
                  <a:extLst>
                    <a:ext uri="{9D8B030D-6E8A-4147-A177-3AD203B41FA5}">
                      <a16:colId xmlns:a16="http://schemas.microsoft.com/office/drawing/2014/main" xmlns="" val="2337357997"/>
                    </a:ext>
                  </a:extLst>
                </a:gridCol>
                <a:gridCol w="1495721">
                  <a:extLst>
                    <a:ext uri="{9D8B030D-6E8A-4147-A177-3AD203B41FA5}">
                      <a16:colId xmlns:a16="http://schemas.microsoft.com/office/drawing/2014/main" xmlns="" val="1762450123"/>
                    </a:ext>
                  </a:extLst>
                </a:gridCol>
              </a:tblGrid>
              <a:tr h="69050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effectLst/>
                        </a:rPr>
                        <a:t> 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Ярославская область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635340"/>
                  </a:ext>
                </a:extLst>
              </a:tr>
              <a:tr h="598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2017 г.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2018 г.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2019 г.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extLst>
                  <a:ext uri="{0D108BD9-81ED-4DB2-BD59-A6C34878D82A}">
                    <a16:rowId xmlns:a16="http://schemas.microsoft.com/office/drawing/2014/main" xmlns="" val="2866716165"/>
                  </a:ext>
                </a:extLst>
              </a:tr>
              <a:tr h="712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Не преодолели минимального балла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effectLst/>
                        </a:rPr>
                        <a:t>83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effectLst/>
                        </a:rPr>
                        <a:t>67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63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extLst>
                  <a:ext uri="{0D108BD9-81ED-4DB2-BD59-A6C34878D82A}">
                    <a16:rowId xmlns:a16="http://schemas.microsoft.com/office/drawing/2014/main" xmlns="" val="3415620460"/>
                  </a:ext>
                </a:extLst>
              </a:tr>
              <a:tr h="723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Средний тестовый балл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54,9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effectLst/>
                        </a:rPr>
                        <a:t>57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57,75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extLst>
                  <a:ext uri="{0D108BD9-81ED-4DB2-BD59-A6C34878D82A}">
                    <a16:rowId xmlns:a16="http://schemas.microsoft.com/office/drawing/2014/main" xmlns="" val="2821564704"/>
                  </a:ext>
                </a:extLst>
              </a:tr>
              <a:tr h="6905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Получили от 81 до 99 баллов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42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effectLst/>
                        </a:rPr>
                        <a:t>71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67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extLst>
                  <a:ext uri="{0D108BD9-81ED-4DB2-BD59-A6C34878D82A}">
                    <a16:rowId xmlns:a16="http://schemas.microsoft.com/office/drawing/2014/main" xmlns="" val="763155816"/>
                  </a:ext>
                </a:extLst>
              </a:tr>
              <a:tr h="6905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Получили 100 баллов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2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>
                          <a:effectLst/>
                        </a:rPr>
                        <a:t>3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50" dirty="0">
                          <a:effectLst/>
                        </a:rPr>
                        <a:t>8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16" marR="51435" marT="0" marB="0"/>
                </a:tc>
                <a:extLst>
                  <a:ext uri="{0D108BD9-81ED-4DB2-BD59-A6C34878D82A}">
                    <a16:rowId xmlns:a16="http://schemas.microsoft.com/office/drawing/2014/main" xmlns="" val="196553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8011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>
            <a:normAutofit/>
          </a:bodyPr>
          <a:lstStyle/>
          <a:p>
            <a:r>
              <a:rPr lang="ru-RU" dirty="0" smtClean="0"/>
              <a:t>Средний балл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6475126"/>
            <a:ext cx="767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Количество участников за последние 3 года возросло от 600 до 800 человек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786849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7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Справляемость</a:t>
            </a:r>
            <a:r>
              <a:rPr lang="ru-RU" b="1" dirty="0" smtClean="0">
                <a:solidFill>
                  <a:srgbClr val="002060"/>
                </a:solidFill>
              </a:rPr>
              <a:t> по группам обучающихся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481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&lt;36</a:t>
            </a:r>
            <a:r>
              <a:rPr lang="ru-RU" dirty="0" smtClean="0"/>
              <a:t>»</a:t>
            </a:r>
            <a:r>
              <a:rPr lang="en-US" dirty="0" smtClean="0"/>
              <a:t> 8,49</a:t>
            </a:r>
            <a:r>
              <a:rPr lang="ru-RU" dirty="0" smtClean="0"/>
              <a:t>% </a:t>
            </a:r>
            <a:r>
              <a:rPr lang="ru-RU" dirty="0"/>
              <a:t>участников экзамена </a:t>
            </a:r>
            <a:r>
              <a:rPr lang="en-US" dirty="0" smtClean="0"/>
              <a:t>63</a:t>
            </a:r>
            <a:r>
              <a:rPr lang="ru-RU" dirty="0" smtClean="0"/>
              <a:t> человек</a:t>
            </a:r>
            <a:r>
              <a:rPr lang="ru-RU" dirty="0"/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026596"/>
              </p:ext>
            </p:extLst>
          </p:nvPr>
        </p:nvGraphicFramePr>
        <p:xfrm>
          <a:off x="107505" y="1846263"/>
          <a:ext cx="4896544" cy="489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ъект 3"/>
          <p:cNvSpPr txBox="1">
            <a:spLocks/>
          </p:cNvSpPr>
          <p:nvPr/>
        </p:nvSpPr>
        <p:spPr>
          <a:xfrm>
            <a:off x="5292080" y="2152347"/>
            <a:ext cx="3672408" cy="40324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успешности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потенциала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Теоретические знания в области неорганической химии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пристального внимания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Решение расчетных задач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Взаимосвязь классов неорганических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Химические свойства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Органическая 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08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«36-60» 40,57% </a:t>
            </a:r>
            <a:r>
              <a:rPr lang="ru-RU" dirty="0"/>
              <a:t>участников экзамена </a:t>
            </a:r>
            <a:r>
              <a:rPr lang="ru-RU" dirty="0" smtClean="0"/>
              <a:t>301 </a:t>
            </a:r>
            <a:r>
              <a:rPr lang="ru-RU" dirty="0"/>
              <a:t>человек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608377"/>
              </p:ext>
            </p:extLst>
          </p:nvPr>
        </p:nvGraphicFramePr>
        <p:xfrm>
          <a:off x="107505" y="1772816"/>
          <a:ext cx="51845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3"/>
          <p:cNvSpPr txBox="1">
            <a:spLocks/>
          </p:cNvSpPr>
          <p:nvPr/>
        </p:nvSpPr>
        <p:spPr>
          <a:xfrm>
            <a:off x="5471592" y="2150098"/>
            <a:ext cx="3672408" cy="40324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успешности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Теоретические знания в области неорганической химии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потенциала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Химические </a:t>
            </a:r>
            <a:r>
              <a:rPr lang="ru-RU" dirty="0" smtClean="0"/>
              <a:t>свойства неорганических </a:t>
            </a:r>
            <a:r>
              <a:rPr lang="ru-RU" dirty="0"/>
              <a:t>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пристального внимания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Решение расчетных задач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Взаимосвязь классов неорганических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Органическая 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362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«61-80» 41,91% </a:t>
            </a:r>
            <a:r>
              <a:rPr lang="ru-RU" dirty="0"/>
              <a:t>участников экзамена </a:t>
            </a:r>
            <a:r>
              <a:rPr lang="ru-RU" dirty="0" smtClean="0"/>
              <a:t>311 </a:t>
            </a:r>
            <a:r>
              <a:rPr lang="ru-RU" dirty="0"/>
              <a:t>человек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61661"/>
              </p:ext>
            </p:extLst>
          </p:nvPr>
        </p:nvGraphicFramePr>
        <p:xfrm>
          <a:off x="0" y="1772816"/>
          <a:ext cx="48600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3"/>
          <p:cNvSpPr txBox="1">
            <a:spLocks/>
          </p:cNvSpPr>
          <p:nvPr/>
        </p:nvSpPr>
        <p:spPr>
          <a:xfrm>
            <a:off x="5471592" y="2150098"/>
            <a:ext cx="3672408" cy="403244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успешности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Теоретические знания в области неорганической </a:t>
            </a:r>
            <a:r>
              <a:rPr lang="ru-RU" dirty="0" smtClean="0"/>
              <a:t>химии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Химические свойства неорганических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потенциала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Теоретические знания в области органической химии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 расчетных задач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пристального внимания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Взаимосвязь классов неорганических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Органическая химия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err="1" smtClean="0"/>
              <a:t>Окислительно</a:t>
            </a:r>
            <a:r>
              <a:rPr lang="ru-RU" dirty="0" smtClean="0"/>
              <a:t>-восстановительные реакции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6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807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Практические задачи </a:t>
            </a:r>
            <a:r>
              <a:rPr lang="ru-RU" dirty="0" smtClean="0">
                <a:solidFill>
                  <a:srgbClr val="090949"/>
                </a:solidFill>
                <a:latin typeface="Verdana"/>
              </a:rPr>
              <a:t>по геометрии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45515"/>
              </p:ext>
            </p:extLst>
          </p:nvPr>
        </p:nvGraphicFramePr>
        <p:xfrm>
          <a:off x="714375" y="1052513"/>
          <a:ext cx="7715250" cy="509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2156"/>
              </p:ext>
            </p:extLst>
          </p:nvPr>
        </p:nvGraphicFramePr>
        <p:xfrm>
          <a:off x="4211960" y="3645024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8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«81-100» 9,03% </a:t>
            </a:r>
            <a:r>
              <a:rPr lang="ru-RU" dirty="0"/>
              <a:t>участников экзамена </a:t>
            </a:r>
            <a:r>
              <a:rPr lang="ru-RU" dirty="0" smtClean="0"/>
              <a:t>67 </a:t>
            </a:r>
            <a:r>
              <a:rPr lang="ru-RU" dirty="0"/>
              <a:t>человек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815073"/>
              </p:ext>
            </p:extLst>
          </p:nvPr>
        </p:nvGraphicFramePr>
        <p:xfrm>
          <a:off x="107504" y="1772816"/>
          <a:ext cx="4901803" cy="489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3"/>
          <p:cNvSpPr txBox="1">
            <a:spLocks/>
          </p:cNvSpPr>
          <p:nvPr/>
        </p:nvSpPr>
        <p:spPr>
          <a:xfrm>
            <a:off x="5471592" y="2150098"/>
            <a:ext cx="3672408" cy="4032448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успешности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Теоретические знания в области неорганической </a:t>
            </a:r>
            <a:r>
              <a:rPr lang="ru-RU" dirty="0" smtClean="0"/>
              <a:t>химии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Химические свойства неорганических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Взаимосвязь классов неорганических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Органическая химия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Окислительно</a:t>
            </a:r>
            <a:r>
              <a:rPr lang="ru-RU" dirty="0"/>
              <a:t>-восстановительные </a:t>
            </a:r>
            <a:r>
              <a:rPr lang="ru-RU" dirty="0" smtClean="0"/>
              <a:t>реакции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Теоретические знания в области органической химии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 расчетных задач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потенциала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Строение и классификация органических веществ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dirty="0" smtClean="0"/>
              <a:t>Качественные реакции в органической химии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 smtClean="0"/>
              <a:t>Зоны пристального внимания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ru-RU" b="1" dirty="0"/>
              <a:t>-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1303129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дефицитах ГИА – </a:t>
            </a:r>
            <a:r>
              <a:rPr lang="ru-RU" dirty="0" smtClean="0"/>
              <a:t>11</a:t>
            </a:r>
            <a:r>
              <a:rPr lang="ru-RU" dirty="0"/>
              <a:t>  по </a:t>
            </a:r>
            <a:r>
              <a:rPr lang="ru-RU" dirty="0" smtClean="0"/>
              <a:t>химии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Александрова Елена Викторовна, председатель региональной предметной комиссии ГИА по программам основного общего образования по химии; старший преподаватель кафедры естественно-математических дисциплин ГАУ ДПО ЯО ИРО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91358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335887"/>
            <a:ext cx="7773338" cy="5452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ВЫВОДЫ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51" y="1268760"/>
            <a:ext cx="8992293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defTabSz="4572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Содержание курса химии </a:t>
            </a:r>
            <a:r>
              <a:rPr lang="ru-RU" sz="2000" dirty="0">
                <a:solidFill>
                  <a:prstClr val="black"/>
                </a:solidFill>
              </a:rPr>
              <a:t>основной школы освоено учащимися </a:t>
            </a:r>
            <a:r>
              <a:rPr lang="ru-RU" sz="2000" dirty="0" smtClean="0">
                <a:solidFill>
                  <a:prstClr val="black"/>
                </a:solidFill>
              </a:rPr>
              <a:t>на </a:t>
            </a:r>
            <a:r>
              <a:rPr lang="ru-RU" sz="2000" dirty="0">
                <a:solidFill>
                  <a:prstClr val="black"/>
                </a:solidFill>
              </a:rPr>
              <a:t>достаточном уровне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Недостаточный </a:t>
            </a:r>
            <a:r>
              <a:rPr lang="ru-RU" sz="2000" dirty="0">
                <a:solidFill>
                  <a:prstClr val="black"/>
                </a:solidFill>
              </a:rPr>
              <a:t>уровень усвоения отмечен </a:t>
            </a:r>
            <a:r>
              <a:rPr lang="ru-RU" sz="2000" dirty="0" smtClean="0">
                <a:solidFill>
                  <a:prstClr val="black"/>
                </a:solidFill>
              </a:rPr>
              <a:t>для: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практических и экспериментальных умений учащихся, связанных со знанием оборудования школьной химической лаборатории и его назначения,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способов </a:t>
            </a:r>
            <a:r>
              <a:rPr lang="ru-RU" sz="2000" dirty="0">
                <a:solidFill>
                  <a:prstClr val="black"/>
                </a:solidFill>
              </a:rPr>
              <a:t>разделения, очистки и распознавания неорганических веществ при помощи качественных реакций,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химических </a:t>
            </a:r>
            <a:r>
              <a:rPr lang="ru-RU" sz="2000" dirty="0">
                <a:solidFill>
                  <a:prstClr val="black"/>
                </a:solidFill>
              </a:rPr>
              <a:t>свойств классов неорганических соединений на повышенном и высоком уровне сложности,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владение </a:t>
            </a:r>
            <a:r>
              <a:rPr lang="ru-RU" sz="2000" dirty="0">
                <a:solidFill>
                  <a:prstClr val="black"/>
                </a:solidFill>
              </a:rPr>
              <a:t>умением планировать химический эксперимент, устанавливать генетические связи между различными классами неорганических веществ, грамотно описывать признаки химических реакций. </a:t>
            </a:r>
          </a:p>
        </p:txBody>
      </p:sp>
    </p:spTree>
    <p:extLst>
      <p:ext uri="{BB962C8B-B14F-4D97-AF65-F5344CB8AC3E}">
        <p14:creationId xmlns:p14="http://schemas.microsoft.com/office/powerpoint/2010/main" val="21631910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335887"/>
            <a:ext cx="7773338" cy="5452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ВЫВОДЫ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707" y="1231323"/>
            <a:ext cx="8840585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ru-RU" sz="2400" dirty="0" smtClean="0">
                <a:solidFill>
                  <a:prstClr val="black"/>
                </a:solidFill>
              </a:rPr>
              <a:t>3. Наибольшие трудности у всех участников экзамена вызвало задание </a:t>
            </a:r>
            <a:r>
              <a:rPr lang="ru-RU" sz="2400" dirty="0">
                <a:solidFill>
                  <a:prstClr val="black"/>
                </a:solidFill>
              </a:rPr>
              <a:t>№ 13 базового уровня, которое является практико-ориентированным и направлено на оценку суждений о правилах безопасной работы в школьной лаборатории, о назначении лабораторной посуды и оборудования, о способах очистки веществ и разделения смесей, а также о проблемах безопасного использования веществ и химических реакций в повседневной жизни, химическом загрязнении окружающей среды и его последствиях. </a:t>
            </a:r>
          </a:p>
        </p:txBody>
      </p:sp>
    </p:spTree>
    <p:extLst>
      <p:ext uri="{BB962C8B-B14F-4D97-AF65-F5344CB8AC3E}">
        <p14:creationId xmlns:p14="http://schemas.microsoft.com/office/powerpoint/2010/main" val="308050402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Типичные затруднения учащихся </a:t>
            </a:r>
            <a:endParaRPr lang="ru-RU" dirty="0"/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1. Определить по описанию, опираясь на видимые признаки реакции, приведенные в задании, о каком химическом процессе идет речь. Записать уравнение химической реакции. </a:t>
            </a:r>
            <a:r>
              <a:rPr lang="ru-RU" b="1" smtClean="0">
                <a:solidFill>
                  <a:srgbClr val="002060"/>
                </a:solidFill>
              </a:rPr>
              <a:t>Владение умениями работать с тестом + извлекать, анализировать, интерпретировать информацию + моделировать химические процессы +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знания свойств веществ, качественных реакций, умение составлять уравнения химических реакций в различной форме</a:t>
            </a:r>
            <a:r>
              <a:rPr lang="ru-RU" b="1" smtClean="0">
                <a:solidFill>
                  <a:srgbClr val="002060"/>
                </a:solidFill>
              </a:rPr>
              <a:t>.</a:t>
            </a:r>
          </a:p>
          <a:p>
            <a:endParaRPr lang="ru-RU" smtClean="0"/>
          </a:p>
          <a:p>
            <a:r>
              <a:rPr lang="ru-RU" smtClean="0"/>
              <a:t>2. Рассчитать требуемую величину, в том числе, используя алгебраический подход к решению (составить уравнение или систему уравнений, обозначив искомые величины, как </a:t>
            </a:r>
            <a:r>
              <a:rPr lang="en-US" b="1" i="1" smtClean="0"/>
              <a:t>x</a:t>
            </a:r>
            <a:r>
              <a:rPr lang="ru-RU" b="1" i="1" smtClean="0"/>
              <a:t>,</a:t>
            </a:r>
            <a:r>
              <a:rPr lang="en-US" b="1" i="1" smtClean="0"/>
              <a:t> y</a:t>
            </a:r>
            <a:r>
              <a:rPr lang="ru-RU" b="1" i="1" smtClean="0"/>
              <a:t>,</a:t>
            </a:r>
            <a:r>
              <a:rPr lang="en-US" b="1" i="1" smtClean="0"/>
              <a:t> z</a:t>
            </a:r>
            <a:r>
              <a:rPr lang="ru-RU" smtClean="0"/>
              <a:t>).</a:t>
            </a:r>
            <a:r>
              <a:rPr lang="ru-RU" b="1" i="1" smtClean="0"/>
              <a:t> </a:t>
            </a:r>
            <a:r>
              <a:rPr lang="ru-RU" b="1" smtClean="0">
                <a:solidFill>
                  <a:srgbClr val="002060"/>
                </a:solidFill>
              </a:rPr>
              <a:t>Умение работать с текстом условия задачи + умение осуществлять перенос ( применять математические методы к решению химических задач)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+ знание количественных законов химии + умение применять знания для решения расчетных задач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533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Типичные затруднения учащихся </a:t>
            </a:r>
            <a:endParaRPr lang="ru-RU" dirty="0"/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3. Установить связь между строением вещества и его физическими и химическими свойствами. </a:t>
            </a:r>
            <a:r>
              <a:rPr lang="ru-RU" b="1" dirty="0">
                <a:solidFill>
                  <a:srgbClr val="002060"/>
                </a:solidFill>
              </a:rPr>
              <a:t>Владение умениями устанавливать причинно-следственные связи + анализировать, интерпретировать информацию + моделировать химические процессы +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квантово-химические представления о природе химической связи + теории химического строения неорганических и органических веществ + умение осуществлять качественный анализ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/>
              <a:t>4. Выстроить генетическую связь между классами неорганических или органических соединений.</a:t>
            </a:r>
            <a:r>
              <a:rPr lang="ru-RU" b="1" i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Умение работать с текстом + выводить из общего частное + обобщать + моделировать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+ знание существенных признаков строения классов веществ и типичных химических свойств каждого класса + умение применять знания для получения (синтеза) заданных веществ в определенное число стадий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202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Причины затруднений учащихся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Методы обучения химии не соответствуют её содержанию. Ведущий метод обучения – построение знаковых моделей строения химических веществ и химических процессов (моделирование). Основной метод, исторически сложившийся, направленный на получение новых знаний и их применение – это химический эксперимент.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Дефициты учащихся – следствие определенных дефицитов учителей.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Недостаточность развития универсальных учебных действий (регулятивных, познавательных).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Некоторым учащимся требуется больше времени для освоения программы, чем это определено учебным планом. Решение в данном случае – привлечение возможностей дополнительного образования в области химии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7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0" y="335887"/>
            <a:ext cx="7773338" cy="5452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ВЫВОДЫ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707" y="881149"/>
            <a:ext cx="8840585" cy="59400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ru-RU" sz="2000" dirty="0" smtClean="0">
                <a:solidFill>
                  <a:prstClr val="black"/>
                </a:solidFill>
              </a:rPr>
              <a:t>С </a:t>
            </a:r>
            <a:r>
              <a:rPr lang="ru-RU" sz="2000" dirty="0">
                <a:solidFill>
                  <a:prstClr val="black"/>
                </a:solidFill>
              </a:rPr>
              <a:t>целью совершенствования методики обучения химии рекомендуется обратить внимание на следующие направления работы: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усилить </a:t>
            </a:r>
            <a:r>
              <a:rPr lang="ru-RU" sz="2000" dirty="0">
                <a:solidFill>
                  <a:prstClr val="black"/>
                </a:solidFill>
              </a:rPr>
              <a:t>внимание к практической и экспериментальной деятельности учащихся на уроках химии, использовать такие методы и методические приемы обучения предмету, как практическая работа, ученический эксперимент, решение экспериментальных задач на обнаружение катионов и анионов в растворе, распознавание неорганических веществ, доказательство состава неорганических веществ, практическое осуществление цепочек превращений неорганических веществ;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уделять </a:t>
            </a:r>
            <a:r>
              <a:rPr lang="ru-RU" sz="2000" dirty="0">
                <a:solidFill>
                  <a:prstClr val="black"/>
                </a:solidFill>
              </a:rPr>
              <a:t>повышенное внимание методике обучения учащихся основной школы решению расчетных задач по химии, как средству освоения содержания предмета и развития логического мышления – основы большого числа познавательных УУД;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создавать </a:t>
            </a:r>
            <a:r>
              <a:rPr lang="ru-RU" sz="2000" dirty="0">
                <a:solidFill>
                  <a:prstClr val="black"/>
                </a:solidFill>
              </a:rPr>
              <a:t>условия для обобщения знаний и умений по предмету через решение цепочек превращений и заданий на мысленный эксперимент, отражающих взаимосвязи между классами неорганических веществ, построение обобщающих схем, таблиц, графиков и диаграмм, способствующих систематизации содержания курса химии основной школы.</a:t>
            </a:r>
          </a:p>
        </p:txBody>
      </p:sp>
    </p:spTree>
    <p:extLst>
      <p:ext uri="{BB962C8B-B14F-4D97-AF65-F5344CB8AC3E}">
        <p14:creationId xmlns:p14="http://schemas.microsoft.com/office/powerpoint/2010/main" val="241058614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Пути преодоления дефицитов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Поддержка химического эксперимента в школе (материально-техническая, методическая)</a:t>
            </a:r>
          </a:p>
          <a:p>
            <a:pPr marL="457200" indent="-457200"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Комплексный подход к повышению квалификации учителей – использование различных форм (очной, заочной, дистанционного обучения)</a:t>
            </a:r>
          </a:p>
          <a:p>
            <a:pPr marL="457200" indent="-457200"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Дифференцированный и индивидуальный подходы к организации процесса обучения химии</a:t>
            </a:r>
          </a:p>
          <a:p>
            <a:pPr marL="457200" indent="-457200"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Направленность процесса обучения химии не только на достижение предметных образовательных результатов, но и на развитие УУД учащихся</a:t>
            </a:r>
          </a:p>
          <a:p>
            <a:pPr marL="457200" indent="-457200">
              <a:buAutoNum type="arabicPeriod"/>
            </a:pPr>
            <a:r>
              <a:rPr lang="ru-RU" i="1" dirty="0">
                <a:solidFill>
                  <a:schemeClr val="tx1"/>
                </a:solidFill>
              </a:rPr>
              <a:t>Привлечение ресурсов дополнительного </a:t>
            </a:r>
            <a:r>
              <a:rPr lang="ru-RU" i="1" dirty="0" smtClean="0">
                <a:solidFill>
                  <a:schemeClr val="tx1"/>
                </a:solidFill>
              </a:rPr>
              <a:t>образования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997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 мерах методической поддержки изучения математики, физики и химии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Головлева Светлана Михайловна, заведующий кафедрой естественно-математических дисциплин ГАУ ДПО ЯО 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90949"/>
                </a:solidFill>
                <a:latin typeface="Verdana"/>
              </a:rPr>
              <a:t>Алгебраические выражения, уравнения, неравенства и их </a:t>
            </a:r>
            <a:r>
              <a:rPr lang="ru-RU" sz="2800" dirty="0" smtClean="0">
                <a:solidFill>
                  <a:srgbClr val="090949"/>
                </a:solidFill>
                <a:latin typeface="Verdana"/>
              </a:rPr>
              <a:t>системы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407629"/>
              </p:ext>
            </p:extLst>
          </p:nvPr>
        </p:nvGraphicFramePr>
        <p:xfrm>
          <a:off x="755576" y="692696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70135"/>
              </p:ext>
            </p:extLst>
          </p:nvPr>
        </p:nvGraphicFramePr>
        <p:xfrm>
          <a:off x="1187624" y="1124744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23801"/>
              </p:ext>
            </p:extLst>
          </p:nvPr>
        </p:nvGraphicFramePr>
        <p:xfrm>
          <a:off x="4238400" y="5967222"/>
          <a:ext cx="4896970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6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73,3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23,2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области методической поддержки изучения предметов ЕНД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области сформирована система методической поддержки, включающая множество мероприятий: </a:t>
            </a:r>
          </a:p>
          <a:p>
            <a:r>
              <a:rPr lang="ru-RU" dirty="0" smtClean="0"/>
              <a:t>Программы повышения квалификации для педагогов и руководителей(Подготовка к ГИА, Повышение результативности школ на основе результатов ГИА, Развитие предметных компетенций учителей, Система оценки образовательных результатов, Формирование навыков смыслового чтения, Методика использования химического эксперимента, Решение заданий повышенного и высокого уровня сложности, управление ОО по результатам ГИА…)</a:t>
            </a:r>
          </a:p>
        </p:txBody>
      </p:sp>
    </p:spTree>
    <p:extLst>
      <p:ext uri="{BB962C8B-B14F-4D97-AF65-F5344CB8AC3E}">
        <p14:creationId xmlns:p14="http://schemas.microsoft.com/office/powerpoint/2010/main" val="160143809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области методической поддержки изучения предметов ЕНД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 области сформирована система методической поддержки, включающая множество мероприятий: </a:t>
            </a:r>
          </a:p>
          <a:p>
            <a:r>
              <a:rPr lang="ru-RU" dirty="0" err="1" smtClean="0"/>
              <a:t>Вебинары</a:t>
            </a:r>
            <a:r>
              <a:rPr lang="ru-RU" dirty="0" smtClean="0"/>
              <a:t>, посвященные анализу результатов ГИА, ВПР, а также подготовке к ГИА. </a:t>
            </a:r>
            <a:r>
              <a:rPr lang="ru-RU" dirty="0" err="1" smtClean="0"/>
              <a:t>Вебинары</a:t>
            </a:r>
            <a:r>
              <a:rPr lang="ru-RU" dirty="0" smtClean="0"/>
              <a:t> проводятся совместно с председателями и экспертами предметных комиссий (к </a:t>
            </a:r>
            <a:r>
              <a:rPr lang="ru-RU" dirty="0" err="1" smtClean="0"/>
              <a:t>вебинарам</a:t>
            </a:r>
            <a:r>
              <a:rPr lang="ru-RU" dirty="0" smtClean="0"/>
              <a:t> проводится подбор учебных пособий </a:t>
            </a:r>
            <a:r>
              <a:rPr lang="ru-RU" dirty="0"/>
              <a:t>с грамотным подбором задач, причем не только подобных заданиям </a:t>
            </a:r>
            <a:r>
              <a:rPr lang="ru-RU" dirty="0" smtClean="0"/>
              <a:t>ЕГЭ, эти пособия рекомендуется использовать для подготовки)</a:t>
            </a:r>
          </a:p>
          <a:p>
            <a:r>
              <a:rPr lang="ru-RU" dirty="0" smtClean="0"/>
              <a:t>Семинары по решению отдельных задач ГИА на региональном и муниципальном уровне с приглашением сотрудников ИРО, председателей и экспертов ГИА</a:t>
            </a:r>
          </a:p>
          <a:p>
            <a:r>
              <a:rPr lang="ru-RU" dirty="0" smtClean="0"/>
              <a:t>Заседания муниципальных методических объединений по анализу результатов ГИА и вопросам подготовки</a:t>
            </a:r>
          </a:p>
          <a:p>
            <a:r>
              <a:rPr lang="ru-RU" dirty="0" smtClean="0"/>
              <a:t>Муниципальные проверочные работы (г. Ярославль)</a:t>
            </a:r>
          </a:p>
        </p:txBody>
      </p:sp>
    </p:spTree>
    <p:extLst>
      <p:ext uri="{BB962C8B-B14F-4D97-AF65-F5344CB8AC3E}">
        <p14:creationId xmlns:p14="http://schemas.microsoft.com/office/powerpoint/2010/main" val="17054127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Особенно хотелось бы отметить эффективность функционирования муниципального уровня системы в некоторых МР: г. Ярославль, г. Переславль-Залесский и </a:t>
            </a:r>
            <a:r>
              <a:rPr lang="ru-RU" dirty="0" err="1" smtClean="0"/>
              <a:t>Переславский</a:t>
            </a:r>
            <a:r>
              <a:rPr lang="ru-RU" dirty="0" smtClean="0"/>
              <a:t> МР, Ростовский МР, </a:t>
            </a:r>
            <a:r>
              <a:rPr lang="ru-RU" dirty="0" err="1" smtClean="0"/>
              <a:t>Даниловский</a:t>
            </a:r>
            <a:r>
              <a:rPr lang="ru-RU" dirty="0" smtClean="0"/>
              <a:t> МР, г. Рыбинск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Во всех этих МР достаточно многочисленные ММО, активно работает методическая служба, активно работают эксперты предметной комиссии в качестве консультантов для педагогов.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43492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области методической поддержки изучения предметов ЕНД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основу сформированной системы положено следующее содержание:</a:t>
            </a:r>
          </a:p>
          <a:p>
            <a:r>
              <a:rPr lang="ru-RU" dirty="0" smtClean="0"/>
              <a:t>Решение заданий ГИА, вызывающих наибольшие затруднения у учащихся и педагогов;</a:t>
            </a:r>
          </a:p>
          <a:p>
            <a:r>
              <a:rPr lang="ru-RU" dirty="0" smtClean="0"/>
              <a:t>Работа с критериями оценки заданий с развернутым ответом; тренинги по проверке заданий</a:t>
            </a:r>
            <a:r>
              <a:rPr lang="ru-RU" dirty="0"/>
              <a:t> </a:t>
            </a:r>
            <a:r>
              <a:rPr lang="ru-RU" dirty="0" smtClean="0"/>
              <a:t>на основе сборников ФИПИ</a:t>
            </a:r>
          </a:p>
          <a:p>
            <a:r>
              <a:rPr lang="ru-RU" dirty="0" smtClean="0"/>
              <a:t>Выстраивание системы оценивания по предмету с учетом требований ГИА</a:t>
            </a:r>
          </a:p>
          <a:p>
            <a:r>
              <a:rPr lang="ru-RU" dirty="0" smtClean="0"/>
              <a:t>Распространение лучшего опыта подготовки обучающихся к ГИА (в том числе в области передовых методик и использования современных ресурсов)</a:t>
            </a:r>
          </a:p>
          <a:p>
            <a:r>
              <a:rPr lang="ru-RU" dirty="0" smtClean="0"/>
              <a:t>Просветительская деятельность в области работы предметной комиссии</a:t>
            </a:r>
          </a:p>
          <a:p>
            <a:r>
              <a:rPr lang="ru-RU" dirty="0" smtClean="0"/>
              <a:t>Консультирование по вопросам оценивания заданий с развернутым ответом</a:t>
            </a:r>
          </a:p>
        </p:txBody>
      </p:sp>
    </p:spTree>
    <p:extLst>
      <p:ext uri="{BB962C8B-B14F-4D97-AF65-F5344CB8AC3E}">
        <p14:creationId xmlns:p14="http://schemas.microsoft.com/office/powerpoint/2010/main" val="2153772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Выстроенная система работы наиболее результативна для учителей математики по ряду причин:</a:t>
            </a:r>
          </a:p>
          <a:p>
            <a:r>
              <a:rPr lang="ru-RU" dirty="0" smtClean="0"/>
              <a:t>Категория достаточно многочисленная;</a:t>
            </a:r>
          </a:p>
          <a:p>
            <a:r>
              <a:rPr lang="ru-RU" dirty="0" smtClean="0"/>
              <a:t>Изучению математики уделяется достаточно много внимания на уровне управления ОО;</a:t>
            </a:r>
          </a:p>
          <a:p>
            <a:r>
              <a:rPr lang="ru-RU" dirty="0" smtClean="0"/>
              <a:t>В ГИА принимают участие все обучающиеся.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383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Ряд проблем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Данная модель не может быть в полной мере перенесена на методическую поддержку учителей физики и химии по ряду причин:</a:t>
            </a:r>
          </a:p>
          <a:p>
            <a:r>
              <a:rPr lang="ru-RU" dirty="0" smtClean="0"/>
              <a:t>Малая численность педагогов в МР;</a:t>
            </a:r>
          </a:p>
          <a:p>
            <a:r>
              <a:rPr lang="ru-RU" dirty="0" smtClean="0"/>
              <a:t>Многие совмещают работу в нескольких ОО;</a:t>
            </a:r>
          </a:p>
          <a:p>
            <a:r>
              <a:rPr lang="ru-RU" dirty="0" smtClean="0"/>
              <a:t>Многие ведут предмет на совместительстве и не имеют ни необходимого образования, ни приоритетов в области этого учебного предмета, ни должного повышения квалификации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9368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Предложения по совершенствованию модели методического сопровождения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Для физики и химии</a:t>
            </a:r>
            <a:r>
              <a:rPr lang="ru-RU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Провести мониторинг кадровой обеспеченности и уровня квалификации кадров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Провести </a:t>
            </a:r>
            <a:r>
              <a:rPr lang="ru-RU" dirty="0"/>
              <a:t>ознакомительный </a:t>
            </a:r>
            <a:r>
              <a:rPr lang="ru-RU" dirty="0" err="1"/>
              <a:t>вебинар</a:t>
            </a:r>
            <a:r>
              <a:rPr lang="ru-RU" dirty="0"/>
              <a:t> для лаборантов, </a:t>
            </a:r>
            <a:r>
              <a:rPr lang="ru-RU" dirty="0" smtClean="0"/>
              <a:t>сопровождающих ГИА по предмету в мае 2020. На </a:t>
            </a:r>
            <a:r>
              <a:rPr lang="ru-RU" dirty="0" err="1" smtClean="0"/>
              <a:t>вебинаре</a:t>
            </a:r>
            <a:r>
              <a:rPr lang="ru-RU" dirty="0"/>
              <a:t> </a:t>
            </a:r>
            <a:r>
              <a:rPr lang="ru-RU" dirty="0" smtClean="0"/>
              <a:t>еще раз проговорить правила оформления документации и состав оборудования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Провести мониторинг оснащенности ППЭ необходимым оборудованием с учетом развития моделей ГИА по предмету</a:t>
            </a:r>
          </a:p>
        </p:txBody>
      </p:sp>
    </p:spTree>
    <p:extLst>
      <p:ext uri="{BB962C8B-B14F-4D97-AF65-F5344CB8AC3E}">
        <p14:creationId xmlns:p14="http://schemas.microsoft.com/office/powerpoint/2010/main" val="344398467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Предложения по совершенствованию модели методического сопровождения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Провести мониторинг уровня преподавания учебного предмета в старшей школе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Проводить </a:t>
            </a:r>
            <a:r>
              <a:rPr lang="ru-RU" dirty="0" err="1" smtClean="0"/>
              <a:t>вебинары</a:t>
            </a:r>
            <a:r>
              <a:rPr lang="ru-RU" dirty="0" smtClean="0"/>
              <a:t> по вопросам оценивания работ ВПР перед проведением работ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Проводить ежегодный анализ на уровне региона результатов ВПР, и ЕГЭ базового уровня, с учетом </a:t>
            </a:r>
            <a:r>
              <a:rPr lang="ru-RU" dirty="0" err="1" smtClean="0"/>
              <a:t>справляемости</a:t>
            </a:r>
            <a:r>
              <a:rPr lang="ru-RU" dirty="0" smtClean="0"/>
              <a:t> с заданиями и формированием рекомендаций для педагогов по совершенствованию методики преподавания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Проводить региональные мониторинговые работы по наиболее проблемным темам с анализом на </a:t>
            </a:r>
            <a:r>
              <a:rPr lang="ru-RU" dirty="0"/>
              <a:t>уровне региона </a:t>
            </a:r>
            <a:r>
              <a:rPr lang="ru-RU" dirty="0" smtClean="0"/>
              <a:t>(в </a:t>
            </a:r>
            <a:r>
              <a:rPr lang="ru-RU" dirty="0"/>
              <a:t>9 классах (декабрь, 2019</a:t>
            </a:r>
            <a:r>
              <a:rPr lang="ru-RU" dirty="0" smtClean="0"/>
              <a:t>), в </a:t>
            </a:r>
            <a:r>
              <a:rPr lang="ru-RU" dirty="0"/>
              <a:t>8 классах (февраль, 2020</a:t>
            </a:r>
            <a:r>
              <a:rPr lang="ru-RU" dirty="0" smtClean="0"/>
              <a:t>)).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Или организовывать участие в мониторинговых работах в системе </a:t>
            </a:r>
            <a:r>
              <a:rPr lang="ru-RU" dirty="0" err="1" smtClean="0"/>
              <a:t>Статград</a:t>
            </a:r>
            <a:r>
              <a:rPr lang="ru-RU" dirty="0"/>
              <a:t> </a:t>
            </a:r>
            <a:r>
              <a:rPr lang="ru-RU" dirty="0" smtClean="0"/>
              <a:t>и также проводить анализ результатов на уровне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20385688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Предложения по совершенствованию модели методического сопровождения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Проводить </a:t>
            </a:r>
            <a:r>
              <a:rPr lang="ru-RU" dirty="0" err="1" smtClean="0"/>
              <a:t>вебинары</a:t>
            </a:r>
            <a:r>
              <a:rPr lang="ru-RU" dirty="0" smtClean="0"/>
              <a:t> с разбором пробных вариантов ГИА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 заказу муниципальных методических объединений нескольких районов проводить в форме </a:t>
            </a:r>
            <a:r>
              <a:rPr lang="ru-RU" dirty="0" err="1" smtClean="0"/>
              <a:t>вебинаров</a:t>
            </a:r>
            <a:r>
              <a:rPr lang="ru-RU" dirty="0" smtClean="0"/>
              <a:t> разбор отдельных задач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Регулярно принимать участие в мероприятиях для педагогов, проводимых в марте в г. Москва, там присутствуют авторы заданий и часто можно почерпнуть полезную информацию о направлениях развития КИМ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Все материалы мероприятий размещать в открытом доступе для учителей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928908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Обсуждению </a:t>
            </a:r>
            <a:r>
              <a:rPr lang="ru-RU" dirty="0"/>
              <a:t>на методических объединениях подлежат следующие темы:</a:t>
            </a:r>
          </a:p>
          <a:p>
            <a:pPr lvl="0"/>
            <a:r>
              <a:rPr lang="ru-RU" dirty="0"/>
              <a:t>Результаты ГИА прошедшего периода, причины неудач, планирование подготовки на будущее;</a:t>
            </a:r>
          </a:p>
          <a:p>
            <a:pPr lvl="0"/>
            <a:r>
              <a:rPr lang="ru-RU" dirty="0"/>
              <a:t>Изменения в КИМ и экзаменационных моделях;</a:t>
            </a:r>
          </a:p>
          <a:p>
            <a:pPr lvl="0"/>
            <a:r>
              <a:rPr lang="ru-RU" dirty="0"/>
              <a:t>Обзор пособий для подготовки к ГИА;</a:t>
            </a:r>
          </a:p>
          <a:p>
            <a:pPr lvl="0"/>
            <a:r>
              <a:rPr lang="ru-RU" dirty="0"/>
              <a:t>Обзор Интернет-ресурсов для подготовки к ГИА;</a:t>
            </a:r>
          </a:p>
          <a:p>
            <a:pPr lvl="0"/>
            <a:r>
              <a:rPr lang="ru-RU" dirty="0"/>
              <a:t>Решение отдельных заданий ЕГЭ, вызывающих наибольшие трудности у педагогов и учащихся (комбинированные уравнения, тригонометрические и показательные уравнения и неравенства, задачи с параметром, задачи на доказательство, планиметрия, стереометрия, теория вероятностей);</a:t>
            </a:r>
          </a:p>
          <a:p>
            <a:pPr lvl="0"/>
            <a:r>
              <a:rPr lang="ru-RU" dirty="0"/>
              <a:t>Отдельные вопросы методики преподавания предмета (общие умения решения задач, приемы доказательства и пр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04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4077072"/>
            <a:ext cx="7772400" cy="1691903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Задания, где наблюдается регресс в </a:t>
            </a:r>
            <a:r>
              <a:rPr lang="ru-RU" dirty="0" err="1" smtClean="0"/>
              <a:t>справляемости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Возможные </a:t>
            </a:r>
            <a:r>
              <a:rPr lang="ru-RU" dirty="0"/>
              <a:t>направления повышения квалификации (для учителей):</a:t>
            </a:r>
          </a:p>
          <a:p>
            <a:pPr lvl="0"/>
            <a:r>
              <a:rPr lang="ru-RU" dirty="0"/>
              <a:t>Решение заданий повышенного и высокого уровня сложности</a:t>
            </a:r>
          </a:p>
          <a:p>
            <a:pPr lvl="0"/>
            <a:r>
              <a:rPr lang="ru-RU" dirty="0"/>
              <a:t>Методы решения отдельных задач (задачи с параметром, текстовые задачи)</a:t>
            </a:r>
          </a:p>
          <a:p>
            <a:pPr lvl="0"/>
            <a:r>
              <a:rPr lang="ru-RU" dirty="0"/>
              <a:t>Методика преподавания отдельных разделов </a:t>
            </a:r>
            <a:r>
              <a:rPr lang="ru-RU" dirty="0" smtClean="0"/>
              <a:t>учебного предмета</a:t>
            </a:r>
            <a:endParaRPr lang="ru-RU" dirty="0"/>
          </a:p>
          <a:p>
            <a:pPr lvl="0"/>
            <a:r>
              <a:rPr lang="ru-RU" dirty="0"/>
              <a:t>Содержание отдельных разделов </a:t>
            </a:r>
            <a:r>
              <a:rPr lang="ru-RU" dirty="0" smtClean="0"/>
              <a:t>учебного предмета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162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Направления </a:t>
            </a:r>
            <a:r>
              <a:rPr lang="ru-RU" sz="2800" dirty="0"/>
              <a:t>совершенствования организации и методики обучения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вопросах организации обучения школьников важную роль играют управленческие практики.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администрацией школы организован мониторинг готовности учащихся к итоговой государственной аттестации, проводятся систематически контрольные работы, результаты которых обсуждаются на школьном МО, даются и приводятся в исполнение соответствующие рекомендации, ведется работа с родителями, успешность сдачи экзамена в таких школах существенно выше.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Существенно </a:t>
            </a:r>
            <a:r>
              <a:rPr lang="ru-RU" dirty="0"/>
              <a:t>влияет на успешность сдачи ЕГЭ участие в периодических мониторингах, проводимых в системе «</a:t>
            </a:r>
            <a:r>
              <a:rPr lang="ru-RU" dirty="0" err="1"/>
              <a:t>СтатГрад</a:t>
            </a:r>
            <a:r>
              <a:rPr lang="ru-RU" dirty="0"/>
              <a:t>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же администрация школы не уделяет внимание подготовке учащихся к ГИА, учителя не получают должной поддержки, успешность сдачи ЕГЭ снижается.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6664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6079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Уравнения, неравенства и их системы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22189"/>
              </p:ext>
            </p:extLst>
          </p:nvPr>
        </p:nvGraphicFramePr>
        <p:xfrm>
          <a:off x="1187624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66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Графики функций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757369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48464"/>
              </p:ext>
            </p:extLst>
          </p:nvPr>
        </p:nvGraphicFramePr>
        <p:xfrm>
          <a:off x="1691680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05276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90949"/>
                </a:solidFill>
                <a:latin typeface="Verdana"/>
              </a:rPr>
              <a:t>Окружность, круг и их </a:t>
            </a:r>
            <a:r>
              <a:rPr lang="ru-RU" sz="3600" dirty="0" smtClean="0">
                <a:solidFill>
                  <a:srgbClr val="090949"/>
                </a:solidFill>
                <a:latin typeface="Verdana"/>
              </a:rPr>
              <a:t>элементы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33629"/>
              </p:ext>
            </p:extLst>
          </p:nvPr>
        </p:nvGraphicFramePr>
        <p:xfrm>
          <a:off x="683568" y="1268760"/>
          <a:ext cx="7715250" cy="48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89546"/>
              </p:ext>
            </p:extLst>
          </p:nvPr>
        </p:nvGraphicFramePr>
        <p:xfrm>
          <a:off x="3923928" y="1916832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1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Площади </a:t>
            </a:r>
            <a:r>
              <a:rPr lang="ru-RU" dirty="0" smtClean="0">
                <a:solidFill>
                  <a:srgbClr val="090949"/>
                </a:solidFill>
                <a:latin typeface="Verdana"/>
              </a:rPr>
              <a:t>фигур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046107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10889"/>
              </p:ext>
            </p:extLst>
          </p:nvPr>
        </p:nvGraphicFramePr>
        <p:xfrm>
          <a:off x="5076056" y="1268760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016"/>
            <a:ext cx="8229600" cy="6540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90949"/>
                </a:solidFill>
                <a:latin typeface="Verdana"/>
              </a:rPr>
              <a:t>Геометрическая задача на </a:t>
            </a:r>
            <a:r>
              <a:rPr lang="ru-RU" sz="2800" dirty="0" smtClean="0">
                <a:solidFill>
                  <a:srgbClr val="090949"/>
                </a:solidFill>
                <a:latin typeface="Verdana"/>
              </a:rPr>
              <a:t>вычисление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475731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87528"/>
              </p:ext>
            </p:extLst>
          </p:nvPr>
        </p:nvGraphicFramePr>
        <p:xfrm>
          <a:off x="1403648" y="3284984"/>
          <a:ext cx="3384376" cy="213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62603"/>
              </p:ext>
            </p:extLst>
          </p:nvPr>
        </p:nvGraphicFramePr>
        <p:xfrm>
          <a:off x="4219721" y="5920150"/>
          <a:ext cx="4896970" cy="91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6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85,1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6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учащихся, не преодолевших минимальный порог</a:t>
            </a:r>
            <a:br>
              <a:rPr lang="ru-RU" sz="2400" dirty="0" smtClean="0"/>
            </a:br>
            <a:r>
              <a:rPr lang="ru-RU" sz="2400" dirty="0" smtClean="0"/>
              <a:t>1,7% участников экзамена – 185 человек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055189"/>
              </p:ext>
            </p:extLst>
          </p:nvPr>
        </p:nvGraphicFramePr>
        <p:xfrm>
          <a:off x="827584" y="836712"/>
          <a:ext cx="3178746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3928" y="908720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Зоны успешности:</a:t>
            </a:r>
          </a:p>
          <a:p>
            <a:r>
              <a:rPr lang="ru-RU" sz="2400" dirty="0" smtClean="0"/>
              <a:t>Графики и диаграммы</a:t>
            </a:r>
          </a:p>
          <a:p>
            <a:r>
              <a:rPr lang="ru-RU" sz="2400" b="1" dirty="0" smtClean="0"/>
              <a:t>Зоны потенциала:</a:t>
            </a:r>
          </a:p>
          <a:p>
            <a:r>
              <a:rPr lang="ru-RU" sz="2400" dirty="0" smtClean="0"/>
              <a:t>Числа и вычисления</a:t>
            </a:r>
          </a:p>
          <a:p>
            <a:r>
              <a:rPr lang="ru-RU" sz="2400" dirty="0" smtClean="0"/>
              <a:t>Координатная прямая</a:t>
            </a:r>
          </a:p>
          <a:p>
            <a:r>
              <a:rPr lang="ru-RU" sz="2400" dirty="0" smtClean="0"/>
              <a:t>Графики функций</a:t>
            </a:r>
          </a:p>
          <a:p>
            <a:r>
              <a:rPr lang="ru-RU" sz="2400" dirty="0" smtClean="0"/>
              <a:t>Логика</a:t>
            </a:r>
          </a:p>
          <a:p>
            <a:r>
              <a:rPr lang="ru-RU" sz="2400" b="1" dirty="0" smtClean="0"/>
              <a:t>Зоны пристального внимания:</a:t>
            </a:r>
          </a:p>
          <a:p>
            <a:r>
              <a:rPr lang="ru-RU" sz="2400" dirty="0" smtClean="0"/>
              <a:t>Текстовые задачи</a:t>
            </a:r>
          </a:p>
          <a:p>
            <a:r>
              <a:rPr lang="ru-RU" sz="2400" dirty="0" smtClean="0"/>
              <a:t>Геометрия</a:t>
            </a:r>
          </a:p>
          <a:p>
            <a:r>
              <a:rPr lang="ru-RU" sz="2400" dirty="0" smtClean="0"/>
              <a:t>Алгебраические выражения, уравнения и неравенства</a:t>
            </a:r>
          </a:p>
          <a:p>
            <a:r>
              <a:rPr lang="ru-RU" sz="2400" dirty="0" smtClean="0"/>
              <a:t>Статистика, вероятности</a:t>
            </a:r>
          </a:p>
          <a:p>
            <a:r>
              <a:rPr lang="ru-RU" sz="2400" dirty="0" smtClean="0"/>
              <a:t>Прогрессии</a:t>
            </a:r>
          </a:p>
        </p:txBody>
      </p:sp>
    </p:spTree>
    <p:extLst>
      <p:ext uri="{BB962C8B-B14F-4D97-AF65-F5344CB8AC3E}">
        <p14:creationId xmlns:p14="http://schemas.microsoft.com/office/powerpoint/2010/main" val="42776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 </a:t>
            </a:r>
            <a:r>
              <a:rPr lang="ru-RU" dirty="0"/>
              <a:t>о результатах ГИА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Головлева Светлана Михайловна, заведующий кафедрой естественно-математических дисциплин ГАУ ДПО ЯО ИРО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учащихся, получивших отметку «3»</a:t>
            </a:r>
            <a:br>
              <a:rPr lang="ru-RU" sz="2400" dirty="0" smtClean="0"/>
            </a:br>
            <a:r>
              <a:rPr lang="ru-RU" sz="2400" dirty="0" smtClean="0"/>
              <a:t>42,3% участников экзамена 4676 человек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908720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Зоны успешности:</a:t>
            </a:r>
          </a:p>
          <a:p>
            <a:r>
              <a:rPr lang="ru-RU" sz="2000" dirty="0"/>
              <a:t>Числа и вычисления</a:t>
            </a:r>
          </a:p>
          <a:p>
            <a:r>
              <a:rPr lang="ru-RU" sz="2000" dirty="0" smtClean="0"/>
              <a:t>Графики и диаграммы</a:t>
            </a:r>
          </a:p>
          <a:p>
            <a:r>
              <a:rPr lang="ru-RU" sz="2000" dirty="0"/>
              <a:t>Координатная прямая</a:t>
            </a:r>
          </a:p>
          <a:p>
            <a:r>
              <a:rPr lang="ru-RU" sz="2000" b="1" dirty="0" smtClean="0"/>
              <a:t>Зоны потенциала:</a:t>
            </a:r>
          </a:p>
          <a:p>
            <a:r>
              <a:rPr lang="ru-RU" sz="2000" dirty="0"/>
              <a:t>Алгебраические выражения, уравнения и неравенства</a:t>
            </a:r>
          </a:p>
          <a:p>
            <a:r>
              <a:rPr lang="ru-RU" sz="2000" dirty="0" smtClean="0"/>
              <a:t>Графики функций</a:t>
            </a:r>
          </a:p>
          <a:p>
            <a:r>
              <a:rPr lang="ru-RU" sz="2000" dirty="0" smtClean="0"/>
              <a:t>Логика</a:t>
            </a:r>
          </a:p>
          <a:p>
            <a:r>
              <a:rPr lang="ru-RU" sz="2000" dirty="0" smtClean="0"/>
              <a:t>Простейшая геометрия (треугольники)</a:t>
            </a:r>
          </a:p>
          <a:p>
            <a:r>
              <a:rPr lang="ru-RU" sz="2000" dirty="0"/>
              <a:t>Текстовые </a:t>
            </a:r>
            <a:r>
              <a:rPr lang="ru-RU" sz="2000" dirty="0" smtClean="0"/>
              <a:t>задачи</a:t>
            </a:r>
          </a:p>
          <a:p>
            <a:r>
              <a:rPr lang="ru-RU" sz="2000" dirty="0" smtClean="0"/>
              <a:t>Статистика, вероятности</a:t>
            </a:r>
          </a:p>
          <a:p>
            <a:r>
              <a:rPr lang="ru-RU" sz="2000" dirty="0" smtClean="0"/>
              <a:t>Прогрессии</a:t>
            </a:r>
            <a:endParaRPr lang="ru-RU" sz="2000" dirty="0"/>
          </a:p>
          <a:p>
            <a:r>
              <a:rPr lang="ru-RU" sz="2000" b="1" dirty="0" smtClean="0"/>
              <a:t>Зоны пристального внимания:</a:t>
            </a:r>
          </a:p>
          <a:p>
            <a:r>
              <a:rPr lang="ru-RU" sz="2000" dirty="0" smtClean="0"/>
              <a:t>Геометрия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369436"/>
              </p:ext>
            </p:extLst>
          </p:nvPr>
        </p:nvGraphicFramePr>
        <p:xfrm>
          <a:off x="899592" y="836712"/>
          <a:ext cx="3281561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5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учащихся, получивших отметку «4»</a:t>
            </a:r>
            <a:br>
              <a:rPr lang="ru-RU" sz="2400" dirty="0" smtClean="0"/>
            </a:br>
            <a:r>
              <a:rPr lang="ru-RU" sz="2400" dirty="0" smtClean="0"/>
              <a:t>41% участников экзамена 4527 человек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980728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Зоны успешности:</a:t>
            </a:r>
          </a:p>
          <a:p>
            <a:r>
              <a:rPr lang="ru-RU" sz="2000" dirty="0"/>
              <a:t>Числа и вычисления</a:t>
            </a:r>
          </a:p>
          <a:p>
            <a:r>
              <a:rPr lang="ru-RU" sz="2000" dirty="0"/>
              <a:t>Графики и диаграммы</a:t>
            </a:r>
          </a:p>
          <a:p>
            <a:r>
              <a:rPr lang="ru-RU" sz="2000" dirty="0"/>
              <a:t>Координатная </a:t>
            </a:r>
            <a:r>
              <a:rPr lang="ru-RU" sz="2000" dirty="0" smtClean="0"/>
              <a:t>прямая</a:t>
            </a:r>
          </a:p>
          <a:p>
            <a:r>
              <a:rPr lang="ru-RU" sz="2000" dirty="0"/>
              <a:t>Графики функций</a:t>
            </a:r>
          </a:p>
          <a:p>
            <a:r>
              <a:rPr lang="ru-RU" sz="2000" dirty="0"/>
              <a:t>Логика</a:t>
            </a:r>
          </a:p>
          <a:p>
            <a:r>
              <a:rPr lang="ru-RU" sz="2000" dirty="0"/>
              <a:t>Простейшая геометрия (треугольники)</a:t>
            </a:r>
          </a:p>
          <a:p>
            <a:r>
              <a:rPr lang="ru-RU" sz="2000" dirty="0"/>
              <a:t>Статистика, вероятности</a:t>
            </a:r>
          </a:p>
          <a:p>
            <a:r>
              <a:rPr lang="ru-RU" sz="2000" dirty="0"/>
              <a:t>Прогрессии</a:t>
            </a:r>
          </a:p>
          <a:p>
            <a:r>
              <a:rPr lang="ru-RU" sz="2000" b="1" dirty="0" smtClean="0"/>
              <a:t>Зоны </a:t>
            </a:r>
            <a:r>
              <a:rPr lang="ru-RU" sz="2000" b="1" dirty="0"/>
              <a:t>потенциала:</a:t>
            </a:r>
          </a:p>
          <a:p>
            <a:r>
              <a:rPr lang="ru-RU" sz="2000" dirty="0"/>
              <a:t>Алгебраические выражения, уравнения и неравенства</a:t>
            </a:r>
          </a:p>
          <a:p>
            <a:r>
              <a:rPr lang="ru-RU" sz="2000" dirty="0" smtClean="0"/>
              <a:t>Текстовые </a:t>
            </a:r>
            <a:r>
              <a:rPr lang="ru-RU" sz="2000" dirty="0"/>
              <a:t>задачи</a:t>
            </a:r>
          </a:p>
          <a:p>
            <a:r>
              <a:rPr lang="ru-RU" sz="2000" b="1" dirty="0" smtClean="0"/>
              <a:t>Зоны </a:t>
            </a:r>
            <a:r>
              <a:rPr lang="ru-RU" sz="2000" b="1" dirty="0"/>
              <a:t>пристального внимания:</a:t>
            </a:r>
          </a:p>
          <a:p>
            <a:r>
              <a:rPr lang="ru-RU" sz="2000" dirty="0" smtClean="0"/>
              <a:t>Геометрия</a:t>
            </a:r>
          </a:p>
          <a:p>
            <a:r>
              <a:rPr lang="ru-RU" sz="2000" dirty="0" smtClean="0"/>
              <a:t>Функции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476507"/>
              </p:ext>
            </p:extLst>
          </p:nvPr>
        </p:nvGraphicFramePr>
        <p:xfrm>
          <a:off x="827584" y="869216"/>
          <a:ext cx="2736304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0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Группа учащихся, получивших отметку «5»</a:t>
            </a:r>
            <a:br>
              <a:rPr lang="ru-RU" sz="2400" dirty="0" smtClean="0"/>
            </a:br>
            <a:r>
              <a:rPr lang="ru-RU" sz="2400" dirty="0" smtClean="0"/>
              <a:t>15% участников экзамена 1656 человек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764704"/>
            <a:ext cx="4248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Зоны успешности:</a:t>
            </a:r>
          </a:p>
          <a:p>
            <a:r>
              <a:rPr lang="ru-RU" sz="2000" dirty="0"/>
              <a:t>Числа и вычисления</a:t>
            </a:r>
          </a:p>
          <a:p>
            <a:r>
              <a:rPr lang="ru-RU" sz="2000" dirty="0"/>
              <a:t>Графики и диаграммы</a:t>
            </a:r>
          </a:p>
          <a:p>
            <a:r>
              <a:rPr lang="ru-RU" sz="2000" dirty="0"/>
              <a:t>Координатная прямая</a:t>
            </a:r>
          </a:p>
          <a:p>
            <a:r>
              <a:rPr lang="ru-RU" sz="2000" dirty="0"/>
              <a:t>Графики функций</a:t>
            </a:r>
          </a:p>
          <a:p>
            <a:r>
              <a:rPr lang="ru-RU" sz="2000" dirty="0"/>
              <a:t>Логика</a:t>
            </a:r>
          </a:p>
          <a:p>
            <a:r>
              <a:rPr lang="ru-RU" sz="2000" dirty="0"/>
              <a:t>Простейшая геометрия (треугольники)</a:t>
            </a:r>
          </a:p>
          <a:p>
            <a:r>
              <a:rPr lang="ru-RU" sz="2000" dirty="0"/>
              <a:t>Статистика, вероятности</a:t>
            </a:r>
          </a:p>
          <a:p>
            <a:r>
              <a:rPr lang="ru-RU" sz="2000" dirty="0"/>
              <a:t>Прогрессии</a:t>
            </a:r>
          </a:p>
          <a:p>
            <a:r>
              <a:rPr lang="ru-RU" sz="2000" dirty="0"/>
              <a:t>Алгебраические выражения, уравнения и неравенства</a:t>
            </a:r>
          </a:p>
          <a:p>
            <a:r>
              <a:rPr lang="ru-RU" sz="2000" b="1" dirty="0" smtClean="0"/>
              <a:t>Зоны </a:t>
            </a:r>
            <a:r>
              <a:rPr lang="ru-RU" sz="2000" b="1" dirty="0"/>
              <a:t>потенциала:</a:t>
            </a:r>
          </a:p>
          <a:p>
            <a:r>
              <a:rPr lang="ru-RU" sz="2000" dirty="0" smtClean="0"/>
              <a:t>Текстовые </a:t>
            </a:r>
            <a:r>
              <a:rPr lang="ru-RU" sz="2000" dirty="0"/>
              <a:t>задачи</a:t>
            </a:r>
          </a:p>
          <a:p>
            <a:r>
              <a:rPr lang="ru-RU" sz="2000" dirty="0"/>
              <a:t>Геометрия</a:t>
            </a:r>
          </a:p>
          <a:p>
            <a:r>
              <a:rPr lang="ru-RU" sz="2000" b="1" dirty="0" smtClean="0"/>
              <a:t>Зоны </a:t>
            </a:r>
            <a:r>
              <a:rPr lang="ru-RU" sz="2000" b="1" dirty="0"/>
              <a:t>пристального внимания:</a:t>
            </a:r>
          </a:p>
          <a:p>
            <a:r>
              <a:rPr lang="ru-RU" sz="2000" dirty="0" smtClean="0"/>
              <a:t>Функции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994461"/>
              </p:ext>
            </p:extLst>
          </p:nvPr>
        </p:nvGraphicFramePr>
        <p:xfrm>
          <a:off x="827584" y="836712"/>
          <a:ext cx="2993529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9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дефицитах ГИА – 9  по математике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Большакова Ольга Владимировна, председатель региональной предметной комиссии ГИА по программам основного общего образования по математике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51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1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редний </a:t>
            </a:r>
            <a:r>
              <a:rPr lang="ru-RU" dirty="0"/>
              <a:t>процент выполнения по двум заданиям выше запланированных показателей, а по четырем заданиям ниже запланированных показателей:</a:t>
            </a:r>
          </a:p>
          <a:p>
            <a:pPr lvl="0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2 задания с процентом выполнения свыше 90% (все задания модуля «Алгебра»);</a:t>
            </a:r>
          </a:p>
          <a:p>
            <a:pPr lvl="0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7 заданий с процентом выполнения 80–90% (5 заданий по модулю «Алгебра» и 2 задания по модулю «Геометрия»);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4 задания с процентом выполнения 70–80% (3 задания по модулю «Алгебра» и 1 задание по модулю «Геометрия»);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3 задания с процентом выполнения 60–70% (2 задания по модулю «Алгебра» и 1 задание по модулю «Геометрия»);</a:t>
            </a: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4 </a:t>
            </a:r>
            <a:r>
              <a:rPr lang="ru-RU" dirty="0">
                <a:solidFill>
                  <a:srgbClr val="FF0000"/>
                </a:solidFill>
              </a:rPr>
              <a:t>задания с процентом выполнения ниже 60% (2 задания по модулю «Алгебра» и 2 задания по модулю «Геометрия</a:t>
            </a:r>
            <a:r>
              <a:rPr lang="ru-RU" dirty="0" smtClean="0">
                <a:solidFill>
                  <a:srgbClr val="FF0000"/>
                </a:solidFill>
              </a:rPr>
              <a:t>»).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7"/>
            <a:ext cx="7848872" cy="5450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Основные </a:t>
            </a:r>
            <a:r>
              <a:rPr lang="ru-RU" sz="2000" b="1" dirty="0"/>
              <a:t>компоненты содержания обучения математике на базовом уровне сложности осваивает большинство выпускников 9 классов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Вызвали наибольшую трудность у выпускников девятых классов региона задания направленные на </a:t>
            </a:r>
            <a:r>
              <a:rPr lang="ru-RU" sz="2000" dirty="0" smtClean="0"/>
              <a:t>проверку:</a:t>
            </a:r>
          </a:p>
          <a:p>
            <a:r>
              <a:rPr lang="ru-RU" sz="2000" dirty="0" smtClean="0"/>
              <a:t>умения </a:t>
            </a:r>
            <a:r>
              <a:rPr lang="ru-RU" sz="2000" dirty="0"/>
              <a:t>выполнять </a:t>
            </a:r>
            <a:r>
              <a:rPr lang="ru-RU" sz="2000" b="1" dirty="0"/>
              <a:t>преобразования алгебраических выражений</a:t>
            </a:r>
            <a:r>
              <a:rPr lang="ru-RU" sz="2000" dirty="0"/>
              <a:t>, </a:t>
            </a:r>
            <a:r>
              <a:rPr lang="ru-RU" sz="2000" dirty="0" smtClean="0"/>
              <a:t>находить </a:t>
            </a:r>
            <a:r>
              <a:rPr lang="ru-RU" sz="2000" b="1" dirty="0"/>
              <a:t>значения буквенных выражений</a:t>
            </a:r>
            <a:r>
              <a:rPr lang="ru-RU" sz="2000" dirty="0"/>
              <a:t>, осуществляя необходимые </a:t>
            </a:r>
            <a:r>
              <a:rPr lang="ru-RU" sz="2000" dirty="0" smtClean="0"/>
              <a:t>подстановки</a:t>
            </a:r>
          </a:p>
          <a:p>
            <a:r>
              <a:rPr lang="ru-RU" sz="2000" dirty="0" smtClean="0"/>
              <a:t>умения </a:t>
            </a:r>
            <a:r>
              <a:rPr lang="ru-RU" sz="2000" dirty="0"/>
              <a:t>решать </a:t>
            </a:r>
            <a:r>
              <a:rPr lang="ru-RU" sz="2000" b="1" dirty="0"/>
              <a:t>уравнения, неравенства и их </a:t>
            </a:r>
            <a:r>
              <a:rPr lang="ru-RU" sz="2000" b="1" dirty="0" smtClean="0"/>
              <a:t>системы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Можно говорить о </a:t>
            </a:r>
            <a:r>
              <a:rPr lang="ru-RU" sz="2000" b="1" dirty="0" smtClean="0"/>
              <a:t>слабом </a:t>
            </a:r>
            <a:r>
              <a:rPr lang="ru-RU" sz="2000" b="1" dirty="0"/>
              <a:t>владении на базовом уровне теоретическим материалом модуля «Геометрия», </a:t>
            </a:r>
            <a:r>
              <a:rPr lang="ru-RU" sz="2000" dirty="0"/>
              <a:t>а именно эти навыки будут являться базовыми при решении в 10-11 классах планиметрических и стереометрических задач.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40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 smtClean="0"/>
              <a:t>Предложения по возможным направлениям совершенствования организации и методики обучения школьников:</a:t>
            </a:r>
            <a:endParaRPr lang="ru-RU" sz="1800" dirty="0" smtClean="0"/>
          </a:p>
          <a:p>
            <a:pPr lvl="0"/>
            <a:r>
              <a:rPr lang="ru-RU" sz="1800" dirty="0" smtClean="0"/>
              <a:t>Обратить внимание на систематическую </a:t>
            </a:r>
            <a:r>
              <a:rPr lang="ru-RU" sz="1800" b="1" dirty="0" smtClean="0"/>
              <a:t>отработку вычислительных навыков</a:t>
            </a:r>
            <a:r>
              <a:rPr lang="ru-RU" sz="1800" dirty="0" smtClean="0"/>
              <a:t>, знакомство с приемами быстрых вычислений.</a:t>
            </a:r>
          </a:p>
          <a:p>
            <a:pPr lvl="0"/>
            <a:r>
              <a:rPr lang="ru-RU" sz="1800" dirty="0" smtClean="0"/>
              <a:t>Научить школьников </a:t>
            </a:r>
            <a:r>
              <a:rPr lang="ru-RU" sz="1800" b="1" dirty="0" smtClean="0"/>
              <a:t>простым приемам проверки результатов </a:t>
            </a:r>
            <a:r>
              <a:rPr lang="ru-RU" sz="1800" dirty="0" smtClean="0"/>
              <a:t>сразу, а не «если останется время», проверять ответ на правдоподобность, прикидывать границы результата. </a:t>
            </a:r>
          </a:p>
          <a:p>
            <a:pPr lvl="0"/>
            <a:r>
              <a:rPr lang="ru-RU" sz="1800" dirty="0" smtClean="0"/>
              <a:t>При решении на уроках заданий базового уровня не следует полностью отказываться от </a:t>
            </a:r>
            <a:r>
              <a:rPr lang="ru-RU" sz="1800" b="1" dirty="0" smtClean="0"/>
              <a:t>обучения школьников грамотному оформлению решения</a:t>
            </a:r>
            <a:r>
              <a:rPr lang="ru-RU" sz="1800" dirty="0" smtClean="0"/>
              <a:t>. </a:t>
            </a:r>
          </a:p>
          <a:p>
            <a:pPr lvl="0"/>
            <a:r>
              <a:rPr lang="ru-RU" sz="1800" dirty="0" smtClean="0"/>
              <a:t>Обеспечить </a:t>
            </a:r>
            <a:r>
              <a:rPr lang="ru-RU" sz="1800" b="1" dirty="0" smtClean="0"/>
              <a:t>знание обучающимися основных геометрических фигур и их свойств, знание основных геометрических формул</a:t>
            </a:r>
            <a:r>
              <a:rPr lang="ru-RU" sz="1800" dirty="0" smtClean="0"/>
              <a:t>. Этому будет способствовать систематическое решение задач по готовым чертежам .</a:t>
            </a:r>
          </a:p>
        </p:txBody>
      </p:sp>
    </p:spTree>
    <p:extLst>
      <p:ext uri="{BB962C8B-B14F-4D97-AF65-F5344CB8AC3E}">
        <p14:creationId xmlns:p14="http://schemas.microsoft.com/office/powerpoint/2010/main" val="41439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1"/>
            <a:ext cx="7992888" cy="5306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Предложения по возможным направлениям совершенствования организации и методики обучения школьников:</a:t>
            </a:r>
            <a:endParaRPr lang="ru-RU" sz="2000" dirty="0" smtClean="0"/>
          </a:p>
          <a:p>
            <a:pPr lvl="0"/>
            <a:r>
              <a:rPr lang="ru-RU" sz="2000" dirty="0" smtClean="0"/>
              <a:t>Обучающимся нужно хорошо пояснить </a:t>
            </a:r>
            <a:r>
              <a:rPr lang="ru-RU" sz="2000" b="1" dirty="0" smtClean="0"/>
              <a:t>специфику решения задачи по геометрии на доказательство. </a:t>
            </a:r>
            <a:r>
              <a:rPr lang="ru-RU" sz="2000" dirty="0" smtClean="0"/>
              <a:t>(Требуется, чтобы лаконично и четко были обоснованы все логические шаги в доказательстве.</a:t>
            </a:r>
          </a:p>
          <a:p>
            <a:pPr lvl="0"/>
            <a:r>
              <a:rPr lang="ru-RU" sz="2000" dirty="0" smtClean="0"/>
              <a:t>Необходимо организовать </a:t>
            </a:r>
            <a:r>
              <a:rPr lang="ru-RU" sz="2000" b="1" dirty="0" smtClean="0"/>
              <a:t>работу, направленную на решение заданий второй части </a:t>
            </a:r>
            <a:r>
              <a:rPr lang="ru-RU" sz="2000" dirty="0" smtClean="0"/>
              <a:t>по алгебре и геометрии. Много обучающихся не приступают к решению этих заданий, </a:t>
            </a:r>
            <a:r>
              <a:rPr lang="ru-RU" sz="2000" dirty="0" err="1" smtClean="0"/>
              <a:t>справляемость</a:t>
            </a:r>
            <a:r>
              <a:rPr lang="ru-RU" sz="2000" dirty="0" smtClean="0"/>
              <a:t> с данными заданиями в среднем по региону низкая. </a:t>
            </a:r>
          </a:p>
        </p:txBody>
      </p:sp>
    </p:spTree>
    <p:extLst>
      <p:ext uri="{BB962C8B-B14F-4D97-AF65-F5344CB8AC3E}">
        <p14:creationId xmlns:p14="http://schemas.microsoft.com/office/powerpoint/2010/main" val="33690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715304" cy="5311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/>
              <a:t>Предложения по возможным направлениям совершенствования организации и методики обучения школьников:</a:t>
            </a:r>
            <a:endParaRPr lang="ru-RU" sz="2000" dirty="0" smtClean="0"/>
          </a:p>
          <a:p>
            <a:r>
              <a:rPr lang="ru-RU" sz="2000" dirty="0"/>
              <a:t>Следует при повторении материала больше внимания уделять </a:t>
            </a:r>
            <a:r>
              <a:rPr lang="ru-RU" sz="2000" b="1" dirty="0"/>
              <a:t>отработке  умений решать уравнения, неравенства и их системы</a:t>
            </a:r>
            <a:r>
              <a:rPr lang="ru-RU" sz="2000" dirty="0"/>
              <a:t>. </a:t>
            </a:r>
          </a:p>
          <a:p>
            <a:pPr lvl="0"/>
            <a:r>
              <a:rPr lang="ru-RU" sz="2000" dirty="0" smtClean="0"/>
              <a:t>При </a:t>
            </a:r>
            <a:r>
              <a:rPr lang="ru-RU" sz="2000" dirty="0"/>
              <a:t>планировании обобщающего повторения необходимо учесть уровень подготовки школьников. </a:t>
            </a:r>
            <a:r>
              <a:rPr lang="ru-RU" sz="2000" b="1" dirty="0"/>
              <a:t>Отработку и повторение </a:t>
            </a:r>
            <a:r>
              <a:rPr lang="ru-RU" sz="2000" dirty="0"/>
              <a:t>основных тем курса математики основной школы нужно организовывать </a:t>
            </a:r>
            <a:r>
              <a:rPr lang="ru-RU" sz="2000" b="1" dirty="0"/>
              <a:t>дифференцированно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17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ГИА по программам среднего общего образования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9066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ГИА по программам основного общего образования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2791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Средний балл. База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034606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96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Средний балл. Профиль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671124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31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с максимальным прогрессом в </a:t>
            </a:r>
            <a:r>
              <a:rPr lang="ru-RU" dirty="0" err="1" smtClean="0"/>
              <a:t>справляемости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03896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699780"/>
              </p:ext>
            </p:extLst>
          </p:nvPr>
        </p:nvGraphicFramePr>
        <p:xfrm>
          <a:off x="1619672" y="764704"/>
          <a:ext cx="60486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6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04939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975473"/>
              </p:ext>
            </p:extLst>
          </p:nvPr>
        </p:nvGraphicFramePr>
        <p:xfrm>
          <a:off x="1547664" y="764704"/>
          <a:ext cx="6048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5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9959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51399"/>
              </p:ext>
            </p:extLst>
          </p:nvPr>
        </p:nvGraphicFramePr>
        <p:xfrm>
          <a:off x="1403648" y="764704"/>
          <a:ext cx="63367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7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4909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16578"/>
              </p:ext>
            </p:extLst>
          </p:nvPr>
        </p:nvGraphicFramePr>
        <p:xfrm>
          <a:off x="1187624" y="764704"/>
          <a:ext cx="62646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2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75896"/>
              </p:ext>
            </p:extLst>
          </p:nvPr>
        </p:nvGraphicFramePr>
        <p:xfrm>
          <a:off x="683568" y="4581128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группе не преодолевших минимальный балл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группе до 60 </a:t>
                      </a:r>
                      <a:r>
                        <a:rPr lang="ru-RU" sz="1800" dirty="0" err="1">
                          <a:effectLst/>
                        </a:rPr>
                        <a:t>т.б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82484"/>
              </p:ext>
            </p:extLst>
          </p:nvPr>
        </p:nvGraphicFramePr>
        <p:xfrm>
          <a:off x="1403648" y="764704"/>
          <a:ext cx="63367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0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90702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841484"/>
              </p:ext>
            </p:extLst>
          </p:nvPr>
        </p:nvGraphicFramePr>
        <p:xfrm>
          <a:off x="1259632" y="764704"/>
          <a:ext cx="68407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1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73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491497"/>
              </p:ext>
            </p:extLst>
          </p:nvPr>
        </p:nvGraphicFramePr>
        <p:xfrm>
          <a:off x="827584" y="764704"/>
          <a:ext cx="6696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60069"/>
              </p:ext>
            </p:extLst>
          </p:nvPr>
        </p:nvGraphicFramePr>
        <p:xfrm>
          <a:off x="4644008" y="620688"/>
          <a:ext cx="368985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8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ГИА в форме ОГЭ </a:t>
            </a:r>
            <a:r>
              <a:rPr lang="ru-RU" dirty="0"/>
              <a:t>в ЯО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672470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23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44070"/>
              </p:ext>
            </p:extLst>
          </p:nvPr>
        </p:nvGraphicFramePr>
        <p:xfrm>
          <a:off x="755576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830639"/>
              </p:ext>
            </p:extLst>
          </p:nvPr>
        </p:nvGraphicFramePr>
        <p:xfrm>
          <a:off x="1259632" y="764704"/>
          <a:ext cx="65527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91898"/>
              </p:ext>
            </p:extLst>
          </p:nvPr>
        </p:nvGraphicFramePr>
        <p:xfrm>
          <a:off x="4932040" y="548680"/>
          <a:ext cx="368985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4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3324"/>
              </p:ext>
            </p:extLst>
          </p:nvPr>
        </p:nvGraphicFramePr>
        <p:xfrm>
          <a:off x="683568" y="4509120"/>
          <a:ext cx="7715249" cy="1624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782486"/>
              </p:ext>
            </p:extLst>
          </p:nvPr>
        </p:nvGraphicFramePr>
        <p:xfrm>
          <a:off x="1115616" y="764704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71799"/>
              </p:ext>
            </p:extLst>
          </p:nvPr>
        </p:nvGraphicFramePr>
        <p:xfrm>
          <a:off x="4644008" y="476672"/>
          <a:ext cx="368985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81970"/>
              </p:ext>
            </p:extLst>
          </p:nvPr>
        </p:nvGraphicFramePr>
        <p:xfrm>
          <a:off x="683568" y="4509120"/>
          <a:ext cx="7715249" cy="168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7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Выполнение задания(%от максимально возможного балла)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не преодолевших минимальный балл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до 60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61-80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группе 81-100 т.б.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997430"/>
              </p:ext>
            </p:extLst>
          </p:nvPr>
        </p:nvGraphicFramePr>
        <p:xfrm>
          <a:off x="1331640" y="692696"/>
          <a:ext cx="633670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24467"/>
              </p:ext>
            </p:extLst>
          </p:nvPr>
        </p:nvGraphicFramePr>
        <p:xfrm>
          <a:off x="2411760" y="1340768"/>
          <a:ext cx="2304084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4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7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1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ЯО и РФ 2018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982923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30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</a:t>
            </a:r>
            <a:r>
              <a:rPr lang="en-US" sz="2800" dirty="0" smtClean="0"/>
              <a:t>&lt;27</a:t>
            </a:r>
            <a:r>
              <a:rPr lang="ru-RU" sz="2800" dirty="0" smtClean="0"/>
              <a:t>» 4,27% участников экзамена – 139 человек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Практически </a:t>
            </a:r>
            <a:r>
              <a:rPr lang="ru-RU" dirty="0"/>
              <a:t>не </a:t>
            </a:r>
            <a:r>
              <a:rPr lang="ru-RU" dirty="0" smtClean="0"/>
              <a:t>приступали </a:t>
            </a:r>
            <a:r>
              <a:rPr lang="ru-RU" dirty="0"/>
              <a:t>ко второй </a:t>
            </a:r>
            <a:r>
              <a:rPr lang="ru-RU" dirty="0" smtClean="0"/>
              <a:t>части.</a:t>
            </a:r>
          </a:p>
          <a:p>
            <a:r>
              <a:rPr lang="ru-RU" dirty="0" smtClean="0"/>
              <a:t>Несмотря </a:t>
            </a:r>
            <a:r>
              <a:rPr lang="ru-RU" dirty="0"/>
              <a:t>на выбор только одной формы экзамена, среди его участников по-прежнему оказались учащиеся со слабой математической подготовкой. </a:t>
            </a:r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можно заключить, что группа участников, не преодолевших минимальный порог, имеет </a:t>
            </a:r>
            <a:r>
              <a:rPr lang="ru-RU" b="1" dirty="0"/>
              <a:t>большие пробелы в математической подготовке и слабые навыки работы с условием задачи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1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14706"/>
              </p:ext>
            </p:extLst>
          </p:nvPr>
        </p:nvGraphicFramePr>
        <p:xfrm>
          <a:off x="714375" y="831850"/>
          <a:ext cx="4145657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052736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Текстовые задачи</a:t>
            </a:r>
          </a:p>
          <a:p>
            <a:r>
              <a:rPr lang="ru-RU" dirty="0" smtClean="0"/>
              <a:t>Статистика</a:t>
            </a:r>
            <a:r>
              <a:rPr lang="ru-RU" dirty="0"/>
              <a:t>, вероятности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Вычисления, алгебраические </a:t>
            </a:r>
            <a:r>
              <a:rPr lang="ru-RU" dirty="0"/>
              <a:t>выражения, уравнения и неравенства</a:t>
            </a:r>
          </a:p>
          <a:p>
            <a:r>
              <a:rPr lang="ru-RU" dirty="0" smtClean="0"/>
              <a:t>Планиметрия</a:t>
            </a:r>
          </a:p>
          <a:p>
            <a:r>
              <a:rPr lang="ru-RU" dirty="0" smtClean="0"/>
              <a:t>Стереометрия</a:t>
            </a:r>
          </a:p>
          <a:p>
            <a:r>
              <a:rPr lang="ru-RU" dirty="0" smtClean="0"/>
              <a:t>Функции, производные, первообразные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«27-60» 41,33% участников экзамена, 1346 человек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Наибольшая нестабильность результата на заданиях с 6 по 10, что говорит о </a:t>
            </a:r>
            <a:r>
              <a:rPr lang="ru-RU" b="1" dirty="0" smtClean="0"/>
              <a:t>недостаточности знаний в области геометрии</a:t>
            </a:r>
            <a:r>
              <a:rPr lang="ru-RU" b="1" dirty="0"/>
              <a:t>, </a:t>
            </a:r>
            <a:r>
              <a:rPr lang="ru-RU" b="1" dirty="0" smtClean="0"/>
              <a:t>функций, а также недостаточно сформированы навыки преобразования </a:t>
            </a:r>
            <a:r>
              <a:rPr lang="ru-RU" b="1" dirty="0"/>
              <a:t>некоторых видов выражений</a:t>
            </a:r>
            <a:r>
              <a:rPr lang="ru-RU" dirty="0"/>
              <a:t>. </a:t>
            </a:r>
          </a:p>
          <a:p>
            <a:r>
              <a:rPr lang="ru-RU" dirty="0" smtClean="0"/>
              <a:t>Успешность </a:t>
            </a:r>
            <a:r>
              <a:rPr lang="ru-RU" dirty="0"/>
              <a:t>решения задач этой группой учащихся в 2019 году преимущественно снизилась. Также численность этой категории участников экзамена снизилась почти на 20% по сравнению с 2018 годом.</a:t>
            </a:r>
          </a:p>
          <a:p>
            <a:r>
              <a:rPr lang="ru-RU" dirty="0"/>
              <a:t>Сложно сказать, кто составил эту группу в 2019 году, но можно заключить, что многие участники экзамена, за счет более простых заданий второй части, смогли попасть в группу набравших 61-80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37389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697500"/>
              </p:ext>
            </p:extLst>
          </p:nvPr>
        </p:nvGraphicFramePr>
        <p:xfrm>
          <a:off x="611560" y="332656"/>
          <a:ext cx="4572000" cy="598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1196752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dirty="0"/>
              <a:t>Статистика, вероятности</a:t>
            </a:r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Текстовые </a:t>
            </a:r>
            <a:r>
              <a:rPr lang="ru-RU" dirty="0" smtClean="0"/>
              <a:t>задачи</a:t>
            </a:r>
          </a:p>
          <a:p>
            <a:r>
              <a:rPr lang="ru-RU" dirty="0" smtClean="0"/>
              <a:t>Планиметрия</a:t>
            </a:r>
          </a:p>
          <a:p>
            <a:r>
              <a:rPr lang="ru-RU" dirty="0"/>
              <a:t>Функции, производные, первообразные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Вычисления, алгебраические </a:t>
            </a:r>
            <a:r>
              <a:rPr lang="ru-RU" dirty="0"/>
              <a:t>выражения, уравнения и неравенства</a:t>
            </a:r>
          </a:p>
          <a:p>
            <a:r>
              <a:rPr lang="ru-RU" dirty="0" smtClean="0"/>
              <a:t>Стереометрия</a:t>
            </a:r>
          </a:p>
        </p:txBody>
      </p:sp>
    </p:spTree>
    <p:extLst>
      <p:ext uri="{BB962C8B-B14F-4D97-AF65-F5344CB8AC3E}">
        <p14:creationId xmlns:p14="http://schemas.microsoft.com/office/powerpoint/2010/main" val="15837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«61-80» 44,95% участников экзамена 1464 человека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Наибольший разброс в </a:t>
            </a:r>
            <a:r>
              <a:rPr lang="ru-RU" dirty="0" err="1"/>
              <a:t>справляемости</a:t>
            </a:r>
            <a:r>
              <a:rPr lang="ru-RU" dirty="0"/>
              <a:t> </a:t>
            </a:r>
            <a:r>
              <a:rPr lang="ru-RU" dirty="0" smtClean="0"/>
              <a:t>достигнут </a:t>
            </a:r>
            <a:r>
              <a:rPr lang="ru-RU" dirty="0"/>
              <a:t>по заданиям 8 и 10, наблюдается также снижение </a:t>
            </a:r>
            <a:r>
              <a:rPr lang="ru-RU" dirty="0" err="1"/>
              <a:t>справляемости</a:t>
            </a:r>
            <a:r>
              <a:rPr lang="ru-RU" dirty="0"/>
              <a:t> с заданием 16 и увеличение </a:t>
            </a:r>
            <a:r>
              <a:rPr lang="ru-RU" dirty="0" err="1"/>
              <a:t>справляемости</a:t>
            </a:r>
            <a:r>
              <a:rPr lang="ru-RU" dirty="0"/>
              <a:t> с заданием 17. Это обусловлено, в первую очередь тем, что у данной группы участников сформирована стратегия поведения на экзамене. Поняв, что 17 задача достаточно простая и типовая, они предпочли ее более трудоемкой 16 задаче.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подтверждается тем фактом, что схожая разница в результатах наблюдается у группы обучающихся, набравших 81-100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668661"/>
              </p:ext>
            </p:extLst>
          </p:nvPr>
        </p:nvGraphicFramePr>
        <p:xfrm>
          <a:off x="467544" y="332656"/>
          <a:ext cx="4572000" cy="598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052736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dirty="0"/>
              <a:t>Статистика, вероятности</a:t>
            </a:r>
          </a:p>
          <a:p>
            <a:r>
              <a:rPr lang="ru-RU" dirty="0"/>
              <a:t>Вычисления, алгебраические выражения, уравнения и неравенства </a:t>
            </a:r>
            <a:endParaRPr lang="ru-RU" dirty="0" smtClean="0"/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Текстовые </a:t>
            </a:r>
            <a:r>
              <a:rPr lang="ru-RU" dirty="0" smtClean="0"/>
              <a:t>задачи</a:t>
            </a:r>
          </a:p>
          <a:p>
            <a:r>
              <a:rPr lang="ru-RU" dirty="0" smtClean="0"/>
              <a:t>Планиметрия</a:t>
            </a:r>
          </a:p>
          <a:p>
            <a:r>
              <a:rPr lang="ru-RU" dirty="0"/>
              <a:t>Функции, производные, первообразные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Стереометрия</a:t>
            </a:r>
          </a:p>
        </p:txBody>
      </p:sp>
    </p:spTree>
    <p:extLst>
      <p:ext uri="{BB962C8B-B14F-4D97-AF65-F5344CB8AC3E}">
        <p14:creationId xmlns:p14="http://schemas.microsoft.com/office/powerpoint/2010/main" val="38492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ОГЭ </a:t>
            </a:r>
            <a:r>
              <a:rPr lang="ru-RU" dirty="0"/>
              <a:t>в ЯО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0225" y="65400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Доля участников, получивших оценку</a:t>
            </a:r>
          </a:p>
        </p:txBody>
      </p:sp>
      <p:graphicFrame>
        <p:nvGraphicFramePr>
          <p:cNvPr id="17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557202"/>
              </p:ext>
            </p:extLst>
          </p:nvPr>
        </p:nvGraphicFramePr>
        <p:xfrm>
          <a:off x="827584" y="2018457"/>
          <a:ext cx="266429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75655" y="14847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2017</a:t>
            </a:r>
            <a:endParaRPr lang="ru-RU" sz="2400" b="1" dirty="0"/>
          </a:p>
        </p:txBody>
      </p:sp>
      <p:graphicFrame>
        <p:nvGraphicFramePr>
          <p:cNvPr id="19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281960"/>
              </p:ext>
            </p:extLst>
          </p:nvPr>
        </p:nvGraphicFramePr>
        <p:xfrm>
          <a:off x="3679171" y="2060848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27984" y="155307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8</a:t>
            </a:r>
            <a:endParaRPr lang="ru-RU" sz="2400" b="1" dirty="0"/>
          </a:p>
        </p:txBody>
      </p:sp>
      <p:graphicFrame>
        <p:nvGraphicFramePr>
          <p:cNvPr id="21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773981"/>
              </p:ext>
            </p:extLst>
          </p:nvPr>
        </p:nvGraphicFramePr>
        <p:xfrm>
          <a:off x="6156176" y="2044295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191911" y="155679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673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«81-100» 9,46% участников экзамена 308 человек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Наибольший </a:t>
            </a:r>
            <a:r>
              <a:rPr lang="ru-RU" dirty="0"/>
              <a:t>разброс в </a:t>
            </a:r>
            <a:r>
              <a:rPr lang="ru-RU" dirty="0" err="1"/>
              <a:t>справляемости</a:t>
            </a:r>
            <a:r>
              <a:rPr lang="ru-RU" dirty="0"/>
              <a:t> достигнут для заданий 14, 16, где наблюдается снижение результативности, а также 8, 17 и 18. Также несколько выросла </a:t>
            </a:r>
            <a:r>
              <a:rPr lang="ru-RU" dirty="0" err="1"/>
              <a:t>справляемость</a:t>
            </a:r>
            <a:r>
              <a:rPr lang="ru-RU" dirty="0"/>
              <a:t> с задачей 19, причем вся разность в </a:t>
            </a:r>
            <a:r>
              <a:rPr lang="ru-RU" dirty="0" err="1"/>
              <a:t>справляемости</a:t>
            </a:r>
            <a:r>
              <a:rPr lang="ru-RU" dirty="0"/>
              <a:t> с этой задачей достигнута за счет этой категории учащихся, поскольку остальные к ней либо не приступали, либо набрали 0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30355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2497"/>
              </p:ext>
            </p:extLst>
          </p:nvPr>
        </p:nvGraphicFramePr>
        <p:xfrm>
          <a:off x="611560" y="404664"/>
          <a:ext cx="4572000" cy="598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1052736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Зоны успешности:</a:t>
            </a:r>
          </a:p>
          <a:p>
            <a:r>
              <a:rPr lang="ru-RU" dirty="0" smtClean="0"/>
              <a:t>Графики и диаграммы</a:t>
            </a:r>
          </a:p>
          <a:p>
            <a:r>
              <a:rPr lang="ru-RU" dirty="0"/>
              <a:t>Статистика, вероятности</a:t>
            </a:r>
          </a:p>
          <a:p>
            <a:r>
              <a:rPr lang="ru-RU" dirty="0"/>
              <a:t>Вычисления, алгебраические выражения, уравнения и неравенства </a:t>
            </a:r>
            <a:endParaRPr lang="ru-RU" dirty="0" smtClean="0"/>
          </a:p>
          <a:p>
            <a:r>
              <a:rPr lang="ru-RU" dirty="0"/>
              <a:t>Текстовые задачи</a:t>
            </a:r>
          </a:p>
          <a:p>
            <a:r>
              <a:rPr lang="ru-RU" dirty="0"/>
              <a:t>Функции, производные, первообразные</a:t>
            </a:r>
          </a:p>
          <a:p>
            <a:r>
              <a:rPr lang="ru-RU" b="1" dirty="0" smtClean="0"/>
              <a:t>Зоны потенциала:</a:t>
            </a:r>
          </a:p>
          <a:p>
            <a:r>
              <a:rPr lang="ru-RU" dirty="0"/>
              <a:t>Стереометрия</a:t>
            </a:r>
          </a:p>
          <a:p>
            <a:r>
              <a:rPr lang="ru-RU" b="1" dirty="0" smtClean="0"/>
              <a:t>Зоны пристального внимания:</a:t>
            </a:r>
          </a:p>
          <a:p>
            <a:r>
              <a:rPr lang="ru-RU" dirty="0" smtClean="0"/>
              <a:t>Планиметрия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дефицитах ГИА – </a:t>
            </a:r>
            <a:r>
              <a:rPr lang="ru-RU" dirty="0" smtClean="0"/>
              <a:t>11</a:t>
            </a:r>
            <a:r>
              <a:rPr lang="ru-RU" dirty="0"/>
              <a:t>  по математике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err="1"/>
              <a:t>Шабаршина</a:t>
            </a:r>
            <a:r>
              <a:rPr lang="ru-RU" i="1" dirty="0"/>
              <a:t> Галина Владимировна, председатель региональной предметной комиссии по ГИА по программам СОО по математике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3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Результаты подтверждают, что изучению алгебры в школе уделяется большее внимание, чем геометрии. Знание </a:t>
            </a:r>
            <a:r>
              <a:rPr lang="ru-RU" dirty="0"/>
              <a:t>формул стереометрии является проблемой для всех групп обучающихся. </a:t>
            </a:r>
            <a:endParaRPr lang="ru-RU" dirty="0" smtClean="0"/>
          </a:p>
          <a:p>
            <a:r>
              <a:rPr lang="ru-RU" dirty="0" smtClean="0"/>
              <a:t>Одновременно, чрезмерно большое внимание уделяется формальным приемам и методам решения.</a:t>
            </a:r>
          </a:p>
          <a:p>
            <a:r>
              <a:rPr lang="ru-RU" dirty="0" smtClean="0"/>
              <a:t>В регионе принята некоторая стратегия </a:t>
            </a:r>
            <a:r>
              <a:rPr lang="ru-RU" dirty="0"/>
              <a:t>поведения на экзамене</a:t>
            </a:r>
            <a:r>
              <a:rPr lang="ru-RU" dirty="0" smtClean="0"/>
              <a:t>, с </a:t>
            </a:r>
            <a:r>
              <a:rPr lang="ru-RU" dirty="0"/>
              <a:t>учетом </a:t>
            </a:r>
            <a:r>
              <a:rPr lang="ru-RU" dirty="0" err="1"/>
              <a:t>разбалловки</a:t>
            </a:r>
            <a:r>
              <a:rPr lang="ru-RU" dirty="0"/>
              <a:t> и трудоемкости заданий</a:t>
            </a:r>
            <a:r>
              <a:rPr lang="ru-RU" dirty="0" smtClean="0"/>
              <a:t>. С этой стратегией знакомы и большинство учителей математики и большинство участников экзамена, особенно те, кто нацелен на получение высокого балла. 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199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Направления </a:t>
            </a:r>
            <a:r>
              <a:rPr lang="ru-RU" sz="2800" dirty="0"/>
              <a:t>совершенствования организации и методики обучения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Опора </a:t>
            </a:r>
            <a:r>
              <a:rPr lang="ru-RU" dirty="0"/>
              <a:t>на интеллектуальную деятельность на уроках математики, освоение общих методов решения задач.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решении задач из практики, следует опираться на понимание жизненной ситуации, лежащей в основе решения задачи.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изучении элементарных функций </a:t>
            </a:r>
            <a:r>
              <a:rPr lang="ru-RU" dirty="0" smtClean="0"/>
              <a:t> </a:t>
            </a:r>
            <a:r>
              <a:rPr lang="ru-RU" dirty="0"/>
              <a:t>следует уделять время исследованию функций, ведущему к пониманию их особенностей и взаимосвязи и лишь после этого предлагать мнемонические правила для заучивания.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подготовке учащихся к ГИА следует меньше обращать внимание на ограниченный круг прототипов задач, получив необходимые навыки решения типовых задач следует приобрести опыт решения нестандартных заданий повышенной сложности.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Данные меры требуют активного использования внеурочной деятельности и возможностей дополнительного образования детей в области математики. </a:t>
            </a:r>
          </a:p>
        </p:txBody>
      </p:sp>
    </p:spTree>
    <p:extLst>
      <p:ext uri="{BB962C8B-B14F-4D97-AF65-F5344CB8AC3E}">
        <p14:creationId xmlns:p14="http://schemas.microsoft.com/office/powerpoint/2010/main" val="24459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Возможные направления </a:t>
            </a:r>
            <a:r>
              <a:rPr lang="ru-RU" sz="2700" dirty="0"/>
              <a:t>совершенствования организации и методики обучения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848872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Формирование </a:t>
            </a:r>
            <a:r>
              <a:rPr lang="ru-RU" dirty="0"/>
              <a:t>навыков смыслового </a:t>
            </a:r>
            <a:r>
              <a:rPr lang="ru-RU" dirty="0" smtClean="0"/>
              <a:t>чтения и рациональных вычислений, особенно при решении задач практической направленности. </a:t>
            </a:r>
          </a:p>
          <a:p>
            <a:r>
              <a:rPr lang="ru-RU" dirty="0" smtClean="0"/>
              <a:t>Развитие умения работать с условием задачи. Важно до применения алгоритмов и мнемонических правил обучить пониманию сути задачи, ее основы. </a:t>
            </a:r>
          </a:p>
          <a:p>
            <a:r>
              <a:rPr lang="ru-RU" dirty="0" smtClean="0"/>
              <a:t>Систематическое повторение базовых формул и свойств функций, отработка стандартных навыков решения тригонометрических уравнений, типовых задач на нахождение площадей, объемов, углов и т.п.</a:t>
            </a:r>
          </a:p>
          <a:p>
            <a:r>
              <a:rPr lang="ru-RU" dirty="0" smtClean="0"/>
              <a:t>Отработка стандартных приемов построения сечений, создание  для применения небольшой базы стереометрических теорем и фактов.</a:t>
            </a:r>
          </a:p>
          <a:p>
            <a:r>
              <a:rPr lang="ru-RU" dirty="0" smtClean="0"/>
              <a:t>Введение обязательного этапа устного счета и решения простых наглядных задач  в начале урока для повторения и закрепления материала (даже без привязки к текущим темам).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21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54008"/>
            <a:ext cx="7974628" cy="565531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Организация </a:t>
            </a:r>
            <a:r>
              <a:rPr lang="ru-RU" dirty="0"/>
              <a:t>подготовки к ГИА в классе</a:t>
            </a:r>
          </a:p>
          <a:p>
            <a:pPr lvl="0"/>
            <a:r>
              <a:rPr lang="ru-RU" dirty="0"/>
              <a:t>Реализация дифференцированного обучения математике в классе с использованием технологического </a:t>
            </a:r>
            <a:r>
              <a:rPr lang="ru-RU" dirty="0" smtClean="0"/>
              <a:t>подхода;</a:t>
            </a:r>
            <a:endParaRPr lang="ru-RU" dirty="0"/>
          </a:p>
          <a:p>
            <a:pPr lvl="0"/>
            <a:r>
              <a:rPr lang="ru-RU" dirty="0"/>
              <a:t>Организация внеурочной деятельности по математике в контексте подготовки к </a:t>
            </a:r>
            <a:r>
              <a:rPr lang="ru-RU" dirty="0" smtClean="0"/>
              <a:t>ГИА.</a:t>
            </a:r>
            <a:endParaRPr lang="ru-RU" dirty="0"/>
          </a:p>
          <a:p>
            <a:pPr>
              <a:buNone/>
            </a:pPr>
            <a:r>
              <a:rPr lang="ru-RU" dirty="0" smtClean="0"/>
              <a:t>Возможные направления повышения квалификации (для руководителей ОО и завучей):</a:t>
            </a:r>
          </a:p>
          <a:p>
            <a:pPr lvl="0"/>
            <a:r>
              <a:rPr lang="ru-RU" dirty="0" smtClean="0"/>
              <a:t>Организация подготовки к ГИА на уровне образовательной организации;</a:t>
            </a:r>
          </a:p>
          <a:p>
            <a:pPr lvl="0"/>
            <a:r>
              <a:rPr lang="ru-RU" dirty="0" smtClean="0"/>
              <a:t>Организация </a:t>
            </a:r>
            <a:r>
              <a:rPr lang="ru-RU" dirty="0"/>
              <a:t>мониторинга готовности учащихся к ГИА по математике;</a:t>
            </a:r>
          </a:p>
          <a:p>
            <a:pPr lvl="0"/>
            <a:r>
              <a:rPr lang="ru-RU" dirty="0"/>
              <a:t>Контроль за преподаванием математики в школе с учетом </a:t>
            </a:r>
            <a:r>
              <a:rPr lang="ru-RU" dirty="0" smtClean="0"/>
              <a:t>ГИА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Рекомендации по совершенствованию организации и методики преподавания предмета в субъекте 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улучшения результативности выполнения заданий ЕГЭ можно предложить:</a:t>
            </a:r>
          </a:p>
          <a:p>
            <a:r>
              <a:rPr lang="ru-RU" dirty="0" smtClean="0"/>
              <a:t>обратить </a:t>
            </a:r>
            <a:r>
              <a:rPr lang="ru-RU" dirty="0"/>
              <a:t>внимание учащихся на критерии оценивания заданий с развёрнутым ответом, приводимые на сайте ФИПИ;</a:t>
            </a:r>
          </a:p>
          <a:p>
            <a:r>
              <a:rPr lang="ru-RU" dirty="0" smtClean="0"/>
              <a:t>уделить </a:t>
            </a:r>
            <a:r>
              <a:rPr lang="ru-RU" dirty="0"/>
              <a:t>внимание записи решений: введение обозначений, отработка аргументации, необходимость минимального набора ссылок, обосновывающих ход решения;</a:t>
            </a:r>
          </a:p>
          <a:p>
            <a:r>
              <a:rPr lang="ru-RU" dirty="0" smtClean="0"/>
              <a:t>обратить </a:t>
            </a:r>
            <a:r>
              <a:rPr lang="ru-RU" dirty="0"/>
              <a:t>внимание на необходимость регулярного повторения базовых формул алгебры и геометрии;</a:t>
            </a:r>
          </a:p>
          <a:p>
            <a:r>
              <a:rPr lang="ru-RU" dirty="0" smtClean="0"/>
              <a:t>хотя </a:t>
            </a:r>
            <a:r>
              <a:rPr lang="ru-RU" dirty="0"/>
              <a:t>бы до 11 класса отступать от традиционной системы натаскивания учеников на выполнение типовых заданий ЕГЭ, решать больше задач по алгебре и геометрии, отличных от экзаменационных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5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318448" cy="2053590"/>
          </a:xfrm>
        </p:spPr>
        <p:txBody>
          <a:bodyPr/>
          <a:lstStyle/>
          <a:p>
            <a:r>
              <a:rPr lang="ru-RU" dirty="0" smtClean="0"/>
              <a:t>о </a:t>
            </a:r>
            <a:r>
              <a:rPr lang="ru-RU" dirty="0"/>
              <a:t>результатах ГИА по </a:t>
            </a:r>
            <a:r>
              <a:rPr lang="ru-RU" dirty="0" smtClean="0"/>
              <a:t>физике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Головлева Светлана Михайловна, заведующий кафедрой естественно-математических дисциплин ГАУ ДПО ЯО ИРО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69608"/>
            <a:ext cx="5643547" cy="1199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ГИА в форме ОГЭ в </a:t>
            </a:r>
            <a:r>
              <a:rPr lang="ru-RU" b="1" dirty="0" smtClean="0">
                <a:solidFill>
                  <a:schemeClr val="bg1"/>
                </a:solidFill>
              </a:rPr>
              <a:t>ЯО</a:t>
            </a:r>
          </a:p>
          <a:p>
            <a:r>
              <a:rPr lang="ru-RU" b="1" dirty="0" smtClean="0">
                <a:solidFill>
                  <a:prstClr val="white"/>
                </a:solidFill>
              </a:rPr>
              <a:t>Основные результаты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526855"/>
              </p:ext>
            </p:extLst>
          </p:nvPr>
        </p:nvGraphicFramePr>
        <p:xfrm>
          <a:off x="191620" y="1412776"/>
          <a:ext cx="8628851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74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перевода баллов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874477"/>
              </p:ext>
            </p:extLst>
          </p:nvPr>
        </p:nvGraphicFramePr>
        <p:xfrm>
          <a:off x="827584" y="1052736"/>
          <a:ext cx="7549108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5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51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5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5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05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Суммарные первичные баллы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«2»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«3»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«4»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«5»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62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8-14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6-14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1 балла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15-21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15-21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22-32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22-32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не менее 2 баллов получено за выполнение заданий модуля "Геометрия"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6838" y="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4954284"/>
            <a:ext cx="7704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Федеральной службы по надзору в сфере образования и науки (</a:t>
            </a:r>
            <a:r>
              <a:rPr kumimoji="0" lang="ru-RU" altLang="ru-RU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Рособрнадзора</a:t>
            </a:r>
            <a:r>
              <a:rPr kumimoji="0" lang="ru-RU" alt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от 27.02.2019 г. №10-151 «Рекомендации по определению минимального количества первичных баллов основного государственного экзамена (ОГЭ), подтверждающих освоение обучающимися образовательных программ основного общего образования в соответствии с требования федерального государственного стандарта основного общего образования. </a:t>
            </a:r>
            <a:endParaRPr kumimoji="0" lang="ru-RU" altLang="ru-RU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3324" y="139217"/>
            <a:ext cx="5643547" cy="958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chemeClr val="bg1"/>
                </a:solidFill>
              </a:rPr>
              <a:t>Доля участников, получивших оценку</a:t>
            </a:r>
          </a:p>
        </p:txBody>
      </p:sp>
      <p:graphicFrame>
        <p:nvGraphicFramePr>
          <p:cNvPr id="8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285931"/>
              </p:ext>
            </p:extLst>
          </p:nvPr>
        </p:nvGraphicFramePr>
        <p:xfrm>
          <a:off x="827584" y="2018457"/>
          <a:ext cx="266429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5655" y="14847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2017</a:t>
            </a:r>
            <a:endParaRPr lang="ru-RU" sz="2400" b="1" dirty="0"/>
          </a:p>
        </p:txBody>
      </p:sp>
      <p:graphicFrame>
        <p:nvGraphicFramePr>
          <p:cNvPr id="10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563169"/>
              </p:ext>
            </p:extLst>
          </p:nvPr>
        </p:nvGraphicFramePr>
        <p:xfrm>
          <a:off x="3679171" y="2060848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27984" y="155307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8</a:t>
            </a:r>
            <a:endParaRPr lang="ru-RU" sz="2400" b="1" dirty="0"/>
          </a:p>
        </p:txBody>
      </p:sp>
      <p:graphicFrame>
        <p:nvGraphicFramePr>
          <p:cNvPr id="1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81723"/>
              </p:ext>
            </p:extLst>
          </p:nvPr>
        </p:nvGraphicFramePr>
        <p:xfrm>
          <a:off x="6156176" y="2044295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91911" y="155679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5517232"/>
            <a:ext cx="643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Общее количество сдающих экзамен – примерно 1100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0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3324" y="139217"/>
            <a:ext cx="5909076" cy="958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prstClr val="white"/>
                </a:solidFill>
              </a:rPr>
              <a:t>Шкала перевода </a:t>
            </a:r>
            <a:r>
              <a:rPr lang="ru-RU" b="1" dirty="0" smtClean="0">
                <a:solidFill>
                  <a:prstClr val="white"/>
                </a:solidFill>
              </a:rPr>
              <a:t>баллов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901748"/>
              </p:ext>
            </p:extLst>
          </p:nvPr>
        </p:nvGraphicFramePr>
        <p:xfrm>
          <a:off x="539552" y="1844824"/>
          <a:ext cx="8280921" cy="1826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9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93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3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3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59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5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137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Суммарные первичные баллы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«2»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«3»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«4»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«5»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1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0-9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0-9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10-19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10-19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20-30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20-30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576" y="4954284"/>
            <a:ext cx="7704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Федеральной службы по надзору в сфере образования и науки (</a:t>
            </a:r>
            <a:r>
              <a:rPr kumimoji="0" lang="ru-RU" altLang="ru-RU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Рособрнадзора</a:t>
            </a:r>
            <a:r>
              <a:rPr kumimoji="0" lang="ru-RU" alt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от 27.02.2019 г. №10-151 «Рекомендации по определению минимального количества первичных баллов основного государственного экзамена (ОГЭ), подтверждающих освоение обучающимися образовательных программ основного общего образования в соответствии с требования федерального государственного стандарта основного общего образования. </a:t>
            </a:r>
            <a:endParaRPr kumimoji="0" lang="ru-RU" altLang="ru-RU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3324" y="139217"/>
            <a:ext cx="5643547" cy="958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prstClr val="white"/>
                </a:solidFill>
              </a:rPr>
              <a:t>Динамика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16791" y="62753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3676" y="167452"/>
            <a:ext cx="62367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Получившие «2» балла  0,3% участников экзамена, 3 человека</a:t>
            </a:r>
            <a:endParaRPr lang="ru-RU" altLang="ru-RU" sz="1200" dirty="0" smtClean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7384" y="1844824"/>
            <a:ext cx="3323279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Неплохо справились с рядом простых заданий, включая задание 18 на владение основами знаний и методах научного познания</a:t>
            </a:r>
          </a:p>
          <a:p>
            <a:r>
              <a:rPr lang="ru-RU" dirty="0" smtClean="0"/>
              <a:t>Не сформированы </a:t>
            </a:r>
            <a:r>
              <a:rPr lang="ru-RU" dirty="0"/>
              <a:t>умения решать задачи в несколько </a:t>
            </a:r>
            <a:r>
              <a:rPr lang="ru-RU" dirty="0" smtClean="0"/>
              <a:t>действий;</a:t>
            </a:r>
          </a:p>
          <a:p>
            <a:r>
              <a:rPr lang="ru-RU" dirty="0" smtClean="0"/>
              <a:t>практически </a:t>
            </a:r>
            <a:r>
              <a:rPr lang="ru-RU" dirty="0"/>
              <a:t>отсутствуют знания по темам: механика, постоянный ток, магнитное </a:t>
            </a:r>
            <a:r>
              <a:rPr lang="ru-RU" dirty="0" smtClean="0"/>
              <a:t>поле;</a:t>
            </a:r>
          </a:p>
          <a:p>
            <a:r>
              <a:rPr lang="ru-RU" dirty="0" smtClean="0"/>
              <a:t>Не сформировано умение извлекать информацию </a:t>
            </a:r>
            <a:r>
              <a:rPr lang="ru-RU" dirty="0"/>
              <a:t>из текста физического содержания.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71510"/>
              </p:ext>
            </p:extLst>
          </p:nvPr>
        </p:nvGraphicFramePr>
        <p:xfrm>
          <a:off x="251520" y="1412776"/>
          <a:ext cx="5400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9861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3676" y="167452"/>
            <a:ext cx="62367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Получившие </a:t>
            </a: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«3» </a:t>
            </a:r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балла  </a:t>
            </a: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37,2% </a:t>
            </a:r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участников экзамена, </a:t>
            </a: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419 человек</a:t>
            </a:r>
            <a:endParaRPr lang="ru-RU" altLang="ru-RU" sz="12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6918" y="1772816"/>
            <a:ext cx="3085561" cy="41764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Неплохо справились с простыми заданиями первой части, есть ненулевые результаты при решении расчетных задач.</a:t>
            </a:r>
            <a:endParaRPr lang="ru-RU" dirty="0"/>
          </a:p>
          <a:p>
            <a:r>
              <a:rPr lang="ru-RU" dirty="0" smtClean="0"/>
              <a:t>Проблемы </a:t>
            </a:r>
            <a:r>
              <a:rPr lang="ru-RU" dirty="0"/>
              <a:t>в темах: законы Ньютона, законы сохранения импульса и энергии, электростатике, постоянном токе, электромагнитных явлениях, </a:t>
            </a:r>
            <a:endParaRPr lang="ru-RU" dirty="0" smtClean="0"/>
          </a:p>
          <a:p>
            <a:r>
              <a:rPr lang="ru-RU" dirty="0" smtClean="0"/>
              <a:t>неумение </a:t>
            </a:r>
            <a:r>
              <a:rPr lang="ru-RU" dirty="0"/>
              <a:t>решать задачи в два действия.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26866"/>
              </p:ext>
            </p:extLst>
          </p:nvPr>
        </p:nvGraphicFramePr>
        <p:xfrm>
          <a:off x="251519" y="1340769"/>
          <a:ext cx="532859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2474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3676" y="167452"/>
            <a:ext cx="62367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Получившие </a:t>
            </a: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«4» </a:t>
            </a:r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балла  </a:t>
            </a: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46,8% </a:t>
            </a:r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участников экзамена, </a:t>
            </a: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527 </a:t>
            </a:r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altLang="ru-RU" sz="12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825624"/>
            <a:ext cx="3168352" cy="46997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Большинство заданий на уровне «выше среднего», неплохо работают с текстом</a:t>
            </a:r>
          </a:p>
          <a:p>
            <a:r>
              <a:rPr lang="ru-RU" dirty="0" smtClean="0"/>
              <a:t>проблемы </a:t>
            </a:r>
            <a:r>
              <a:rPr lang="ru-RU" dirty="0"/>
              <a:t>в темах</a:t>
            </a:r>
            <a:r>
              <a:rPr lang="ru-RU" b="1" dirty="0"/>
              <a:t>: </a:t>
            </a:r>
            <a:r>
              <a:rPr lang="ru-RU" dirty="0"/>
              <a:t>законы</a:t>
            </a:r>
            <a:r>
              <a:rPr lang="ru-RU" b="1" dirty="0"/>
              <a:t> </a:t>
            </a:r>
            <a:r>
              <a:rPr lang="ru-RU" dirty="0"/>
              <a:t>Ньютона, магнитное поле, электромагнитные явления,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умеют анализировать процессы электродинамики и решать задачи по механике в несколько действий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019131"/>
              </p:ext>
            </p:extLst>
          </p:nvPr>
        </p:nvGraphicFramePr>
        <p:xfrm>
          <a:off x="251519" y="1340768"/>
          <a:ext cx="518457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5418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3676" y="167452"/>
            <a:ext cx="62367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Получившие </a:t>
            </a: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«5» баллов  15,8% </a:t>
            </a:r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участников экзамена, </a:t>
            </a:r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178 </a:t>
            </a:r>
            <a:r>
              <a:rPr lang="ru-RU" alt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altLang="ru-RU" sz="12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825624"/>
            <a:ext cx="3168352" cy="46277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целом неплохой уровень физической подготовки</a:t>
            </a:r>
            <a:endParaRPr lang="ru-RU" dirty="0"/>
          </a:p>
          <a:p>
            <a:r>
              <a:rPr lang="ru-RU" dirty="0" smtClean="0"/>
              <a:t>проблема </a:t>
            </a:r>
            <a:r>
              <a:rPr lang="ru-RU" dirty="0"/>
              <a:t>при решении задачи по механике повышенного уровня. Вероятно, не отработаны задачи на 2 закон Ньютона при действии нескольких сил и движение вертикально вверх и вниз </a:t>
            </a:r>
            <a:endParaRPr lang="ru-RU" dirty="0" smtClean="0"/>
          </a:p>
          <a:p>
            <a:r>
              <a:rPr lang="ru-RU" dirty="0" smtClean="0"/>
              <a:t>Ошибки по невнимательности – самопроверка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663092"/>
              </p:ext>
            </p:extLst>
          </p:nvPr>
        </p:nvGraphicFramePr>
        <p:xfrm>
          <a:off x="107504" y="1268760"/>
          <a:ext cx="5544616" cy="547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16536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3676" y="382895"/>
            <a:ext cx="623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</a:t>
            </a:r>
            <a:endParaRPr lang="ru-RU" altLang="ru-RU" sz="1200" dirty="0" smtClean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95" y="1825624"/>
            <a:ext cx="8780745" cy="49133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Предложения по возможным направлениям совершенствования организации и методики обучения школьников. </a:t>
            </a:r>
            <a:endParaRPr lang="ru-RU" dirty="0"/>
          </a:p>
          <a:p>
            <a:r>
              <a:rPr lang="ru-RU" dirty="0"/>
              <a:t>В вопросах методики преподавания важно обращать внимание на </a:t>
            </a:r>
            <a:r>
              <a:rPr lang="ru-RU" b="1" dirty="0"/>
              <a:t>умение школьников работать с текстом</a:t>
            </a:r>
            <a:r>
              <a:rPr lang="ru-RU" dirty="0"/>
              <a:t>, точнее с условием задачи. Этот навык, по-прежнему, развит недостаточно хорошо.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важно обращать внимание на уровень владения основными понятиями, формулами, законами. Для обучающихся, выбирающих ОГЭ по физике следует регулярно проводить </a:t>
            </a:r>
            <a:r>
              <a:rPr lang="ru-RU" b="1" dirty="0"/>
              <a:t>диктанты на знание формул</a:t>
            </a:r>
            <a:r>
              <a:rPr lang="ru-RU" dirty="0"/>
              <a:t>, а также </a:t>
            </a:r>
            <a:r>
              <a:rPr lang="ru-RU" b="1" dirty="0"/>
              <a:t>систематические проверочные работы </a:t>
            </a:r>
            <a:r>
              <a:rPr lang="ru-RU" dirty="0"/>
              <a:t>по решению заданий, подобных заданиям ОГЭ. </a:t>
            </a:r>
          </a:p>
          <a:p>
            <a:r>
              <a:rPr lang="ru-RU" dirty="0"/>
              <a:t>Сам факт наличия ОГЭ по выбору говорит о необходимости дифференцированного подхода к обучению школьников. Учителю не следует ограничиваться ресурсами учебника, а пользоваться различными дополнительными ресурсами, в том числе цифровыми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Как </a:t>
            </a:r>
            <a:r>
              <a:rPr lang="ru-RU" dirty="0"/>
              <a:t>показывает опыт, экспериментальные умения школьников сформированы на достаточном уровне, однако при организации обучения учителю и лаборанту следует обратить внимание на качество измерения и фиксации параметров приборов, что приведет к тому, что все учащиеся на экзамене будут поставлены в максимально равные условия.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78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3676" y="382895"/>
            <a:ext cx="623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</a:t>
            </a:r>
            <a:endParaRPr lang="ru-RU" altLang="ru-RU" sz="1200" dirty="0" smtClean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" y="1327760"/>
            <a:ext cx="8943584" cy="5530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Рекомендуется </a:t>
            </a:r>
            <a:r>
              <a:rPr lang="ru-RU" dirty="0"/>
              <a:t>для участников со </a:t>
            </a:r>
            <a:r>
              <a:rPr lang="ru-RU" b="1" dirty="0"/>
              <a:t>слабым уровнем подготовки </a:t>
            </a:r>
            <a:r>
              <a:rPr lang="ru-RU" dirty="0"/>
              <a:t>уделить внимание регулярному повторению набора базовых формул, что позволит исключить ошибки в заданиях, подразумевающих прямое применение базовой формулы без каких-либо преобразований или с минимальными преобразованиями. </a:t>
            </a:r>
          </a:p>
          <a:p>
            <a:r>
              <a:rPr lang="ru-RU" dirty="0"/>
              <a:t>Для участников со </a:t>
            </a:r>
            <a:r>
              <a:rPr lang="ru-RU" b="1" dirty="0"/>
              <a:t>средним уровнем подготовки </a:t>
            </a:r>
            <a:r>
              <a:rPr lang="ru-RU" dirty="0"/>
              <a:t>рекомендуется уделить внимание задачам повышенного уровня с использованием нескольких формул, анализу формул, работе с текстом и пошаговому выполнению лабораторных работ </a:t>
            </a:r>
          </a:p>
          <a:p>
            <a:r>
              <a:rPr lang="ru-RU" dirty="0"/>
              <a:t>Для участников с </a:t>
            </a:r>
            <a:r>
              <a:rPr lang="ru-RU" b="1" dirty="0"/>
              <a:t>высоким уровнем подготовки </a:t>
            </a:r>
            <a:r>
              <a:rPr lang="ru-RU" dirty="0"/>
              <a:t>рекомендуется уделить внимание культуре представления решений – следования требованиям, изложенным в критериях оценивания, приведённых, например, в демонстрационном варианте. Обратить внимание на оформление и выполнение лабораторных работ и работу с текстом. </a:t>
            </a:r>
          </a:p>
          <a:p>
            <a:r>
              <a:rPr lang="ru-RU" dirty="0"/>
              <a:t>Целесообразно привести рекомендации по использованию учебно-методических комплектов, обоснованные результатами анализа соответствия учебных программ и УМК требованиям подготовки к ОГЭ.</a:t>
            </a:r>
          </a:p>
          <a:p>
            <a:r>
              <a:rPr lang="ru-RU" dirty="0"/>
              <a:t>Учителям важно трезво оценивать качество используемых учебников и уровень соответствия предлагаемых в них заданий и заданий ОГЭ. Учебные материалы рекомендуется дополнять заданиями из сборников для подготовки к ОГЭ, указанных в 1 части отчета, а также цифровыми ресурсами, например, </a:t>
            </a:r>
            <a:r>
              <a:rPr lang="ru-RU" dirty="0" err="1"/>
              <a:t>ЯКласс</a:t>
            </a:r>
            <a:r>
              <a:rPr lang="ru-RU" dirty="0"/>
              <a:t>, Решу ОГЭ и др. </a:t>
            </a:r>
          </a:p>
        </p:txBody>
      </p:sp>
    </p:spTree>
    <p:extLst>
      <p:ext uri="{BB962C8B-B14F-4D97-AF65-F5344CB8AC3E}">
        <p14:creationId xmlns:p14="http://schemas.microsoft.com/office/powerpoint/2010/main" val="584705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3506" y="335274"/>
            <a:ext cx="59675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ГИА в форме ЕГЭ. Основные результаты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6423333"/>
            <a:ext cx="614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Общее количество сдававших экзамен – примерно 1000 чел.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145607"/>
              </p:ext>
            </p:extLst>
          </p:nvPr>
        </p:nvGraphicFramePr>
        <p:xfrm>
          <a:off x="882891" y="1196752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472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с максимальным прогрессом в </a:t>
            </a:r>
            <a:r>
              <a:rPr lang="ru-RU" dirty="0" err="1" smtClean="0"/>
              <a:t>справляемости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7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07748"/>
              </p:ext>
            </p:extLst>
          </p:nvPr>
        </p:nvGraphicFramePr>
        <p:xfrm>
          <a:off x="683568" y="2204864"/>
          <a:ext cx="7680304" cy="3117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5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72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7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4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Физика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6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Ярославская область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2017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2018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2019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Не преодолели минимального балла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36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58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9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Получили от 81 до 100 баллов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33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39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89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Получили 100 баллов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3506" y="150608"/>
            <a:ext cx="6104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результатов ЕГЭ по предметам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4 года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414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933" y="1757578"/>
            <a:ext cx="81146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Анализ </a:t>
            </a:r>
            <a:r>
              <a:rPr lang="ru-RU" sz="2000" b="1" dirty="0" err="1">
                <a:solidFill>
                  <a:prstClr val="black"/>
                </a:solidFill>
              </a:rPr>
              <a:t>справляемости</a:t>
            </a:r>
            <a:r>
              <a:rPr lang="ru-RU" sz="2000" b="1" dirty="0">
                <a:solidFill>
                  <a:prstClr val="black"/>
                </a:solidFill>
              </a:rPr>
              <a:t> по разделам физики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 </a:t>
            </a:r>
          </a:p>
          <a:p>
            <a:r>
              <a:rPr lang="ru-RU" sz="2000" dirty="0">
                <a:solidFill>
                  <a:prstClr val="black"/>
                </a:solidFill>
              </a:rPr>
              <a:t>Средний процент усвоения по разделам в среднем по региону: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механика – 64%;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МКТ и термодинамика – 53%;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электродинамика – 48%;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квантовая физика – 50%;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методы научного познания – 49%;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элементы астрофизики – 65%.</a:t>
            </a:r>
          </a:p>
          <a:p>
            <a:r>
              <a:rPr lang="ru-RU" sz="2000" dirty="0">
                <a:solidFill>
                  <a:prstClr val="black"/>
                </a:solidFill>
              </a:rPr>
              <a:t>Таким образом, самым трудным разделом для выпускников региона в этом году была  электродинамика.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851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3" y="1340769"/>
            <a:ext cx="468052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prstClr val="black"/>
                </a:solidFill>
              </a:rPr>
              <a:t>У </a:t>
            </a:r>
            <a:r>
              <a:rPr lang="ru-RU" sz="1700" dirty="0">
                <a:solidFill>
                  <a:prstClr val="black"/>
                </a:solidFill>
              </a:rPr>
              <a:t>этой группы не сформированы:</a:t>
            </a:r>
          </a:p>
          <a:p>
            <a:r>
              <a:rPr lang="ru-RU" sz="1700" dirty="0">
                <a:solidFill>
                  <a:prstClr val="black"/>
                </a:solidFill>
              </a:rPr>
              <a:t>- умение решать задачи;</a:t>
            </a:r>
          </a:p>
          <a:p>
            <a:r>
              <a:rPr lang="ru-RU" sz="1700" dirty="0">
                <a:solidFill>
                  <a:prstClr val="black"/>
                </a:solidFill>
              </a:rPr>
              <a:t>- умение определять в эксперименте физическую величину и записывать результат с погрешностью.</a:t>
            </a:r>
          </a:p>
          <a:p>
            <a:r>
              <a:rPr lang="ru-RU" sz="1700" dirty="0">
                <a:solidFill>
                  <a:prstClr val="black"/>
                </a:solidFill>
              </a:rPr>
              <a:t>Владения основными понятиями, явлениями, законами и умение описывать физические процессы и явления сформированы у этой группы слабо.</a:t>
            </a:r>
          </a:p>
          <a:p>
            <a:r>
              <a:rPr lang="ru-RU" sz="1700" dirty="0" smtClean="0">
                <a:solidFill>
                  <a:prstClr val="black"/>
                </a:solidFill>
              </a:rPr>
              <a:t>трудности </a:t>
            </a:r>
            <a:r>
              <a:rPr lang="ru-RU" sz="1700" dirty="0">
                <a:solidFill>
                  <a:prstClr val="black"/>
                </a:solidFill>
              </a:rPr>
              <a:t>при выполнении всех заданий, в которых требовалось продемонстрировать умение анализировать изменение величины или нескольких величин, что является следствием слабой математической подготовки в области функционального анализа.</a:t>
            </a:r>
          </a:p>
          <a:p>
            <a:r>
              <a:rPr lang="ru-RU" sz="1700" dirty="0">
                <a:solidFill>
                  <a:prstClr val="black"/>
                </a:solidFill>
              </a:rPr>
              <a:t>По разделам физики </a:t>
            </a:r>
            <a:r>
              <a:rPr lang="ru-RU" sz="1700" dirty="0" err="1" smtClean="0">
                <a:solidFill>
                  <a:prstClr val="black"/>
                </a:solidFill>
              </a:rPr>
              <a:t>справляемость</a:t>
            </a:r>
            <a:r>
              <a:rPr lang="ru-RU" sz="1700" dirty="0">
                <a:solidFill>
                  <a:prstClr val="black"/>
                </a:solidFill>
              </a:rPr>
              <a:t>: механика – 24%, МКТ – 27%, электродинамика – 13%, атомная и квантовая физика – 15%, методы научного исследования – 11%, элементы астрофизики – 60%.</a:t>
            </a:r>
          </a:p>
          <a:p>
            <a:endParaRPr lang="ru-RU" sz="1700" dirty="0" smtClean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3506" y="150608"/>
            <a:ext cx="6218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&lt;36</a:t>
            </a: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 3,94% участников экзамена, 36 человек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938277"/>
              </p:ext>
            </p:extLst>
          </p:nvPr>
        </p:nvGraphicFramePr>
        <p:xfrm>
          <a:off x="107504" y="1340768"/>
          <a:ext cx="3744416" cy="542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0488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6160" y="1556792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</a:t>
            </a:r>
            <a:r>
              <a:rPr lang="ru-RU" dirty="0" smtClean="0">
                <a:solidFill>
                  <a:prstClr val="black"/>
                </a:solidFill>
              </a:rPr>
              <a:t>е </a:t>
            </a:r>
            <a:r>
              <a:rPr lang="ru-RU" dirty="0">
                <a:solidFill>
                  <a:prstClr val="black"/>
                </a:solidFill>
              </a:rPr>
              <a:t>сформированы:</a:t>
            </a:r>
          </a:p>
          <a:p>
            <a:r>
              <a:rPr lang="ru-RU" dirty="0">
                <a:solidFill>
                  <a:prstClr val="black"/>
                </a:solidFill>
              </a:rPr>
              <a:t>- умение решать многоходовые количественные задачи;</a:t>
            </a:r>
          </a:p>
          <a:p>
            <a:r>
              <a:rPr lang="ru-RU" dirty="0">
                <a:solidFill>
                  <a:prstClr val="black"/>
                </a:solidFill>
              </a:rPr>
              <a:t>- умение определять в эксперименте физическую величину и записывать результат с погрешностью;</a:t>
            </a:r>
          </a:p>
          <a:p>
            <a:r>
              <a:rPr lang="ru-RU" dirty="0">
                <a:solidFill>
                  <a:prstClr val="black"/>
                </a:solidFill>
              </a:rPr>
              <a:t>- твёрдые знания по темам «Постулаты Бора», «Линейчатые спектры», «Фотоэффект», «Уравнение Эйнштейна для фотоэффекта».</a:t>
            </a:r>
          </a:p>
          <a:p>
            <a:r>
              <a:rPr lang="ru-RU" dirty="0">
                <a:solidFill>
                  <a:prstClr val="black"/>
                </a:solidFill>
              </a:rPr>
              <a:t>Владения основными понятиями, явлениями, законами и умение описывать физические процессы и явления сформированы у этой группы хорошо – практически большинство справляются с заданиями, их проверяющими.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3506" y="150608"/>
            <a:ext cx="6218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«36-60»  68,57% участников экзамена, 626 человек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759615"/>
              </p:ext>
            </p:extLst>
          </p:nvPr>
        </p:nvGraphicFramePr>
        <p:xfrm>
          <a:off x="179512" y="1365920"/>
          <a:ext cx="4248472" cy="544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49240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932" y="1757577"/>
            <a:ext cx="80042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И </a:t>
            </a:r>
            <a:r>
              <a:rPr lang="ru-RU" sz="2000" dirty="0">
                <a:solidFill>
                  <a:prstClr val="black"/>
                </a:solidFill>
              </a:rPr>
              <a:t>эта группа тоже испытывала трудности при выполнении заданий, в которых требовалось продемонстрировать умение анализировать изменение величины или нескольких величин, что является следствием неуверенного владения приёмами функционального анализа.</a:t>
            </a:r>
          </a:p>
          <a:p>
            <a:r>
              <a:rPr lang="ru-RU" sz="2000" dirty="0">
                <a:solidFill>
                  <a:prstClr val="black"/>
                </a:solidFill>
              </a:rPr>
              <a:t>По разделам физики у этой группы </a:t>
            </a:r>
            <a:r>
              <a:rPr lang="ru-RU" sz="2000" dirty="0" err="1">
                <a:solidFill>
                  <a:prstClr val="black"/>
                </a:solidFill>
              </a:rPr>
              <a:t>справляемость</a:t>
            </a:r>
            <a:r>
              <a:rPr lang="ru-RU" sz="2000" dirty="0">
                <a:solidFill>
                  <a:prstClr val="black"/>
                </a:solidFill>
              </a:rPr>
              <a:t>: механика – 57%, МКТ – 43%, электродинамика – 38%, атомная и квантовая физика – 43%, методы научного исследования – 42%, элементы астрофизики – 60%.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3506" y="150608"/>
            <a:ext cx="6218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«36-60»  68,57% участников экзамена, 626 человек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655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2894" y="1406847"/>
            <a:ext cx="40633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Можно считать, у этой группы слабо сформированы:</a:t>
            </a:r>
          </a:p>
          <a:p>
            <a:r>
              <a:rPr lang="ru-RU" dirty="0">
                <a:solidFill>
                  <a:prstClr val="black"/>
                </a:solidFill>
              </a:rPr>
              <a:t>- умение решать количественные задачи в нестандартной постановке;</a:t>
            </a:r>
          </a:p>
          <a:p>
            <a:r>
              <a:rPr lang="ru-RU" dirty="0">
                <a:solidFill>
                  <a:prstClr val="black"/>
                </a:solidFill>
              </a:rPr>
              <a:t>- умение определять в эксперименте физическую величину и записывать результат с погрешностью;</a:t>
            </a:r>
          </a:p>
          <a:p>
            <a:r>
              <a:rPr lang="ru-RU" dirty="0">
                <a:solidFill>
                  <a:prstClr val="black"/>
                </a:solidFill>
              </a:rPr>
              <a:t>- твёрдые знания по темам «Постулаты Бора», «Линейчатые спектры», «Фотоэффект», «Уравнение Эйнштейна для фотоэффекта».</a:t>
            </a:r>
          </a:p>
          <a:p>
            <a:r>
              <a:rPr lang="ru-RU" dirty="0">
                <a:solidFill>
                  <a:prstClr val="black"/>
                </a:solidFill>
              </a:rPr>
              <a:t>При общем высоком уровне подготовки и очевидной </a:t>
            </a:r>
            <a:r>
              <a:rPr lang="ru-RU" dirty="0" err="1">
                <a:solidFill>
                  <a:prstClr val="black"/>
                </a:solidFill>
              </a:rPr>
              <a:t>мотивированности</a:t>
            </a:r>
            <a:r>
              <a:rPr lang="ru-RU" dirty="0">
                <a:solidFill>
                  <a:prstClr val="black"/>
                </a:solidFill>
              </a:rPr>
              <a:t> можно рекомендовать указывать таким учащимся на желательность самостоятельного более детального ознакомления с перечисленными темами.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3506" y="150608"/>
            <a:ext cx="6218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«61-80»  18,95% участников экзамена, 173 человека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718638"/>
              </p:ext>
            </p:extLst>
          </p:nvPr>
        </p:nvGraphicFramePr>
        <p:xfrm>
          <a:off x="179512" y="1268760"/>
          <a:ext cx="4572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30784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932" y="1757577"/>
            <a:ext cx="80042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Владения основными понятиями, явлениями, законами и умение описывать и анализировать физические процессы и явления сформированы у этой группы на высоком уровне – подавляющее большинство справляются с заданиями, их проверяющими. В отличие от двух предыдущих групп эта не испытывает математических трудностей.</a:t>
            </a:r>
          </a:p>
          <a:p>
            <a:r>
              <a:rPr lang="ru-RU" sz="2000" dirty="0">
                <a:solidFill>
                  <a:prstClr val="black"/>
                </a:solidFill>
              </a:rPr>
              <a:t>По разделам физики у этой группы </a:t>
            </a:r>
            <a:r>
              <a:rPr lang="ru-RU" sz="2000" dirty="0" err="1">
                <a:solidFill>
                  <a:prstClr val="black"/>
                </a:solidFill>
              </a:rPr>
              <a:t>справляемость</a:t>
            </a:r>
            <a:r>
              <a:rPr lang="ru-RU" sz="2000" dirty="0">
                <a:solidFill>
                  <a:prstClr val="black"/>
                </a:solidFill>
              </a:rPr>
              <a:t>: механика – 84%, МКТ – 78%, электродинамика – 73%, атомная и квантовая физика – 66%, методы научного исследования – 68%, элементы астрофизики – 77%.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3506" y="150608"/>
            <a:ext cx="6218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«61-80»  18,95% участников экзамена, 173 человека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762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1757577"/>
            <a:ext cx="30180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Владение большинством понятий, явлений, законов и умение описывать и анализировать физические процессы и явления сформированы у этой группы на очень высоком уровне  – все справляются с заданиями, их проверяющими. Эта группа не испытывает математических трудностей.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3506" y="150608"/>
            <a:ext cx="6218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«81-100» 8,54% участников экзамена, 78 человек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979245"/>
              </p:ext>
            </p:extLst>
          </p:nvPr>
        </p:nvGraphicFramePr>
        <p:xfrm>
          <a:off x="107504" y="1358526"/>
          <a:ext cx="5112568" cy="548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45449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932" y="1757577"/>
            <a:ext cx="8004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Можно </a:t>
            </a:r>
            <a:r>
              <a:rPr lang="ru-RU" sz="2000" dirty="0">
                <a:solidFill>
                  <a:prstClr val="black"/>
                </a:solidFill>
              </a:rPr>
              <a:t>считать, что этой группе следует усилить: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умение решать количественные задачи в нестандартной постановке;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умение определять в эксперименте физическую величину и записывать результат с погрешностью;</a:t>
            </a:r>
          </a:p>
          <a:p>
            <a:r>
              <a:rPr lang="ru-RU" sz="2000" dirty="0">
                <a:solidFill>
                  <a:prstClr val="black"/>
                </a:solidFill>
              </a:rPr>
              <a:t>- знания по редко повторяющимся в школьном курсе темам «Постулаты Бора», «Линейчатые спектры», «Фотоэффект», «Уравнение Эйнштейна для фотоэффекта», «Тепловое движение», «Среднеквадратическая скорость», «Элементы астрофизики».</a:t>
            </a:r>
          </a:p>
          <a:p>
            <a:r>
              <a:rPr lang="ru-RU" sz="2000" dirty="0">
                <a:solidFill>
                  <a:prstClr val="black"/>
                </a:solidFill>
              </a:rPr>
              <a:t>При очевидной способности к самоподготовке и достаточном физическом и математическом аппарате можно рекомендовать указывать таким учащимся на желательность самостоятельного более детального ознакомления с перечисленными темами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33506" y="150608"/>
            <a:ext cx="6218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«81-100» 8,54% участников экзамена, 78 человек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38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932" y="1757577"/>
            <a:ext cx="80042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По </a:t>
            </a:r>
            <a:r>
              <a:rPr lang="ru-RU" sz="2000" dirty="0">
                <a:solidFill>
                  <a:prstClr val="black"/>
                </a:solidFill>
              </a:rPr>
              <a:t>разделам физики у этой группы </a:t>
            </a:r>
            <a:r>
              <a:rPr lang="ru-RU" sz="2000" dirty="0" err="1">
                <a:solidFill>
                  <a:prstClr val="black"/>
                </a:solidFill>
              </a:rPr>
              <a:t>справляемость</a:t>
            </a:r>
            <a:r>
              <a:rPr lang="ru-RU" sz="2000" dirty="0">
                <a:solidFill>
                  <a:prstClr val="black"/>
                </a:solidFill>
              </a:rPr>
              <a:t>: механика – 93%, МКТ – 93%, электродинамика – 92%, атомная и квантовая физика – 85%, методы научного исследования – 83%, элементы астрофизики – 87%. Видно, что для этой группы электродинамика не представляет такой трудности, как для остальных. В то же время некоторым из них тоже не хватает подготовки в тех же областях – обработка результатов  и запись их с учётом погрешности и опыта решения задач с нестандартными условиями, а возможно, и аккуратности в оформлении решений – внимания к вводу обозначений, к записи исходных формул в нотации кодификатора или наличию аргументов при использовании иных формул.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33506" y="150608"/>
            <a:ext cx="6218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«81-100» 8,54% участников экзамена, 78 человек</a:t>
            </a:r>
            <a:endParaRPr lang="ru-RU" altLang="ru-RU" sz="3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3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</a:t>
            </a:r>
            <a:r>
              <a:rPr lang="ru-RU" dirty="0"/>
              <a:t>диаграмм, таблиц, графиков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61783"/>
              </p:ext>
            </p:extLst>
          </p:nvPr>
        </p:nvGraphicFramePr>
        <p:xfrm>
          <a:off x="2771800" y="3573016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ru-RU" dirty="0" smtClean="0">
                <a:solidFill>
                  <a:prstClr val="black"/>
                </a:solidFill>
              </a:rPr>
              <a:t>Непонимание </a:t>
            </a:r>
            <a:r>
              <a:rPr lang="ru-RU" dirty="0">
                <a:solidFill>
                  <a:prstClr val="black"/>
                </a:solidFill>
              </a:rPr>
              <a:t>необходимой структуры ответа в качественной задаче 28. Эта ошибка встречается снова и снова, как в прошлом году, так и в этом. В частности, многие участники проигнорировали слова в условии задачи о том, что требуется ответить с указанием явлений и законов, а не просто привести рассуждения. Настоятельно рекомендуется обратить внимание будущих участников на критерии оценивания заданий с развёрнутым ответом, в частности, на критерий оценивания задания 28. Полное правильное решение должно содержать, во-первых, правильный ответ (предложение, фраза, график) на все поставленные в задаче вопросы и/или задания, во-вторых, ряд логически связанных шагов рассуждений, в-третьих, названия явлений или законов, которыми утверждения, сделанные на каждом шаге рассуждений, аргументируются. </a:t>
            </a:r>
          </a:p>
          <a:p>
            <a:pPr marL="514350" indent="-514350">
              <a:buFontTx/>
              <a:buAutoNum type="arabicParenR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8432" y="283161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С</a:t>
            </a:r>
            <a:r>
              <a:rPr lang="ru-RU" sz="3200" dirty="0" smtClean="0">
                <a:solidFill>
                  <a:prstClr val="white"/>
                </a:solidFill>
              </a:rPr>
              <a:t>амые распространенные ошибки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79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) Ошибка в записи одной из исходных формул в решении количественных задач – приводимая участником формула отсутствует в кодификаторе, а, следовательно, не может быть засчитана за исходную формулу в соответствии с критериями оценивания ответа.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этом году самой критичной была ситуация с включением во 2 закон Ньютона в проекциях неверного направления силы, которая действовала на «точечный» заряд со стороны электрического или магнитного тела. Несмотря на то, что разница только в знаках, а не в значениях, эта ошибка – физическая, а не математическая, что делает исходную запись 2 закона неверной.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8432" y="283161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С</a:t>
            </a:r>
            <a:r>
              <a:rPr lang="ru-RU" sz="3200" dirty="0" smtClean="0">
                <a:solidFill>
                  <a:prstClr val="white"/>
                </a:solidFill>
              </a:rPr>
              <a:t>амые распространенные ошибки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039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1757018"/>
            <a:ext cx="810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3) Пропуск арифметических вычислений, являющихся необходимым элементом полного правильного решения. Некоторые участники после символьного выражения пишут сразу готовый числовой ответ, в то время как требуется как минимум выполнить подстановку значений, приведённых в условии.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8432" y="283161"/>
            <a:ext cx="6181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С</a:t>
            </a:r>
            <a:r>
              <a:rPr lang="ru-RU" sz="3200" dirty="0" smtClean="0">
                <a:solidFill>
                  <a:prstClr val="white"/>
                </a:solidFill>
              </a:rPr>
              <a:t>амые распространенные ошибки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203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дефицитах ГИА – </a:t>
            </a:r>
            <a:r>
              <a:rPr lang="ru-RU" dirty="0" smtClean="0"/>
              <a:t>11</a:t>
            </a:r>
            <a:r>
              <a:rPr lang="ru-RU" dirty="0"/>
              <a:t>  по </a:t>
            </a:r>
            <a:r>
              <a:rPr lang="ru-RU" dirty="0" smtClean="0"/>
              <a:t>физике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Артемова Татьяна Константиновна, председатель региональной предметной комиссии ГИА по программам СОО по 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0697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Перечень элементов содержания, умений и видов деятельности, усвоение которых школьниками региона в целом </a:t>
            </a:r>
            <a:r>
              <a:rPr lang="ru-RU" b="1" dirty="0">
                <a:solidFill>
                  <a:prstClr val="black"/>
                </a:solidFill>
              </a:rPr>
              <a:t>нельзя считать достаточным</a:t>
            </a:r>
            <a:r>
              <a:rPr lang="ru-RU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рисунок с указанием сил, действующих на тело, корректная запись II закона Ньютона в векторной форме или проекциях в ходе решения задач повышенной и высокой сложности в ситуации взаимодействия тел;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третий закон Ньютона – суть и применение его к решению задач;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изменение агрегатных состояний вещества, удельная теплота плавления,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количественное описание процессов изменения влажности воздуха;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расчёт цепей постоянного тока, в том числе быстрый для «красивых» ситуаций деления тока или напряжения пополам или на другое целое число частей;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задачи на разрыв снарядов;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определение силы тока;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кинематическое описание движения при переходе к новой системе отсчёта, относительная скорость, расстояние между объектами;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направление сил, действующих на заряд со стороны электрического или магнитного полей (с учётом знака заряда);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дискретные энергетические спектры, постулаты Бора, законы фотоэффекта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3522" y="315071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prstClr val="white"/>
                </a:solidFill>
              </a:rPr>
              <a:t>Выводы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451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74449"/>
            <a:ext cx="89349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Перечень элементов содержания, умений и видов деятельности, усвоение которых школьниками региона в целом </a:t>
            </a:r>
            <a:r>
              <a:rPr lang="ru-RU" b="1" dirty="0">
                <a:solidFill>
                  <a:prstClr val="black"/>
                </a:solidFill>
              </a:rPr>
              <a:t>нельзя считать достаточным</a:t>
            </a:r>
            <a:r>
              <a:rPr lang="ru-RU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формулировка </a:t>
            </a:r>
            <a:r>
              <a:rPr lang="ru-RU" dirty="0">
                <a:solidFill>
                  <a:prstClr val="black"/>
                </a:solidFill>
              </a:rPr>
              <a:t>математических выражений на основе текстового описания, приведённого в условии;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определение величины по измерениям другой величины и запись результата с учётом погрешности;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умение приводить аргументы (ссылки на явления, законы) в ходе описания физических ситуаций;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умение описывать вновь вводимые обозначения;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умение продемонстрировать выполнение арифметических вычислений как необходимого элемента полного правильного решения;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качественное и количественное описание процессов при фотоэффекте,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решение качественных задач повышенного уровня сложности;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решение расчётных задач высокого уровня сложности.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23522" y="315071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prstClr val="white"/>
                </a:solidFill>
              </a:rPr>
              <a:t>Выводы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307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3522" y="315071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prstClr val="white"/>
                </a:solidFill>
              </a:rPr>
              <a:t>Выводы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670364"/>
            <a:ext cx="9043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Следует заметить, что </a:t>
            </a:r>
            <a:r>
              <a:rPr lang="ru-RU" sz="2000" dirty="0" err="1">
                <a:solidFill>
                  <a:prstClr val="black"/>
                </a:solidFill>
              </a:rPr>
              <a:t>справляемость</a:t>
            </a:r>
            <a:r>
              <a:rPr lang="ru-RU" sz="2000" dirty="0">
                <a:solidFill>
                  <a:prstClr val="black"/>
                </a:solidFill>
              </a:rPr>
              <a:t> с заданиями по физике в целом не выглядит стабильной. Это говорит о сильной зависимости учащихся от условия задачи. Большой разброс зафиксирован по заданиям 1, 4, 7, 8 и 12, а еще более значительный по заданиям 10, 11, 13, 14, 17, 18, 22, 25 и 28.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Если анализировать </a:t>
            </a:r>
            <a:r>
              <a:rPr lang="ru-RU" sz="2000" dirty="0" err="1">
                <a:solidFill>
                  <a:prstClr val="black"/>
                </a:solidFill>
              </a:rPr>
              <a:t>справляемость</a:t>
            </a:r>
            <a:r>
              <a:rPr lang="ru-RU" sz="2000" dirty="0">
                <a:solidFill>
                  <a:prstClr val="black"/>
                </a:solidFill>
              </a:rPr>
              <a:t> с заданиями в различных группах участников экзамена, можно заметить, что такая нестабильность нехарактерна только для группы участников, набравших 80-100 баллов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2000" dirty="0">
                <a:solidFill>
                  <a:prstClr val="black"/>
                </a:solidFill>
              </a:rPr>
              <a:t>В группе обучающихся, набравших 81-100 баллов, наибольший разброс зафиксирован по заданию 28, качественно задачей, вызывающей большие затруднения в обосновании решения. </a:t>
            </a:r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В целом анализ динамики </a:t>
            </a:r>
            <a:r>
              <a:rPr lang="ru-RU" sz="2000" dirty="0" err="1">
                <a:solidFill>
                  <a:prstClr val="black"/>
                </a:solidFill>
              </a:rPr>
              <a:t>справляемости</a:t>
            </a:r>
            <a:r>
              <a:rPr lang="ru-RU" sz="2000" dirty="0">
                <a:solidFill>
                  <a:prstClr val="black"/>
                </a:solidFill>
              </a:rPr>
              <a:t> с заданиями подтверждает выводы, сделанные </a:t>
            </a:r>
            <a:r>
              <a:rPr lang="ru-RU" sz="2000" dirty="0" smtClean="0">
                <a:solidFill>
                  <a:prstClr val="black"/>
                </a:solidFill>
              </a:rPr>
              <a:t>ранее. </a:t>
            </a:r>
            <a:r>
              <a:rPr lang="ru-RU" sz="2000" dirty="0">
                <a:solidFill>
                  <a:prstClr val="black"/>
                </a:solidFill>
              </a:rPr>
              <a:t>Умения решать задания и знания разных разделов физики у учащихся весьма неравномерны. Умение работать с текстом условия сформировано недостаточно хорошо.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264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3522" y="315071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prstClr val="white"/>
                </a:solidFill>
              </a:rPr>
              <a:t>Выводы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670364"/>
            <a:ext cx="9043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Предложения по возможным направлениям совершенствования организации и методики обучения школьников: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обратить внимание будущих участников на критерии оценивания заданий с развёрнутым ответом, приводимые в демонстрационном варианте специально для этой цели, в частности, на критерии оценивания задания 28;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уделить внимание методике решения качественных задач, прописывающей логические ходы (умозаключения) вместе с подкреплением их физическими аргументами – ссылками на явления, законы, формулы, свойства (удобно для целей обучения в форме таблицы, чтобы чётко видеть, какой логический шаг остался неподкреплённым аргументом);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обратить внимание будущих участников на необходимость соблюдать культуру представления решения, а именно – пользоваться формулами из кодификатора и выводить выражения, отсутствующие в нём, или приводить аргументы и пояснения в пользу использования формул не из школьного курса физики или при решении с использованием нестандартных, олимпиадных приёмов</a:t>
            </a:r>
            <a:r>
              <a:rPr lang="ru-RU" sz="2000" dirty="0" smtClean="0">
                <a:solidFill>
                  <a:prstClr val="black"/>
                </a:solidFill>
              </a:rPr>
              <a:t>;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073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3522" y="315071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prstClr val="white"/>
                </a:solidFill>
              </a:rPr>
              <a:t>Выводы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507525"/>
            <a:ext cx="9043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Предложения по возможным направлениям совершенствования организации и методики обучения школьников: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предложить </a:t>
            </a:r>
            <a:r>
              <a:rPr lang="ru-RU" sz="2000" dirty="0">
                <a:solidFill>
                  <a:prstClr val="black"/>
                </a:solidFill>
              </a:rPr>
              <a:t>школьникам с хорошей физической и математической подготовкой темы для самоподготовки из числа упомянутых в кодификаторе, но редко использующихся в задачах тем или тем, которые не повторяются в школьном курсе или изучаются самыми последними (если на них отведено меньше времени, чем хотелось бы);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предложить в рамках итогового повторения решать в том числе задачи, в которых требуется обработка результатов экспериментов, а при возможности – провести в начале 11 класса лабораторную работу по определению величины по результатам измерений и записи её с учётом погрешности</a:t>
            </a:r>
            <a:r>
              <a:rPr lang="ru-RU" sz="2000" dirty="0" smtClean="0">
                <a:solidFill>
                  <a:prstClr val="black"/>
                </a:solidFill>
              </a:rPr>
              <a:t>;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37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23522" y="315071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prstClr val="white"/>
                </a:solidFill>
              </a:rPr>
              <a:t>Выводы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507525"/>
            <a:ext cx="9043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Предложения по возможным направлениям совершенствования организации и методики обучения школьников: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предложить </a:t>
            </a:r>
            <a:r>
              <a:rPr lang="ru-RU" sz="2000" dirty="0">
                <a:solidFill>
                  <a:prstClr val="black"/>
                </a:solidFill>
              </a:rPr>
              <a:t>в рамках работы со слабо подготовленными школьниками разработать меры по повышению их математической грамотности, в первую очередь в части: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а</a:t>
            </a:r>
            <a:r>
              <a:rPr lang="ru-RU" sz="2000" dirty="0">
                <a:solidFill>
                  <a:prstClr val="black"/>
                </a:solidFill>
              </a:rPr>
              <a:t>) анализа поведения величины по её формуле в зависимости от характера изменения или неизменности её аргументов,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б</a:t>
            </a:r>
            <a:r>
              <a:rPr lang="ru-RU" sz="2000" dirty="0">
                <a:solidFill>
                  <a:prstClr val="black"/>
                </a:solidFill>
              </a:rPr>
              <a:t>) работы со степенями при перемножении или делении больших или малых чисел, экспоненциальное представление чисел,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в</a:t>
            </a:r>
            <a:r>
              <a:rPr lang="ru-RU" sz="2000" dirty="0">
                <a:solidFill>
                  <a:prstClr val="black"/>
                </a:solidFill>
              </a:rPr>
              <a:t>) свойства тригонометрических функций, выражение проекции вектора на ось через косинус или синус угла, связь тангенса и котангенса с синусом и косинусом,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г</a:t>
            </a:r>
            <a:r>
              <a:rPr lang="ru-RU" sz="2000" dirty="0">
                <a:solidFill>
                  <a:prstClr val="black"/>
                </a:solidFill>
              </a:rPr>
              <a:t>) работа с векторами – умножение на число, сложение, вычитание, определение проекции, определение модуля по проекциям, сложение проекций векторов, д) использование кратных и дробных приставок в единицах измерения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0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90949"/>
                </a:solidFill>
                <a:latin typeface="Verdana"/>
              </a:rPr>
              <a:t>Статистика, вероятности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892614"/>
              </p:ext>
            </p:extLst>
          </p:nvPr>
        </p:nvGraphicFramePr>
        <p:xfrm>
          <a:off x="714375" y="831850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19133"/>
              </p:ext>
            </p:extLst>
          </p:nvPr>
        </p:nvGraphicFramePr>
        <p:xfrm>
          <a:off x="3635896" y="3645024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Группа участников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</a:t>
                      </a:r>
                      <a:r>
                        <a:rPr lang="ru-RU" dirty="0" err="1" smtClean="0"/>
                        <a:t>справляемость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6,59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836" y="1844824"/>
            <a:ext cx="8934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Для улучшения результативности выполнения заданий ЕГЭ можно предложить: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для </a:t>
            </a:r>
            <a:r>
              <a:rPr lang="ru-RU" sz="2400" dirty="0">
                <a:solidFill>
                  <a:prstClr val="black"/>
                </a:solidFill>
              </a:rPr>
              <a:t>школьников со слабым уровнем подготовки уделить внимание регулярному повторению набора базовых формул, что позволит исключить ошибки в заданиях, подразумевающих прямое применение базовой формулы без каких-либо преобразований или с минимальными преобразованиями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8593" y="315072"/>
            <a:ext cx="2787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prstClr val="white"/>
                </a:solidFill>
              </a:rPr>
              <a:t>Рекомендации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984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225689"/>
            <a:ext cx="8934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Для улучшения результативности выполнения заданий ЕГЭ можно предложить: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для </a:t>
            </a:r>
            <a:r>
              <a:rPr lang="ru-RU" sz="2400" dirty="0">
                <a:solidFill>
                  <a:prstClr val="black"/>
                </a:solidFill>
              </a:rPr>
              <a:t>школьников со средним уровнем подготовки рекомендуется уделить внимание задачам с примерами из жизненного опыта, возможно, непонятного школьнику по ряду причин, что осложняет решение шаблонной в остальном задачи. Также стоит обратить внимание на навыки и понимание правил построения хода лучей в линзах, а также на понимание векторной природы ряда физических величин и умение отслеживать изменение обеих компонент вектора в декартовой системе координат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8593" y="315072"/>
            <a:ext cx="2787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prstClr val="white"/>
                </a:solidFill>
              </a:rPr>
              <a:t>Рекомендации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113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83" y="0"/>
            <a:ext cx="1091717" cy="10972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86975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Для улучшения результативности выполнения заданий ЕГЭ можно предложить: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для школьников с высоким уровнем подготовки рекомендуется уделить внимание культуре представления решений – следования требованиям, изложенным в критериях оценивания, приведённых, например, в демонстрационном варианте, т.е. введение обозначений, различение обозначений для различных ситуаций (таких как постоянный и переменный ток, скорости разных тел, силы, приложенные к разным телам), вывод формул, отсутствующих в кодификаторе, корректное выполнение преобразований, в том числе взятие проекций.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В </a:t>
            </a:r>
            <a:r>
              <a:rPr lang="ru-RU" sz="2000" dirty="0">
                <a:solidFill>
                  <a:prstClr val="black"/>
                </a:solidFill>
              </a:rPr>
              <a:t>вопросах совершенствования методики обучения следует обратить пристальное внимание на формирование у обучающихся экспериментальных навыков. Не только формального повторения инструкций с написанием выводов, но именно навыков планирования и постановки собственных экспериментов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8593" y="315072"/>
            <a:ext cx="2787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prstClr val="white"/>
                </a:solidFill>
              </a:rPr>
              <a:t>Рекомендации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987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318448" cy="2053590"/>
          </a:xfrm>
        </p:spPr>
        <p:txBody>
          <a:bodyPr/>
          <a:lstStyle/>
          <a:p>
            <a:r>
              <a:rPr lang="ru-RU" dirty="0" smtClean="0"/>
              <a:t>о </a:t>
            </a:r>
            <a:r>
              <a:rPr lang="ru-RU" dirty="0"/>
              <a:t>результатах ГИА по </a:t>
            </a:r>
            <a:r>
              <a:rPr lang="ru-RU" dirty="0" smtClean="0"/>
              <a:t>химии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Головлева Светлана Михайловна, заведующий кафедрой естественно-математических дисциплин ГАУ ДПО ЯО ИРО</a:t>
            </a:r>
            <a:endParaRPr lang="en-US" dirty="0"/>
          </a:p>
        </p:txBody>
      </p:sp>
      <p:pic>
        <p:nvPicPr>
          <p:cNvPr id="4" name="Picture 2" descr="https://shkolnik.s-vfu.ru/wp-content/uploads/2018/11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57" y="-29010"/>
            <a:ext cx="4834091" cy="36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513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4247507" cy="35661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Итоги ОГЭ 2019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master-prod.s3.eu-central-1.amazonaws.com/organization/91812organ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66" y="0"/>
            <a:ext cx="4073534" cy="36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409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>
            <a:normAutofit/>
          </a:bodyPr>
          <a:lstStyle/>
          <a:p>
            <a:r>
              <a:rPr lang="ru-RU" dirty="0" smtClean="0"/>
              <a:t>ГИА в форме ОГЭ </a:t>
            </a:r>
            <a:r>
              <a:rPr lang="ru-RU" dirty="0"/>
              <a:t>в ЯО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31068"/>
              </p:ext>
            </p:extLst>
          </p:nvPr>
        </p:nvGraphicFramePr>
        <p:xfrm>
          <a:off x="822960" y="1052737"/>
          <a:ext cx="7715250" cy="531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6423333"/>
            <a:ext cx="619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количество сдававших экзамен – примерно 1350 чел.</a:t>
            </a:r>
          </a:p>
        </p:txBody>
      </p:sp>
    </p:spTree>
    <p:extLst>
      <p:ext uri="{BB962C8B-B14F-4D97-AF65-F5344CB8AC3E}">
        <p14:creationId xmlns:p14="http://schemas.microsoft.com/office/powerpoint/2010/main" val="35419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4000" spc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Доля участников, получивших оценку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0225" y="65400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7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609608"/>
              </p:ext>
            </p:extLst>
          </p:nvPr>
        </p:nvGraphicFramePr>
        <p:xfrm>
          <a:off x="683568" y="2636912"/>
          <a:ext cx="266429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2400" y="197675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2017</a:t>
            </a:r>
            <a:endParaRPr lang="ru-RU" sz="2400" b="1" dirty="0"/>
          </a:p>
        </p:txBody>
      </p:sp>
      <p:graphicFrame>
        <p:nvGraphicFramePr>
          <p:cNvPr id="19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230267"/>
              </p:ext>
            </p:extLst>
          </p:nvPr>
        </p:nvGraphicFramePr>
        <p:xfrm>
          <a:off x="3679171" y="2646189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02155" y="19767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8</a:t>
            </a:r>
            <a:endParaRPr lang="ru-RU" sz="2400" b="1" dirty="0"/>
          </a:p>
        </p:txBody>
      </p:sp>
      <p:graphicFrame>
        <p:nvGraphicFramePr>
          <p:cNvPr id="21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550047"/>
              </p:ext>
            </p:extLst>
          </p:nvPr>
        </p:nvGraphicFramePr>
        <p:xfrm>
          <a:off x="6294079" y="2636912"/>
          <a:ext cx="2304256" cy="211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191910" y="197675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201</a:t>
            </a:r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15625" y="6414056"/>
            <a:ext cx="655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количество сдававших экзамен – примерно 1350 чел.</a:t>
            </a:r>
          </a:p>
        </p:txBody>
      </p:sp>
    </p:spTree>
    <p:extLst>
      <p:ext uri="{BB962C8B-B14F-4D97-AF65-F5344CB8AC3E}">
        <p14:creationId xmlns:p14="http://schemas.microsoft.com/office/powerpoint/2010/main" val="3433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7357"/>
            <a:ext cx="7543800" cy="1450757"/>
          </a:xfrm>
        </p:spPr>
        <p:txBody>
          <a:bodyPr>
            <a:normAutofit/>
          </a:bodyPr>
          <a:lstStyle/>
          <a:p>
            <a:r>
              <a:rPr lang="ru-RU" dirty="0" smtClean="0"/>
              <a:t>Шкала перевода баллов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098531"/>
              </p:ext>
            </p:extLst>
          </p:nvPr>
        </p:nvGraphicFramePr>
        <p:xfrm>
          <a:off x="734494" y="2170215"/>
          <a:ext cx="8013967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3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3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3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213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Суммарные первичные баллы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«2»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«3»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«4»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«5»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РОН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Шкала субъекта РФ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0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(без реального эксперимента)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0-8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0-8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9-17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9-17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18-26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18-26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27-34</a:t>
                      </a: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27-34</a:t>
                      </a: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6838" y="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5576" y="4954284"/>
            <a:ext cx="77048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Федеральной службы по надзору в сфере образования и науки (</a:t>
            </a:r>
            <a:r>
              <a:rPr kumimoji="0" lang="ru-RU" altLang="ru-RU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Рособрнадзора</a:t>
            </a:r>
            <a:r>
              <a:rPr kumimoji="0" lang="ru-RU" altLang="ru-RU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от 27.02.2019 г. №10-151 «Рекомендации по определению минимального количества первичных баллов основного государственного экзамена (ОГЭ), подтверждающих освоение обучающимися образовательных программ основного общего образования в соответствии с требования федерального государственного стандарта основного общего образования. </a:t>
            </a:r>
            <a:endParaRPr kumimoji="0" lang="ru-RU" altLang="ru-RU" sz="9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</a:rPr>
              <a:t>Справляемость</a:t>
            </a:r>
            <a:r>
              <a:rPr lang="ru-RU" sz="5400" b="1" dirty="0" smtClean="0">
                <a:solidFill>
                  <a:srgbClr val="C00000"/>
                </a:solidFill>
              </a:rPr>
              <a:t> по группам обучающихся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386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Получившие 2 балла. 0,1% участников экзамена 2 человека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80112" y="2132856"/>
            <a:ext cx="2858656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 приступали ко второй части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Решили разные задания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Приступали к простейшим заданиям на темы строение атома, периодическая система, химическая связь…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65634"/>
              </p:ext>
            </p:extLst>
          </p:nvPr>
        </p:nvGraphicFramePr>
        <p:xfrm>
          <a:off x="539552" y="1703781"/>
          <a:ext cx="4752528" cy="462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4777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6502</TotalTime>
  <Words>7611</Words>
  <Application>Microsoft Office PowerPoint</Application>
  <PresentationFormat>Экран (4:3)</PresentationFormat>
  <Paragraphs>1011</Paragraphs>
  <Slides>131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131</vt:i4>
      </vt:variant>
    </vt:vector>
  </HeadingPairs>
  <TitlesOfParts>
    <vt:vector size="135" baseType="lpstr">
      <vt:lpstr>8_math</vt:lpstr>
      <vt:lpstr>Эркер</vt:lpstr>
      <vt:lpstr>Тема Office</vt:lpstr>
      <vt:lpstr>Ретро</vt:lpstr>
      <vt:lpstr>О результатах государственной итоговой аттестации  за 2019 год</vt:lpstr>
      <vt:lpstr> о результатах ГИА по математике</vt:lpstr>
      <vt:lpstr>ГИА по программам основного общего образования </vt:lpstr>
      <vt:lpstr>ГИА в форме ОГЭ в ЯО</vt:lpstr>
      <vt:lpstr>ОГЭ в ЯО</vt:lpstr>
      <vt:lpstr>Шкала перевода баллов</vt:lpstr>
      <vt:lpstr>Задания с максимальным прогрессом в справляемости</vt:lpstr>
      <vt:lpstr>Анализ диаграмм, таблиц, графиков</vt:lpstr>
      <vt:lpstr>Статистика, вероятности</vt:lpstr>
      <vt:lpstr>Расчеты по формулам</vt:lpstr>
      <vt:lpstr>Практические задачи по геометрии</vt:lpstr>
      <vt:lpstr>Алгебраические выражения, уравнения, неравенства и их системы</vt:lpstr>
      <vt:lpstr>Задания, где наблюдается регресс в справляемости</vt:lpstr>
      <vt:lpstr>Уравнения, неравенства и их системы</vt:lpstr>
      <vt:lpstr>Графики функций</vt:lpstr>
      <vt:lpstr>Окружность, круг и их элементы</vt:lpstr>
      <vt:lpstr>Площади фигур</vt:lpstr>
      <vt:lpstr>Геометрическая задача на вычисление</vt:lpstr>
      <vt:lpstr>Группа учащихся, не преодолевших минимальный порог 1,7% участников экзамена – 185 человек</vt:lpstr>
      <vt:lpstr>Группа учащихся, получивших отметку «3» 42,3% участников экзамена 4676 человек</vt:lpstr>
      <vt:lpstr>Группа учащихся, получивших отметку «4» 41% участников экзамена 4527 человек</vt:lpstr>
      <vt:lpstr>Группа учащихся, получивших отметку «5» 15% участников экзамена 1656 человек</vt:lpstr>
      <vt:lpstr>о предметных и метапредметных дефицитах ГИА – 9  по математике</vt:lpstr>
      <vt:lpstr>Итоги 1 часть</vt:lpstr>
      <vt:lpstr>Выводы</vt:lpstr>
      <vt:lpstr>Выводы</vt:lpstr>
      <vt:lpstr>Выводы</vt:lpstr>
      <vt:lpstr>Выводы</vt:lpstr>
      <vt:lpstr>ГИА по программам среднего общего образования </vt:lpstr>
      <vt:lpstr>Средний балл. База</vt:lpstr>
      <vt:lpstr>Средний балл. Профиль</vt:lpstr>
      <vt:lpstr>Задания с максимальным прогрессом в справляемости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ЯО и РФ 2018</vt:lpstr>
      <vt:lpstr>«&lt;27» 4,27% участников экзамена – 139 человек </vt:lpstr>
      <vt:lpstr>Презентация PowerPoint</vt:lpstr>
      <vt:lpstr>«27-60» 41,33% участников экзамена, 1346 человек</vt:lpstr>
      <vt:lpstr>Презентация PowerPoint</vt:lpstr>
      <vt:lpstr>«61-80» 44,95% участников экзамена 1464 человека</vt:lpstr>
      <vt:lpstr>Презентация PowerPoint</vt:lpstr>
      <vt:lpstr>«81-100» 9,46% участников экзамена 308 человек </vt:lpstr>
      <vt:lpstr>Презентация PowerPoint</vt:lpstr>
      <vt:lpstr>о предметных и метапредметных дефицитах ГИА – 11  по математике</vt:lpstr>
      <vt:lpstr>Выводы</vt:lpstr>
      <vt:lpstr>Направления совершенствования организации и методики обучения школьников</vt:lpstr>
      <vt:lpstr>Возможные направления совершенствования организации и методики обучения школьников</vt:lpstr>
      <vt:lpstr>Рекомендации</vt:lpstr>
      <vt:lpstr>Рекомендации по совершенствованию организации и методики преподавания предмета в субъекте РФ</vt:lpstr>
      <vt:lpstr>о результатах ГИА по физике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предметных и метапредметных дефицитах ГИА – 11  по физике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результатах ГИА по химии</vt:lpstr>
      <vt:lpstr>Итоги ОГЭ 2019</vt:lpstr>
      <vt:lpstr>ГИА в форме ОГЭ в ЯО</vt:lpstr>
      <vt:lpstr>Доля участников, получивших оценку</vt:lpstr>
      <vt:lpstr>Шкала перевода баллов</vt:lpstr>
      <vt:lpstr>Справляемость по группам обучающихся</vt:lpstr>
      <vt:lpstr>Получившие 2 балла. 0,1% участников экзамена 2 человека</vt:lpstr>
      <vt:lpstr>Получившие 3 балла. 16,8% участников экзамена 226 человек</vt:lpstr>
      <vt:lpstr>Получившие 4 балла. 39,9% участников экзамена 537 человек</vt:lpstr>
      <vt:lpstr>Получившие 5 баллов. 43,1% участников экзамена 580 человек</vt:lpstr>
      <vt:lpstr>Итоги ЕГЭ 2019</vt:lpstr>
      <vt:lpstr>Динамика результатов ЕГЭ по предмету за последние 3 года</vt:lpstr>
      <vt:lpstr>Средний балл</vt:lpstr>
      <vt:lpstr>Справляемость по группам обучающихся</vt:lpstr>
      <vt:lpstr>«&lt;36» 8,49% участников экзамена 63 человека </vt:lpstr>
      <vt:lpstr>«36-60» 40,57% участников экзамена 301 человек</vt:lpstr>
      <vt:lpstr>«61-80» 41,91% участников экзамена 311 человек</vt:lpstr>
      <vt:lpstr>«81-100» 9,03% участников экзамена 67 человек</vt:lpstr>
      <vt:lpstr>о предметных и метапредметных дефицитах ГИА – 11  по химии</vt:lpstr>
      <vt:lpstr>ВЫВОДЫ</vt:lpstr>
      <vt:lpstr>ВЫВОДЫ</vt:lpstr>
      <vt:lpstr>Типичные затруднения учащихся </vt:lpstr>
      <vt:lpstr>Типичные затруднения учащихся </vt:lpstr>
      <vt:lpstr>Причины затруднений учащихся</vt:lpstr>
      <vt:lpstr>ВЫВОДЫ</vt:lpstr>
      <vt:lpstr>Пути преодоления дефицитов</vt:lpstr>
      <vt:lpstr>о мерах методической поддержки изучения математики, физики и химии</vt:lpstr>
      <vt:lpstr>В области методической поддержки изучения предметов ЕНД</vt:lpstr>
      <vt:lpstr>В области методической поддержки изучения предметов ЕНД</vt:lpstr>
      <vt:lpstr>Муниципальный уровень</vt:lpstr>
      <vt:lpstr>В области методической поддержки изучения предметов ЕНД</vt:lpstr>
      <vt:lpstr>Результаты деятельности</vt:lpstr>
      <vt:lpstr>Ряд проблем</vt:lpstr>
      <vt:lpstr>Предложения по совершенствованию модели методического сопровождения</vt:lpstr>
      <vt:lpstr>Предложения по совершенствованию модели методического сопровождения</vt:lpstr>
      <vt:lpstr>Предложения по совершенствованию модели методического сопровождения</vt:lpstr>
      <vt:lpstr>Рекомендации</vt:lpstr>
      <vt:lpstr>Рекомендации</vt:lpstr>
      <vt:lpstr>Направления совершенствования организации и методики обучения школьников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ГИА-9 и ЕГЭ</dc:title>
  <dc:subject>Шаблон оформления</dc:subject>
  <dc:creator>Sve</dc:creator>
  <dc:description>Шаблон оформления
Корпорация Майкрософт</dc:description>
  <cp:lastModifiedBy>Светлана Михайловна Головлева</cp:lastModifiedBy>
  <cp:revision>270</cp:revision>
  <cp:lastPrinted>2019-11-01T07:18:28Z</cp:lastPrinted>
  <dcterms:created xsi:type="dcterms:W3CDTF">2013-10-12T17:16:38Z</dcterms:created>
  <dcterms:modified xsi:type="dcterms:W3CDTF">2019-11-05T06:20:27Z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