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71" r:id="rId13"/>
    <p:sldId id="265" r:id="rId14"/>
    <p:sldId id="266" r:id="rId15"/>
    <p:sldId id="274" r:id="rId16"/>
    <p:sldId id="275" r:id="rId17"/>
    <p:sldId id="269" r:id="rId18"/>
    <p:sldId id="267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9316-FA95-4F04-9827-AD7D2FCC848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7AB59-1B4F-48CC-9DDA-4656E2EEB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1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AB59-1B4F-48CC-9DDA-4656E2EEB9F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9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621B-C209-484A-8928-2A386D16671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7C56-24FB-44AC-9EEA-09E196CC00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kachi-yar.edu.yar.ru/" TargetMode="External"/><Relationship Id="rId2" Type="http://schemas.openxmlformats.org/officeDocument/2006/relationships/hyperlink" Target="mailto:tkachi-school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Формирование учебного плана по ФГОС СОО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33056"/>
            <a:ext cx="6400800" cy="1752600"/>
          </a:xfrm>
        </p:spPr>
        <p:txBody>
          <a:bodyPr/>
          <a:lstStyle/>
          <a:p>
            <a:pPr algn="l"/>
            <a:r>
              <a:rPr lang="ru-RU" dirty="0" smtClean="0"/>
              <a:t>Березина Ольга Николаевна, заместитель директора по УВР МОУ </a:t>
            </a:r>
            <a:r>
              <a:rPr lang="ru-RU" dirty="0" err="1" smtClean="0"/>
              <a:t>Красноткацкая</a:t>
            </a:r>
            <a:r>
              <a:rPr lang="ru-RU" dirty="0" smtClean="0"/>
              <a:t> СШ ЯМР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1" t="21876" r="3760" b="22987"/>
          <a:stretch/>
        </p:blipFill>
        <p:spPr>
          <a:xfrm>
            <a:off x="0" y="1196752"/>
            <a:ext cx="9172834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13890"/>
              </p:ext>
            </p:extLst>
          </p:nvPr>
        </p:nvGraphicFramePr>
        <p:xfrm>
          <a:off x="1259632" y="0"/>
          <a:ext cx="6057900" cy="3228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482600"/>
                <a:gridCol w="508000"/>
                <a:gridCol w="508000"/>
                <a:gridCol w="546100"/>
                <a:gridCol w="546100"/>
                <a:gridCol w="546100"/>
                <a:gridCol w="546100"/>
                <a:gridCol w="546100"/>
              </a:tblGrid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Русский язык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Литература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Родной язык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Родная литература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Иностранный язык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История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Экономика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Обществознание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География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Математика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Информатика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Физика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Астрономия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Химия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Биология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КР/ИЗ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Физическая культура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СН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Основы безопасности жизнедеятельности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Индивидуальный 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ЗП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ЗП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24580"/>
              </p:ext>
            </p:extLst>
          </p:nvPr>
        </p:nvGraphicFramePr>
        <p:xfrm>
          <a:off x="1259632" y="3284984"/>
          <a:ext cx="6057900" cy="223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482600"/>
                <a:gridCol w="508000"/>
                <a:gridCol w="508000"/>
                <a:gridCol w="546100"/>
                <a:gridCol w="546100"/>
                <a:gridCol w="546100"/>
                <a:gridCol w="546100"/>
                <a:gridCol w="54610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Русский язык. Систематизация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ИЗ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Химия в задачах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Сложные вопросы биологии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Практическая химия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Практическая биология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Математика плюс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Математика. Систематизация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Практикум по математике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Решение задач с параметрами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ЭК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ИЗ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Практикум по информатике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Практикум по обществознанию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Личность в истории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05314"/>
              </p:ext>
            </p:extLst>
          </p:nvPr>
        </p:nvGraphicFramePr>
        <p:xfrm>
          <a:off x="1259632" y="5629275"/>
          <a:ext cx="6057900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482600"/>
                <a:gridCol w="508000"/>
                <a:gridCol w="508000"/>
                <a:gridCol w="546100"/>
                <a:gridCol w="546100"/>
                <a:gridCol w="546100"/>
                <a:gridCol w="546100"/>
                <a:gridCol w="546100"/>
              </a:tblGrid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Английский язык. Систематизация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Английский язык. Практикум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Основы финансовой грамотности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ИТОГО УЧЕБНАЯ НАГРУЗКА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33,5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33,5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ВНЕУРОЧНАЯ ДЕЯТЕЛЬНОСТЬ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2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95148"/>
              </p:ext>
            </p:extLst>
          </p:nvPr>
        </p:nvGraphicFramePr>
        <p:xfrm>
          <a:off x="0" y="1"/>
          <a:ext cx="1512168" cy="3070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</a:tblGrid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Русский язык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Литература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Родной язык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Родная литература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Иностранный язык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История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Экономика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Обществознание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География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424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Математика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Информатика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Физика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Астрономия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Химия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Биология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Физическая культура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624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Основы безопасности жизнедеятельности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424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Индивидуальный 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562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79169"/>
              </p:ext>
            </p:extLst>
          </p:nvPr>
        </p:nvGraphicFramePr>
        <p:xfrm>
          <a:off x="914402" y="0"/>
          <a:ext cx="8229598" cy="3010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49"/>
                <a:gridCol w="520449"/>
                <a:gridCol w="520449"/>
                <a:gridCol w="520449"/>
                <a:gridCol w="461307"/>
                <a:gridCol w="452435"/>
                <a:gridCol w="508620"/>
                <a:gridCol w="390337"/>
                <a:gridCol w="484964"/>
                <a:gridCol w="487921"/>
                <a:gridCol w="638733"/>
                <a:gridCol w="532277"/>
                <a:gridCol w="544105"/>
                <a:gridCol w="496792"/>
                <a:gridCol w="594376"/>
                <a:gridCol w="555935"/>
              </a:tblGrid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5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КР/ИЗ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275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5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ЗП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ЗП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ЗП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ЗП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  <a:tr h="142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68756"/>
              </p:ext>
            </p:extLst>
          </p:nvPr>
        </p:nvGraphicFramePr>
        <p:xfrm>
          <a:off x="0" y="3068961"/>
          <a:ext cx="1828800" cy="2088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</a:tblGrid>
              <a:tr h="1509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Русский язык. Систематизация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588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Химия в задачах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509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Сложные вопросы биологии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509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Практическая химия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588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Практическая биология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509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Математика плюс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588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Математика. Систематизация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677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Практикум по математике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509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Решение задач с параметрами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509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Практикум по информатике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677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Практикум по обществознанию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677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Личность в истории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0301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5637"/>
              </p:ext>
            </p:extLst>
          </p:nvPr>
        </p:nvGraphicFramePr>
        <p:xfrm>
          <a:off x="914402" y="3068960"/>
          <a:ext cx="8229598" cy="208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49"/>
                <a:gridCol w="520449"/>
                <a:gridCol w="520449"/>
                <a:gridCol w="520449"/>
                <a:gridCol w="461307"/>
                <a:gridCol w="452435"/>
                <a:gridCol w="508620"/>
                <a:gridCol w="390337"/>
                <a:gridCol w="484964"/>
                <a:gridCol w="487921"/>
                <a:gridCol w="638733"/>
                <a:gridCol w="532277"/>
                <a:gridCol w="544105"/>
                <a:gridCol w="496792"/>
                <a:gridCol w="594376"/>
                <a:gridCol w="555935"/>
              </a:tblGrid>
              <a:tr h="15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59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5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5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59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5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59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687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5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420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687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687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ЭК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204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1464"/>
              </p:ext>
            </p:extLst>
          </p:nvPr>
        </p:nvGraphicFramePr>
        <p:xfrm>
          <a:off x="35496" y="5301208"/>
          <a:ext cx="1828800" cy="1152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</a:tblGrid>
              <a:tr h="2054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Английский язык. Систематизация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964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Английский язык. Практикум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964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Основы финансовой грамотности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6076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9648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ИТОГО УЧЕБНАЯ НАГРУЗКА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9648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ВНЕУРОЧНАЯ 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83238"/>
              </p:ext>
            </p:extLst>
          </p:nvPr>
        </p:nvGraphicFramePr>
        <p:xfrm>
          <a:off x="914402" y="5301208"/>
          <a:ext cx="8229598" cy="1296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49"/>
                <a:gridCol w="520449"/>
                <a:gridCol w="520449"/>
                <a:gridCol w="520449"/>
                <a:gridCol w="461307"/>
                <a:gridCol w="452435"/>
                <a:gridCol w="508620"/>
                <a:gridCol w="390337"/>
                <a:gridCol w="484964"/>
                <a:gridCol w="487921"/>
                <a:gridCol w="638733"/>
                <a:gridCol w="532277"/>
                <a:gridCol w="544105"/>
                <a:gridCol w="496792"/>
                <a:gridCol w="594376"/>
                <a:gridCol w="555935"/>
              </a:tblGrid>
              <a:tr h="2042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</a:tr>
              <a:tr h="1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</a:tr>
              <a:tr h="1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ФК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</a:tr>
              <a:tr h="159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953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33,5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33,5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953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  <a:tr h="15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39,5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39,5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9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Элективные курсы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Русский язык. Систематизация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Химия </a:t>
            </a:r>
            <a:r>
              <a:rPr lang="ru-RU" dirty="0"/>
              <a:t>в задачах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Сложные </a:t>
            </a:r>
            <a:r>
              <a:rPr lang="ru-RU" dirty="0"/>
              <a:t>вопросы биологии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Практическая </a:t>
            </a:r>
            <a:r>
              <a:rPr lang="ru-RU" dirty="0"/>
              <a:t>химия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Практическая </a:t>
            </a:r>
            <a:r>
              <a:rPr lang="ru-RU" dirty="0"/>
              <a:t>биология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Математика </a:t>
            </a:r>
            <a:r>
              <a:rPr lang="ru-RU" dirty="0"/>
              <a:t>плюс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Математика</a:t>
            </a:r>
            <a:r>
              <a:rPr lang="ru-RU" dirty="0"/>
              <a:t>. Систематизация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Практикум </a:t>
            </a:r>
            <a:r>
              <a:rPr lang="ru-RU" dirty="0"/>
              <a:t>по математике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задач с параметрами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Практикум </a:t>
            </a:r>
            <a:r>
              <a:rPr lang="ru-RU" dirty="0"/>
              <a:t>по информатике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Практикум </a:t>
            </a:r>
            <a:r>
              <a:rPr lang="ru-RU" dirty="0"/>
              <a:t>по обществознанию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Личность </a:t>
            </a:r>
            <a:r>
              <a:rPr lang="ru-RU" dirty="0"/>
              <a:t>в истории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Факультативные курсы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Английский язык. Систематизация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Английский </a:t>
            </a:r>
            <a:r>
              <a:rPr lang="ru-RU" dirty="0"/>
              <a:t>язык. Практикум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Основы </a:t>
            </a:r>
            <a:r>
              <a:rPr lang="ru-RU" dirty="0"/>
              <a:t>финансовой грамотности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асписание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Информатика УУ/История УУ/Биология УУ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Физика </a:t>
            </a:r>
            <a:r>
              <a:rPr lang="ru-RU" dirty="0" smtClean="0"/>
              <a:t>УУ/История УУ/Биология БУ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Практикум по математике/ Практикум по обществознанию/Биология УУ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Математика УУ/Математика БУ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Математика УУ/ Математика БУ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Русский язык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Право УУ/Экономика БУ/Химия УУ</a:t>
            </a:r>
          </a:p>
        </p:txBody>
      </p:sp>
    </p:spTree>
    <p:extLst>
      <p:ext uri="{BB962C8B-B14F-4D97-AF65-F5344CB8AC3E}">
        <p14:creationId xmlns:p14="http://schemas.microsoft.com/office/powerpoint/2010/main" val="41890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асписание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Английский язык/Английский язык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Русский язык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Литература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ОБЖ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Практикум по математике/ Физика УУ/ОПД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Физическая культура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ОПД/-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85120"/>
              </p:ext>
            </p:extLst>
          </p:nvPr>
        </p:nvGraphicFramePr>
        <p:xfrm>
          <a:off x="14604" y="1156498"/>
          <a:ext cx="9036496" cy="570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8688"/>
                <a:gridCol w="1647808"/>
              </a:tblGrid>
              <a:tr h="32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Общеобразовательная организация с очной формой обучения  1-9 классы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75 751,00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2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Профильное обучение в 10-11 классах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98 416,00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986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Обучение по адаптированным основным общеобразовательным программам начального общего образования обучающихся с ОВЗ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>
                          <a:effectLst/>
                        </a:rPr>
                        <a:t>в 1 классах (детей с тяжелыми </a:t>
                      </a:r>
                      <a:r>
                        <a:rPr lang="ru-RU" sz="1800" u="none" strike="noStrike" dirty="0" smtClean="0">
                          <a:effectLst/>
                        </a:rPr>
                        <a:t>нарушениями </a:t>
                      </a:r>
                      <a:r>
                        <a:rPr lang="ru-RU" sz="1800" u="none" strike="noStrike" dirty="0">
                          <a:effectLst/>
                        </a:rPr>
                        <a:t>речи, с ЗПР, УО легкой ст.)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140 257,00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986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Обучение по адаптированным основным общеобразовательным программам начального общего образования обучающихся с ОВЗ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>
                          <a:effectLst/>
                        </a:rPr>
                        <a:t>во 2 - 4 классах (детей с тяжелыми </a:t>
                      </a:r>
                      <a:r>
                        <a:rPr lang="ru-RU" sz="1800" u="none" strike="noStrike" dirty="0" smtClean="0">
                          <a:effectLst/>
                        </a:rPr>
                        <a:t>нарушениями </a:t>
                      </a:r>
                      <a:r>
                        <a:rPr lang="ru-RU" sz="1800" u="none" strike="noStrike" dirty="0">
                          <a:effectLst/>
                        </a:rPr>
                        <a:t>речи, с ЗПР, УО легкой ст.)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144 441,00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986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Обучение по адаптированным основным общеобразовательным программам начального общего образования обучающихся с ОВЗ</a:t>
                      </a:r>
                      <a:br>
                        <a:rPr lang="ru-RU" sz="1800" u="none" strike="noStrike">
                          <a:effectLst/>
                        </a:rPr>
                      </a:br>
                      <a:r>
                        <a:rPr lang="ru-RU" sz="1800" u="none" strike="noStrike">
                          <a:effectLst/>
                        </a:rPr>
                        <a:t>во 2 - 4 классах (детей с нарушениями опорно-двигательного аппарата)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193 713,00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2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Индивидуальное обучение на дому конт. 1-4 кл.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152 533,00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2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Индивидуальное обучение на дому </a:t>
                      </a:r>
                      <a:r>
                        <a:rPr lang="ru-RU" sz="1800" u="none" strike="noStrike" dirty="0" err="1">
                          <a:effectLst/>
                        </a:rPr>
                        <a:t>конт</a:t>
                      </a:r>
                      <a:r>
                        <a:rPr lang="ru-RU" sz="1800" u="none" strike="noStrike" dirty="0">
                          <a:effectLst/>
                        </a:rPr>
                        <a:t>. 5-9 </a:t>
                      </a:r>
                      <a:r>
                        <a:rPr lang="ru-RU" sz="1800" u="none" strike="noStrike" dirty="0" err="1">
                          <a:effectLst/>
                        </a:rPr>
                        <a:t>кл</a:t>
                      </a:r>
                      <a:r>
                        <a:rPr lang="ru-RU" sz="1800" u="none" strike="noStrike" dirty="0">
                          <a:effectLst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233 038,00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2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Внеурочная деятельность на уровне основного общего образования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84 841,00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41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Внеурочная деятельность на уровне основного общего образования в классах коррекции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182 409,00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41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Внеурочная деятельность на уровне среднего общего образования - профильное обучение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110 226,00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Химия в быту</a:t>
            </a:r>
          </a:p>
          <a:p>
            <a:r>
              <a:rPr lang="ru-RU" dirty="0" smtClean="0"/>
              <a:t>Наследственность и законы</a:t>
            </a:r>
          </a:p>
          <a:p>
            <a:r>
              <a:rPr lang="ru-RU" dirty="0" smtClean="0"/>
              <a:t>Увлекательное чтение на английском языке</a:t>
            </a:r>
          </a:p>
          <a:p>
            <a:r>
              <a:rPr lang="ru-RU" dirty="0" smtClean="0"/>
              <a:t>Решаем экономические задачи</a:t>
            </a:r>
          </a:p>
          <a:p>
            <a:r>
              <a:rPr lang="ru-RU" dirty="0" smtClean="0"/>
              <a:t>Практическая физика</a:t>
            </a:r>
          </a:p>
          <a:p>
            <a:r>
              <a:rPr lang="ru-RU" dirty="0" smtClean="0"/>
              <a:t>Финансовая грамотность</a:t>
            </a:r>
          </a:p>
          <a:p>
            <a:r>
              <a:rPr lang="ru-RU" dirty="0" smtClean="0"/>
              <a:t>Русский язык +</a:t>
            </a:r>
          </a:p>
          <a:p>
            <a:r>
              <a:rPr lang="ru-RU" dirty="0" smtClean="0"/>
              <a:t>С гидом по Германии</a:t>
            </a:r>
          </a:p>
          <a:p>
            <a:r>
              <a:rPr lang="ru-RU" dirty="0" smtClean="0"/>
              <a:t>За страницами учебника математики</a:t>
            </a:r>
          </a:p>
          <a:p>
            <a:r>
              <a:rPr lang="ru-RU" dirty="0" smtClean="0"/>
              <a:t>КТД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МОУ </a:t>
            </a:r>
            <a:r>
              <a:rPr lang="ru-RU" dirty="0" err="1" smtClean="0"/>
              <a:t>Красноткацкая</a:t>
            </a:r>
            <a:r>
              <a:rPr lang="ru-RU" dirty="0" smtClean="0"/>
              <a:t> СШ ЯМР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Ярославская область, Ярославский район, </a:t>
            </a:r>
          </a:p>
          <a:p>
            <a:pPr marL="0" indent="0">
              <a:buNone/>
            </a:pPr>
            <a:r>
              <a:rPr lang="ru-RU" dirty="0" smtClean="0"/>
              <a:t>д. </a:t>
            </a:r>
            <a:r>
              <a:rPr lang="ru-RU" dirty="0" err="1" smtClean="0"/>
              <a:t>Ноготино</a:t>
            </a:r>
            <a:r>
              <a:rPr lang="ru-RU" dirty="0" smtClean="0"/>
              <a:t>, д. 2б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tkachi-school@mail.ru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https://tkachi-yar.edu.yar.ru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4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МОУ </a:t>
            </a:r>
            <a:r>
              <a:rPr lang="ru-RU" dirty="0" err="1" smtClean="0"/>
              <a:t>Красноткацкая</a:t>
            </a:r>
            <a:r>
              <a:rPr lang="ru-RU" dirty="0" smtClean="0"/>
              <a:t> СШ ЯМР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8469"/>
            <a:ext cx="8579296" cy="571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МОУ </a:t>
            </a:r>
            <a:r>
              <a:rPr lang="ru-RU" dirty="0" err="1" smtClean="0"/>
              <a:t>Красноткацкая</a:t>
            </a:r>
            <a:r>
              <a:rPr lang="ru-RU" dirty="0" smtClean="0"/>
              <a:t> СШ ЯМР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88" y="1124744"/>
            <a:ext cx="6575623" cy="559627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139952" y="544522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МОУ </a:t>
            </a:r>
            <a:r>
              <a:rPr lang="ru-RU" dirty="0" err="1" smtClean="0"/>
              <a:t>Красноткацкая</a:t>
            </a:r>
            <a:r>
              <a:rPr lang="ru-RU" dirty="0" smtClean="0"/>
              <a:t> СШ ЯМР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Алгоритм формирования УП СОО по ФГОС</a:t>
            </a:r>
          </a:p>
          <a:p>
            <a:r>
              <a:rPr lang="ru-RU" dirty="0" smtClean="0"/>
              <a:t>Примерная ООП СОО</a:t>
            </a:r>
          </a:p>
          <a:p>
            <a:r>
              <a:rPr lang="ru-RU" dirty="0" smtClean="0"/>
              <a:t>Положение о профильном классе (группе)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0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64" t="22906" r="64312" b="8681"/>
          <a:stretch>
            <a:fillRect/>
          </a:stretch>
        </p:blipFill>
        <p:spPr bwMode="auto">
          <a:xfrm>
            <a:off x="2123727" y="132384"/>
            <a:ext cx="5005109" cy="67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-2"/>
          <a:ext cx="9144001" cy="7062111"/>
        </p:xfrm>
        <a:graphic>
          <a:graphicData uri="http://schemas.openxmlformats.org/drawingml/2006/table">
            <a:tbl>
              <a:tblPr/>
              <a:tblGrid>
                <a:gridCol w="2267746"/>
                <a:gridCol w="2952328"/>
                <a:gridCol w="1944216"/>
                <a:gridCol w="1979711"/>
              </a:tblGrid>
              <a:tr h="217132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Предметная область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Учебный предмет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изучения предмета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базовый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углубленный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Русский язык и литература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Русский язык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час в неделю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Литература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часов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Родной язык и родная литература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Родной язык 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час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Родная литература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часов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Иностранные языки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Иностранный язык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часов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Второй иностранный язык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rowSpan="6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Общественные науки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История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Россия в мире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Экономика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Право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География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час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39"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Математика и информатика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Математика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часов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Астрономия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Информатика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час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rowSpan="4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Естественные науки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Физика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часов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Химия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час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Биология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час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Естествознание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Физическая культура, экология и </a:t>
                      </a:r>
                      <a:r>
                        <a:rPr lang="ru-RU" sz="11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ОБЖ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Физическая культура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часа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Экология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0,5 часа в неделю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ОБЖ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час в неделю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3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Индивидуальный проект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час в неделю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62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Курсы по выбору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Элективные курсы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Факультативные курсы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132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 часов</a:t>
                      </a: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31/37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0805" marR="20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30887"/>
            <a:ext cx="8964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Учебный план определяет количество учебных занятий за 2 года на одного обучающегося – не менее 2170 часов (не менее 31 часа в неделю) и не более 2590 часов (не более 37 часов в неделю при 6-дневной учебной неделе или 34 часов в неделю при 5-дневной учебной неделе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формирования учебного плана профиля необходимо: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 Выбрать из перечня обязательные для изучения предметы на базовом или углубленном уровне (выделены полужирным шрифтом), не менее одного предмета из каждой предметной области.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Определить профиль обучения и для него определить не менее трех предметов на углубленном уровне (необязательно для универсального профиля).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 Дополнить учебный план индивидуальным проектом.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 Подсчитать суммарное число часов, отводимых на изучение учебных предметов, выбранных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1-3. Если полученное число часов меньше времени, предусмотренного ФГОС СОО (31 часа в неделю), можно дополнить учебный план профиля еще каким-либо предметом (предметами) на базовом или углубленном уровне либо изменить количество часов на изучение выбранных предметов; завершить формирование учебного плана профиля факультативными и элективными курсами (записать название курсов в графе таблицы). Количество предметов в обязательной части должно быть 11 (12).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 Если суммарное число часов больше минимального числа часов, но меньше максимально допустимого (37 часов в неделю), то можно увеличить количество часов на изучение отдельных предметов, или включить в план другие курсы по выбору обучающегося.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Записать названия занятий по внеурочной деятельности (6 часов), которые Вы бы хотели посещать в 10 -11 классе ________________________________________________________________________________________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Выбрать режим учебной недели: 5 или 6 дней 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Подпись 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25 учеников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25 разных УП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учебных планов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Социально-экономический (с ИУП)</a:t>
            </a:r>
          </a:p>
          <a:p>
            <a:r>
              <a:rPr lang="ru-RU" dirty="0" smtClean="0"/>
              <a:t>Технологический</a:t>
            </a:r>
          </a:p>
          <a:p>
            <a:r>
              <a:rPr lang="ru-RU" dirty="0" err="1" smtClean="0"/>
              <a:t>Естественно-научный</a:t>
            </a:r>
            <a:r>
              <a:rPr lang="ru-RU" dirty="0" smtClean="0"/>
              <a:t> (с ИУП)</a:t>
            </a:r>
          </a:p>
          <a:p>
            <a:r>
              <a:rPr lang="ru-RU" dirty="0" smtClean="0"/>
              <a:t>Универсальный с углубленным изучением отдельных предметов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1262</Words>
  <Application>Microsoft Office PowerPoint</Application>
  <PresentationFormat>Экран (4:3)</PresentationFormat>
  <Paragraphs>1208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Формирование учебного плана по ФГОС СОО</vt:lpstr>
      <vt:lpstr>МОУ Красноткацкая СШ ЯМР</vt:lpstr>
      <vt:lpstr>МОУ Красноткацкая СШ ЯМР</vt:lpstr>
      <vt:lpstr>МОУ Красноткацкая СШ ЯМР</vt:lpstr>
      <vt:lpstr>Презентация PowerPoint</vt:lpstr>
      <vt:lpstr>Презентация PowerPoint</vt:lpstr>
      <vt:lpstr>Презентация PowerPoint</vt:lpstr>
      <vt:lpstr>Презентация PowerPoint</vt:lpstr>
      <vt:lpstr>9 учебных планов</vt:lpstr>
      <vt:lpstr>Учебный план</vt:lpstr>
      <vt:lpstr>Презентация PowerPoint</vt:lpstr>
      <vt:lpstr>Презентация PowerPoint</vt:lpstr>
      <vt:lpstr>Элективные курсы</vt:lpstr>
      <vt:lpstr>Факультативные курсы</vt:lpstr>
      <vt:lpstr>Расписание</vt:lpstr>
      <vt:lpstr>Расписание</vt:lpstr>
      <vt:lpstr>Финансирование</vt:lpstr>
      <vt:lpstr>Внеурочная деятельность</vt:lpstr>
      <vt:lpstr>МОУ Красноткацкая СШ ЯМР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учебного плана по ФГОС СОО</dc:title>
  <dc:creator>Ольга</dc:creator>
  <cp:lastModifiedBy>Наталия Владимировна Зайцева</cp:lastModifiedBy>
  <cp:revision>39</cp:revision>
  <dcterms:created xsi:type="dcterms:W3CDTF">2019-10-20T16:37:19Z</dcterms:created>
  <dcterms:modified xsi:type="dcterms:W3CDTF">2019-10-28T07:42:53Z</dcterms:modified>
</cp:coreProperties>
</file>