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2" r:id="rId3"/>
    <p:sldId id="263" r:id="rId4"/>
    <p:sldId id="264" r:id="rId5"/>
    <p:sldId id="269" r:id="rId6"/>
    <p:sldId id="268" r:id="rId7"/>
    <p:sldId id="265" r:id="rId8"/>
    <p:sldId id="266" r:id="rId9"/>
  </p:sldIdLst>
  <p:sldSz cx="9144000" cy="6858000" type="screen4x3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A6500"/>
    <a:srgbClr val="FF6600"/>
    <a:srgbClr val="00FF00"/>
    <a:srgbClr val="FFFFCC"/>
    <a:srgbClr val="FF9933"/>
    <a:srgbClr val="FFD03B"/>
    <a:srgbClr val="FFD88B"/>
    <a:srgbClr val="CC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60"/>
  </p:normalViewPr>
  <p:slideViewPr>
    <p:cSldViewPr>
      <p:cViewPr varScale="1">
        <p:scale>
          <a:sx n="80" d="100"/>
          <a:sy n="80" d="100"/>
        </p:scale>
        <p:origin x="-15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69C420-297C-4CEB-B4E8-4BCE732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101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C59E6C-75A7-481C-A17F-C0A8CC02B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192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59E6C-75A7-481C-A17F-C0A8CC02BA60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shapk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97" b="5771"/>
          <a:stretch>
            <a:fillRect/>
          </a:stretch>
        </p:blipFill>
        <p:spPr bwMode="auto">
          <a:xfrm>
            <a:off x="1066800" y="0"/>
            <a:ext cx="7543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228600"/>
            <a:ext cx="0" cy="6096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316F-2D3B-4BA4-A052-530F57B9374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F2B4-62B4-427A-8727-58458B445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0"/>
            <a:ext cx="45719" cy="685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3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08"/>
            <a:ext cx="2147308" cy="22055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3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0"/>
            <a:ext cx="2147308" cy="2205592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1481" y="152400"/>
              <a:ext cx="45719" cy="56388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62200" y="119247"/>
              <a:ext cx="6553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C00000"/>
                  </a:solidFill>
                </a:rPr>
                <a:t>Государственное учреждение Ярославской области</a:t>
              </a:r>
              <a:endParaRPr lang="ru-RU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38400" y="432773"/>
              <a:ext cx="6553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Центр оценки и контроля качества образования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3000" contras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596" y="0"/>
              <a:ext cx="2147308" cy="2205592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285720" y="0"/>
              <a:ext cx="45719" cy="6858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306556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Результаты ГИА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2021</a:t>
            </a:r>
            <a:r>
              <a:rPr lang="ru-RU" sz="3200" b="1" dirty="0" smtClean="0"/>
              <a:t> год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971600" y="50643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ru-RU" sz="2000" dirty="0" smtClean="0"/>
              <a:t>Горшков В.Ю., ГУ ЯО ЦО </a:t>
            </a:r>
            <a:r>
              <a:rPr lang="ru-RU" sz="2000" dirty="0" err="1" smtClean="0"/>
              <a:t>иККО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Динамика по предметам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286580"/>
              </p:ext>
            </p:extLst>
          </p:nvPr>
        </p:nvGraphicFramePr>
        <p:xfrm>
          <a:off x="899593" y="1916838"/>
          <a:ext cx="7560841" cy="4320470"/>
        </p:xfrm>
        <a:graphic>
          <a:graphicData uri="http://schemas.openxmlformats.org/drawingml/2006/table">
            <a:tbl>
              <a:tblPr/>
              <a:tblGrid>
                <a:gridCol w="2599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Предметы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 и ИКТ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1,027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сумм по предметам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620014"/>
              </p:ext>
            </p:extLst>
          </p:nvPr>
        </p:nvGraphicFramePr>
        <p:xfrm>
          <a:off x="1403648" y="2348877"/>
          <a:ext cx="6768753" cy="2880322"/>
        </p:xfrm>
        <a:graphic>
          <a:graphicData uri="http://schemas.openxmlformats.org/drawingml/2006/table">
            <a:tbl>
              <a:tblPr/>
              <a:tblGrid>
                <a:gridCol w="2137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4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ОСБ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64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Динамика по предметам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648559"/>
              </p:ext>
            </p:extLst>
          </p:nvPr>
        </p:nvGraphicFramePr>
        <p:xfrm>
          <a:off x="683569" y="1916838"/>
          <a:ext cx="7776867" cy="4339000"/>
        </p:xfrm>
        <a:graphic>
          <a:graphicData uri="http://schemas.openxmlformats.org/drawingml/2006/table">
            <a:tbl>
              <a:tblPr/>
              <a:tblGrid>
                <a:gridCol w="2815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3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Предметы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 и ИКТ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1,027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сумм по предметам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292551"/>
              </p:ext>
            </p:extLst>
          </p:nvPr>
        </p:nvGraphicFramePr>
        <p:xfrm>
          <a:off x="1403648" y="2348877"/>
          <a:ext cx="6768753" cy="2880322"/>
        </p:xfrm>
        <a:graphic>
          <a:graphicData uri="http://schemas.openxmlformats.org/drawingml/2006/table">
            <a:tbl>
              <a:tblPr/>
              <a:tblGrid>
                <a:gridCol w="2137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4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ОСБ-21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ОСБ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74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Group 5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466751"/>
              </p:ext>
            </p:extLst>
          </p:nvPr>
        </p:nvGraphicFramePr>
        <p:xfrm>
          <a:off x="457200" y="1600200"/>
          <a:ext cx="8443913" cy="5014327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41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6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kumimoji="0" lang="ru-RU" alt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Коэфф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kumimoji="0" lang="ru-RU" alt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корр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от макс.возможного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Предметы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Названия элементов содержания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58,49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Моделирование объектов, систем и процессов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40,50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 Языки программирования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0,83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 Элементы теории алгоритмов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Знать/понимать образную природу словесного искусства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Знать содержание изученных литературных произведений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 Уметь анализировать и интерпретировать литературное произведение, используя сведения по истории и теории литературы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 Уметь выявлять авторскую позицию, характеризовать особенности стиля писателя 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 Уметь аргументировано формулировать свое отношение к прочитанному произведению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 Знать/понимать основные закономерности историко-литературного процесса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Русский язык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Проводить различные виды анализа языковых единиц, языковых явлений и фактов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 Уметь воспроизводить содержание литературного произведения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1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единицы содержания и умения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838"/>
            <a:ext cx="91440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8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03649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4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</TotalTime>
  <Words>282</Words>
  <Application>Microsoft Office PowerPoint</Application>
  <PresentationFormat>Экран (4:3)</PresentationFormat>
  <Paragraphs>171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Результаты ГИА 2021 год </vt:lpstr>
      <vt:lpstr>Динамика по предметам</vt:lpstr>
      <vt:lpstr>Динамика сумм по предметам</vt:lpstr>
      <vt:lpstr>Динамика по предметам</vt:lpstr>
      <vt:lpstr>Динамика сумм по предметам</vt:lpstr>
      <vt:lpstr>Презентация PowerPoint</vt:lpstr>
      <vt:lpstr>Метапредметные единицы содержания и умения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Охлопкова Наталия Романовна</dc:creator>
  <cp:lastModifiedBy>Галина Валентиновна Куприянова</cp:lastModifiedBy>
  <cp:revision>274</cp:revision>
  <cp:lastPrinted>2021-11-19T07:11:23Z</cp:lastPrinted>
  <dcterms:created xsi:type="dcterms:W3CDTF">1601-01-01T00:00:00Z</dcterms:created>
  <dcterms:modified xsi:type="dcterms:W3CDTF">2021-11-19T07:11:30Z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