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sldIdLst>
    <p:sldId id="256" r:id="rId2"/>
    <p:sldId id="257" r:id="rId3"/>
    <p:sldId id="258" r:id="rId4"/>
    <p:sldId id="259" r:id="rId5"/>
    <p:sldId id="265" r:id="rId6"/>
    <p:sldId id="266" r:id="rId7"/>
    <p:sldId id="267" r:id="rId8"/>
    <p:sldId id="260" r:id="rId9"/>
    <p:sldId id="261" r:id="rId10"/>
    <p:sldId id="262" r:id="rId11"/>
    <p:sldId id="264" r:id="rId12"/>
    <p:sldId id="263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дом" initials="д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Animation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09" autoAdjust="0"/>
    <p:restoredTop sz="94660"/>
  </p:normalViewPr>
  <p:slideViewPr>
    <p:cSldViewPr>
      <p:cViewPr varScale="1">
        <p:scale>
          <a:sx n="103" d="100"/>
          <a:sy n="103" d="100"/>
        </p:scale>
        <p:origin x="-19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E1D10-529B-4793-B3BA-E6E2D8114E4C}" type="datetimeFigureOut">
              <a:rPr lang="ru-RU" smtClean="0"/>
              <a:pPr/>
              <a:t>20.12.2013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33C0DB02-4FC8-4B73-9B3D-62658F0C72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E1D10-529B-4793-B3BA-E6E2D8114E4C}" type="datetimeFigureOut">
              <a:rPr lang="ru-RU" smtClean="0"/>
              <a:pPr/>
              <a:t>20.12.2013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0DB02-4FC8-4B73-9B3D-62658F0C72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E1D10-529B-4793-B3BA-E6E2D8114E4C}" type="datetimeFigureOut">
              <a:rPr lang="ru-RU" smtClean="0"/>
              <a:pPr/>
              <a:t>20.12.2013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0DB02-4FC8-4B73-9B3D-62658F0C72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E1D10-529B-4793-B3BA-E6E2D8114E4C}" type="datetimeFigureOut">
              <a:rPr lang="ru-RU" smtClean="0"/>
              <a:pPr/>
              <a:t>20.12.2013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33C0DB02-4FC8-4B73-9B3D-62658F0C72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E1D10-529B-4793-B3BA-E6E2D8114E4C}" type="datetimeFigureOut">
              <a:rPr lang="ru-RU" smtClean="0"/>
              <a:pPr/>
              <a:t>20.12.2013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0DB02-4FC8-4B73-9B3D-62658F0C728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E1D10-529B-4793-B3BA-E6E2D8114E4C}" type="datetimeFigureOut">
              <a:rPr lang="ru-RU" smtClean="0"/>
              <a:pPr/>
              <a:t>20.12.2013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0DB02-4FC8-4B73-9B3D-62658F0C72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E1D10-529B-4793-B3BA-E6E2D8114E4C}" type="datetimeFigureOut">
              <a:rPr lang="ru-RU" smtClean="0"/>
              <a:pPr/>
              <a:t>20.12.2013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33C0DB02-4FC8-4B73-9B3D-62658F0C728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E1D10-529B-4793-B3BA-E6E2D8114E4C}" type="datetimeFigureOut">
              <a:rPr lang="ru-RU" smtClean="0"/>
              <a:pPr/>
              <a:t>20.12.2013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0DB02-4FC8-4B73-9B3D-62658F0C72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E1D10-529B-4793-B3BA-E6E2D8114E4C}" type="datetimeFigureOut">
              <a:rPr lang="ru-RU" smtClean="0"/>
              <a:pPr/>
              <a:t>20.12.2013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0DB02-4FC8-4B73-9B3D-62658F0C72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E1D10-529B-4793-B3BA-E6E2D8114E4C}" type="datetimeFigureOut">
              <a:rPr lang="ru-RU" smtClean="0"/>
              <a:pPr/>
              <a:t>20.12.2013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0DB02-4FC8-4B73-9B3D-62658F0C72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E1D10-529B-4793-B3BA-E6E2D8114E4C}" type="datetimeFigureOut">
              <a:rPr lang="ru-RU" smtClean="0"/>
              <a:pPr/>
              <a:t>20.12.2013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0DB02-4FC8-4B73-9B3D-62658F0C728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49FE1D10-529B-4793-B3BA-E6E2D8114E4C}" type="datetimeFigureOut">
              <a:rPr lang="ru-RU" smtClean="0"/>
              <a:pPr/>
              <a:t>20.12.2013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33C0DB02-4FC8-4B73-9B3D-62658F0C728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rav-pit.ru/news/default.aspx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&#1056;&#1086;&#1097;&#1080;&#1085;&#1072;%20&#1043;&#1054;/&#1076;&#1083;&#1103;%20&#1056;&#1086;&#1097;&#1080;&#1085;&#1086;&#1081;/&#1076;&#1083;&#1103;%20&#1088;&#1086;&#1097;&#1080;&#1085;&#1086;&#1081;%202013.docx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&#1040;&#1085;&#1090;&#1080;&#1087;&#1083;&#1072;&#1075;&#1080;&#1072;&#1090;%20&#1080;&#1085;&#1092;&#1086;&#1088;&#1084;&#1072;&#1094;&#1080;&#1086;&#1085;&#1085;&#1086;-&#1087;&#1088;&#1086;&#1092;&#1080;&#1083;&#1072;&#1082;&#1090;&#1080;&#1095;&#1077;&#1089;&#1082;&#1072;&#1103;%20&#1087;&#1088;&#1086;&#1075;&#1088;&#1072;&#1084;&#1084;&#1072;.html" TargetMode="External"/><Relationship Id="rId2" Type="http://schemas.openxmlformats.org/officeDocument/2006/relationships/hyperlink" Target="&#1040;&#1085;&#1090;&#1080;&#1087;&#1083;&#1072;&#1075;&#1080;&#1072;&#1090;%20&#1042;&#1077;&#1089;&#1090;&#1085;&#1080;&#1082;.html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r"/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Рощина  Г.О.,заведующий КУСЗ УОП, к.п.н.</a:t>
            </a:r>
            <a:br>
              <a:rPr lang="ru-RU" sz="16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20.12.2013 Г. </a:t>
            </a:r>
            <a:endParaRPr lang="ru-RU" sz="16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81000" y="1000108"/>
            <a:ext cx="8458200" cy="1714512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Отчет о работе кафедры укрепления и сохранения здоровья участников образовательного процесса ГОАУ ЯО ИРО</a:t>
            </a:r>
          </a:p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за 2013 год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Совершенствование деятельности в рамках «Нашей новой школы» в рамках РРЦ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5089548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2013 год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мероприятиях РРЦ приняли участие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5480 педагогов (9 массовых мероприятий)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Формирование навыков рационального питания: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Более 40000 дошкольников и учеников начальной школы участвуют в программе «Разговор о правильном питании».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1500 учителей обучено по программе.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Пресс-брифинг с участием ДО ЯО Департамента здравоохранения ЯО  </a:t>
            </a:r>
            <a:r>
              <a:rPr lang="en-US" sz="2400" dirty="0" smtClean="0">
                <a:hlinkClick r:id="rId2"/>
              </a:rPr>
              <a:t>http://www.prav-</a:t>
            </a:r>
            <a:r>
              <a:rPr lang="ru-RU" sz="2400" dirty="0" smtClean="0">
                <a:hlinkClick r:id="rId2"/>
              </a:rPr>
              <a:t> </a:t>
            </a:r>
            <a:r>
              <a:rPr lang="en-US" sz="2400" dirty="0" smtClean="0">
                <a:hlinkClick r:id="rId2"/>
              </a:rPr>
              <a:t>pit.ru/news/default.aspx</a:t>
            </a:r>
            <a:endParaRPr lang="ru-RU" sz="2400" dirty="0" smtClean="0"/>
          </a:p>
          <a:p>
            <a:pPr>
              <a:buFont typeface="Wingdings" pitchFamily="2" charset="2"/>
              <a:buChar char="Ø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Главный итог: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снижение заболеваний ЖКТ в ОУ ЯО; увеличение на 32% ОУ имеющих лицензию на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мед.услуги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в ОУ. </a:t>
            </a:r>
          </a:p>
          <a:p>
            <a:pPr>
              <a:buFont typeface="Wingdings" pitchFamily="2" charset="2"/>
              <a:buChar char="Ø"/>
            </a:pPr>
            <a:endParaRPr lang="ru-RU" sz="2800" dirty="0" smtClean="0"/>
          </a:p>
          <a:p>
            <a:pPr>
              <a:buFont typeface="Wingdings" pitchFamily="2" charset="2"/>
              <a:buChar char="Ø"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Предложения по совершенствованию работы в 2014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г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Деятельность ЭК 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антиплагиат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рецензии)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Правовое обеспечение процесса обучения по профессиональной переподготовке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Правовой и финансовый ликбез для работы с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госзакупками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Работа в режиме ТЗ для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СП</a:t>
            </a:r>
          </a:p>
          <a:p>
            <a:pPr>
              <a:buFont typeface="Wingdings" pitchFamily="2" charset="2"/>
              <a:buChar char="Ø"/>
            </a:pPr>
            <a:r>
              <a:rPr lang="ru-RU" smtClean="0">
                <a:latin typeface="Times New Roman" pitchFamily="18" charset="0"/>
                <a:cs typeface="Times New Roman" pitchFamily="18" charset="0"/>
              </a:rPr>
              <a:t>Качество полиграфии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Проблема!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ru-RU" dirty="0" smtClean="0"/>
              <a:t>Резкое выгорание и «изнашивание» коллектива Института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Необходимы ежемесячные Дни здоровья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Производственная гимнастика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МУЗЫКА</a:t>
            </a: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/>
              <a:t>СПАСИБО ЗА ВНИМАНИЕ!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Адекватная материально-техническая и ресурсная база процесса обучения</a:t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Кадровый ресурс:</a:t>
            </a:r>
          </a:p>
          <a:p>
            <a:pPr algn="just"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2013 г.-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работают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штатные специалисты  по отдельным предметным областям (ОБЖ и ФК);</a:t>
            </a:r>
          </a:p>
          <a:p>
            <a:pPr algn="just"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2014 г. - штатные специалисты по начальной медицинской подготовке с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мед.образованием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и по рекреации и спортивному туризму;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Материально-техническое оснащение: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2013 г.</a:t>
            </a:r>
            <a:r>
              <a:rPr lang="ru-RU" dirty="0" smtClean="0"/>
              <a:t>-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работает</a:t>
            </a:r>
            <a:r>
              <a:rPr lang="ru-RU" dirty="0" smtClean="0"/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стажировочная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площадка ИРО по повышению квалификации учителей ОБЖ;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2014 г. -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стажировочная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площадка ИРО по повышению квалификации учителей физической культуры.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Снижение себестоимости – план ректора  - 5%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2013 год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введение должности заведующей кафедрой;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сокращение должности главного специалиста;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часы на привлеченных специалистов -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60%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технологии дистанционного обучения –3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0%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введение самостоятельного обучения в УПД – 50% во всех программах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2014 год</a:t>
            </a:r>
          </a:p>
          <a:p>
            <a:pPr>
              <a:buFont typeface="Wingdings" pitchFamily="2" charset="2"/>
              <a:buChar char="Ø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сокращение должности ассистента;</a:t>
            </a:r>
          </a:p>
          <a:p>
            <a:pPr>
              <a:buFont typeface="Wingdings" pitchFamily="2" charset="2"/>
              <a:buChar char="Ø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часы на привлеченных специалистов - 50%</a:t>
            </a:r>
          </a:p>
          <a:p>
            <a:pPr>
              <a:buFont typeface="Wingdings" pitchFamily="2" charset="2"/>
              <a:buChar char="Ø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технологии дистанционного обучения –80%</a:t>
            </a:r>
          </a:p>
          <a:p>
            <a:pPr>
              <a:buFont typeface="Wingdings" pitchFamily="2" charset="2"/>
              <a:buChar char="Ø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введение самостоятельного обучения в УПД – 60% во всех программах</a:t>
            </a:r>
          </a:p>
          <a:p>
            <a:pPr>
              <a:buFont typeface="Wingdings" pitchFamily="2" charset="2"/>
              <a:buChar char="Ø"/>
            </a:pPr>
            <a:r>
              <a:rPr lang="ru-RU" sz="2800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переход внутри ИРО с 2014 года на ТЗ структурным подразделениям на услуги ДПО </a:t>
            </a: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24918" cy="1685916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Учебная деятельность кафедры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Увеличение спроса на «платные услуги»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2143116"/>
            <a:ext cx="8420128" cy="3937009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ИДПОП – 166 чел</a:t>
            </a:r>
          </a:p>
          <a:p>
            <a:pPr>
              <a:buFont typeface="Wingdings" pitchFamily="2" charset="2"/>
              <a:buChar char="Ø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Бюджет- 2038 чел</a:t>
            </a:r>
          </a:p>
          <a:p>
            <a:pPr>
              <a:buFont typeface="Wingdings" pitchFamily="2" charset="2"/>
              <a:buChar char="Ø"/>
            </a:pP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Внебюджет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– 355 чел</a:t>
            </a:r>
          </a:p>
          <a:p>
            <a:pPr>
              <a:buFont typeface="Wingdings" pitchFamily="2" charset="2"/>
              <a:buChar char="Ø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Переподготовка: выпущено 57 чел (2 группы)</a:t>
            </a:r>
          </a:p>
          <a:p>
            <a:pPr>
              <a:buFont typeface="Wingdings" pitchFamily="2" charset="2"/>
              <a:buChar char="Ø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(набрано в 2013 г) –73 чел(3 группы)</a:t>
            </a:r>
          </a:p>
          <a:p>
            <a:pPr>
              <a:buFont typeface="Wingdings" pitchFamily="2" charset="2"/>
              <a:buChar char="Ø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Количество хозрасчетных групп- 15;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Эффективность работы кафедры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214422"/>
            <a:ext cx="8686800" cy="4865703"/>
          </a:xfrm>
        </p:spPr>
        <p:txBody>
          <a:bodyPr>
            <a:normAutofit fontScale="325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ru-RU" sz="5800" dirty="0" smtClean="0">
                <a:latin typeface="Times New Roman" pitchFamily="18" charset="0"/>
                <a:cs typeface="Times New Roman" pitchFamily="18" charset="0"/>
              </a:rPr>
              <a:t>РРЦ – </a:t>
            </a:r>
            <a:r>
              <a:rPr lang="ru-RU" sz="5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2" action="ppaction://hlinkfile"/>
              </a:rPr>
              <a:t>анализ сайта</a:t>
            </a:r>
            <a:endParaRPr lang="ru-RU" sz="5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5800" dirty="0" smtClean="0">
                <a:latin typeface="Times New Roman" pitchFamily="18" charset="0"/>
                <a:cs typeface="Times New Roman" pitchFamily="18" charset="0"/>
              </a:rPr>
              <a:t>Создано 21 учебно-методическое пособие, в том числе «Региональная программа по ФК в соответствии с требованиями  ФГОС» (</a:t>
            </a:r>
            <a:r>
              <a:rPr lang="ru-RU" sz="5800" b="1" dirty="0" smtClean="0">
                <a:latin typeface="Times New Roman" pitchFamily="18" charset="0"/>
                <a:cs typeface="Times New Roman" pitchFamily="18" charset="0"/>
              </a:rPr>
              <a:t>Методический комплект учителя ФК</a:t>
            </a:r>
            <a:r>
              <a:rPr lang="ru-RU" sz="5800" b="1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sz="5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5800" dirty="0" smtClean="0">
                <a:latin typeface="Times New Roman" pitchFamily="18" charset="0"/>
                <a:cs typeface="Times New Roman" pitchFamily="18" charset="0"/>
              </a:rPr>
              <a:t>Создано 3 обучающих видеокурса</a:t>
            </a:r>
            <a:endParaRPr lang="ru-RU" sz="5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endParaRPr lang="ru-RU" sz="5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5800" dirty="0" smtClean="0">
                <a:latin typeface="Times New Roman" pitchFamily="18" charset="0"/>
                <a:cs typeface="Times New Roman" pitchFamily="18" charset="0"/>
              </a:rPr>
              <a:t>Заключено 27 договоров с добросовестными поставщиками образовательных услуг</a:t>
            </a:r>
          </a:p>
          <a:p>
            <a:pPr>
              <a:buFont typeface="Wingdings" pitchFamily="2" charset="2"/>
              <a:buChar char="Ø"/>
            </a:pPr>
            <a:endParaRPr lang="ru-RU" sz="5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5800" dirty="0" smtClean="0">
                <a:latin typeface="Times New Roman" pitchFamily="18" charset="0"/>
                <a:cs typeface="Times New Roman" pitchFamily="18" charset="0"/>
              </a:rPr>
              <a:t>Издан «Вестник ИРО» №1(11) 2013 г</a:t>
            </a:r>
          </a:p>
          <a:p>
            <a:pPr>
              <a:buFont typeface="Wingdings" pitchFamily="2" charset="2"/>
              <a:buChar char="Ø"/>
            </a:pPr>
            <a:endParaRPr lang="ru-RU" sz="5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5800" dirty="0" smtClean="0">
                <a:latin typeface="Times New Roman" pitchFamily="18" charset="0"/>
                <a:cs typeface="Times New Roman" pitchFamily="18" charset="0"/>
              </a:rPr>
              <a:t>Опубликовано 3 статьи в ВАК изданиях, 3 - в профильных всероссийских журналах </a:t>
            </a:r>
          </a:p>
          <a:p>
            <a:pPr>
              <a:buFont typeface="Wingdings" pitchFamily="2" charset="2"/>
              <a:buChar char="Ø"/>
            </a:pPr>
            <a:r>
              <a:rPr lang="ru-RU" sz="5800" dirty="0" smtClean="0">
                <a:latin typeface="Times New Roman" pitchFamily="18" charset="0"/>
                <a:cs typeface="Times New Roman" pitchFamily="18" charset="0"/>
              </a:rPr>
              <a:t>Создана </a:t>
            </a:r>
            <a:r>
              <a:rPr lang="ru-RU" sz="5800" dirty="0" err="1" smtClean="0">
                <a:latin typeface="Times New Roman" pitchFamily="18" charset="0"/>
                <a:cs typeface="Times New Roman" pitchFamily="18" charset="0"/>
              </a:rPr>
              <a:t>стажировочная</a:t>
            </a:r>
            <a:r>
              <a:rPr lang="ru-RU" sz="5800" dirty="0" smtClean="0">
                <a:latin typeface="Times New Roman" pitchFamily="18" charset="0"/>
                <a:cs typeface="Times New Roman" pitchFamily="18" charset="0"/>
              </a:rPr>
              <a:t> площадка по подготовке учителей ОБЖ</a:t>
            </a:r>
          </a:p>
          <a:p>
            <a:pPr>
              <a:buFont typeface="Wingdings" pitchFamily="2" charset="2"/>
              <a:buChar char="Ø"/>
            </a:pPr>
            <a:r>
              <a:rPr lang="ru-RU" sz="5800" dirty="0" smtClean="0">
                <a:latin typeface="Times New Roman" pitchFamily="18" charset="0"/>
                <a:cs typeface="Times New Roman" pitchFamily="18" charset="0"/>
              </a:rPr>
              <a:t>Заработано средств: </a:t>
            </a:r>
            <a:r>
              <a:rPr lang="ru-RU" sz="5800" b="1" dirty="0" smtClean="0">
                <a:latin typeface="Times New Roman" pitchFamily="18" charset="0"/>
                <a:cs typeface="Times New Roman" pitchFamily="18" charset="0"/>
              </a:rPr>
              <a:t>1423000 </a:t>
            </a:r>
            <a:r>
              <a:rPr lang="ru-RU" sz="5800" b="1" dirty="0" err="1" smtClean="0">
                <a:latin typeface="Times New Roman" pitchFamily="18" charset="0"/>
                <a:cs typeface="Times New Roman" pitchFamily="18" charset="0"/>
              </a:rPr>
              <a:t>руб</a:t>
            </a:r>
            <a:endParaRPr lang="ru-RU" sz="58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Повышение качества работы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6 благодарностей 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стабильно хороший мониторинг качества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отмененных курсов -  0%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перенесенных курсов – 1%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прохождение ЭК с первого раза – 84%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проверка пособий на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  <a:hlinkClick r:id="rId2" action="ppaction://hlinkfile"/>
              </a:rPr>
              <a:t>анти плагиат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проверка содержания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  <a:hlinkClick r:id="rId3" action="ppaction://hlinkfile"/>
              </a:rPr>
              <a:t>программ на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  <a:hlinkClick r:id="rId3" action="ppaction://hlinkfile"/>
              </a:rPr>
              <a:t>антиплагиат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Выполнение  ТЗ  ДО ЯО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2013 год</a:t>
            </a:r>
          </a:p>
          <a:p>
            <a:pPr lvl="0"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Конкурсы- 120% (2 конкурса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сверхплана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lvl="0"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Пособия – 110% - (1 пособие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сверхплана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lvl="0"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Конференции – 110%(1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сверхплана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 lvl="0"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Видеоконференции – 120% (2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сверхплана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2014 год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Региональный конкурс на статус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стажировочной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площадки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Региональная профессиональная олимпиада для преподавателей ОБЖ и ФК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Региональный фестиваль «Шахматная школа»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Региональный фестиваль «Я –умею играть в футбол»</a:t>
            </a:r>
          </a:p>
          <a:p>
            <a:pPr>
              <a:buFont typeface="Wingdings" pitchFamily="2" charset="2"/>
              <a:buChar char="Ø"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115</TotalTime>
  <Words>549</Words>
  <Application>Microsoft Office PowerPoint</Application>
  <PresentationFormat>Экран (4:3)</PresentationFormat>
  <Paragraphs>82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Трек</vt:lpstr>
      <vt:lpstr>Рощина  Г.О.,заведующий КУСЗ УОП, к.п.н. 20.12.2013 Г. </vt:lpstr>
      <vt:lpstr>Адекватная материально-техническая и ресурсная база процесса обучения </vt:lpstr>
      <vt:lpstr> Снижение себестоимости – план ректора  - 5%   </vt:lpstr>
      <vt:lpstr>Презентация PowerPoint</vt:lpstr>
      <vt:lpstr>  Учебная деятельность кафедры  Увеличение спроса на «платные услуги»</vt:lpstr>
      <vt:lpstr>Эффективность работы кафедры</vt:lpstr>
      <vt:lpstr>Повышение качества работы</vt:lpstr>
      <vt:lpstr>Выполнение  ТЗ  ДО ЯО</vt:lpstr>
      <vt:lpstr>Презентация PowerPoint</vt:lpstr>
      <vt:lpstr>Совершенствование деятельности в рамках «Нашей новой школы» в рамках РРЦ</vt:lpstr>
      <vt:lpstr>Предложения по совершенствованию работы в 2014 г</vt:lpstr>
      <vt:lpstr>Проблема!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дом</dc:creator>
  <cp:lastModifiedBy>Галина Овсеповна Рощина</cp:lastModifiedBy>
  <cp:revision>26</cp:revision>
  <dcterms:created xsi:type="dcterms:W3CDTF">2013-09-28T09:10:25Z</dcterms:created>
  <dcterms:modified xsi:type="dcterms:W3CDTF">2013-12-20T05:36:55Z</dcterms:modified>
</cp:coreProperties>
</file>