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tags/tag7.xml" ContentType="application/vnd.openxmlformats-officedocument.presentationml.tags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5.xml" ContentType="application/vnd.openxmlformats-officedocument.drawingml.chart+xml"/>
  <Override PartName="/ppt/tags/tag10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75" r:id="rId5"/>
    <p:sldId id="267" r:id="rId6"/>
    <p:sldId id="268" r:id="rId7"/>
    <p:sldId id="257" r:id="rId8"/>
    <p:sldId id="260" r:id="rId9"/>
    <p:sldId id="261" r:id="rId10"/>
    <p:sldId id="258" r:id="rId11"/>
    <p:sldId id="269" r:id="rId12"/>
    <p:sldId id="271" r:id="rId13"/>
    <p:sldId id="274" r:id="rId14"/>
    <p:sldId id="273" r:id="rId15"/>
    <p:sldId id="280" r:id="rId16"/>
    <p:sldId id="272" r:id="rId17"/>
    <p:sldId id="276" r:id="rId18"/>
    <p:sldId id="277" r:id="rId19"/>
    <p:sldId id="279" r:id="rId20"/>
    <p:sldId id="278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75C393-C106-47A1-8908-CDDCBCFDD23D}">
          <p14:sldIdLst>
            <p14:sldId id="256"/>
            <p14:sldId id="262"/>
            <p14:sldId id="263"/>
            <p14:sldId id="275"/>
            <p14:sldId id="267"/>
            <p14:sldId id="268"/>
            <p14:sldId id="257"/>
            <p14:sldId id="260"/>
          </p14:sldIdLst>
        </p14:section>
        <p14:section name="Раздел без заголовка" id="{F7B4E6B5-FFAA-4431-AB9D-BF5807FBAA2B}">
          <p14:sldIdLst>
            <p14:sldId id="261"/>
            <p14:sldId id="258"/>
            <p14:sldId id="269"/>
            <p14:sldId id="271"/>
            <p14:sldId id="274"/>
            <p14:sldId id="273"/>
            <p14:sldId id="280"/>
            <p14:sldId id="272"/>
            <p14:sldId id="276"/>
            <p14:sldId id="277"/>
            <p14:sldId id="279"/>
            <p14:sldId id="27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Факторы, влияющие на выбор УДПО, %</a:t>
            </a:r>
            <a:r>
              <a:rPr lang="en-US" dirty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Стоимость курса</c:v>
                </c:pt>
                <c:pt idx="1">
                  <c:v>Репутация учреждения</c:v>
                </c:pt>
                <c:pt idx="2">
                  <c:v>Квалификация педагогов</c:v>
                </c:pt>
                <c:pt idx="3">
                  <c:v>Гибкое расписание занятий</c:v>
                </c:pt>
                <c:pt idx="4">
                  <c:v>Использование современных обучающих технологий</c:v>
                </c:pt>
                <c:pt idx="5">
                  <c:v>Актуальные образовательные программы</c:v>
                </c:pt>
                <c:pt idx="6">
                  <c:v>Индивидуальный подход в обучении</c:v>
                </c:pt>
                <c:pt idx="7">
                  <c:v>Развитая материально-техническая база</c:v>
                </c:pt>
                <c:pt idx="8">
                  <c:v>Качество предоставления образовательных услуг</c:v>
                </c:pt>
                <c:pt idx="9">
                  <c:v>Форма обучения</c:v>
                </c:pt>
                <c:pt idx="10">
                  <c:v>Практико-ориентированность курсов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18.600000000000001</c:v>
                </c:pt>
                <c:pt idx="1">
                  <c:v>26.5</c:v>
                </c:pt>
                <c:pt idx="2">
                  <c:v>24.4</c:v>
                </c:pt>
                <c:pt idx="3">
                  <c:v>19.3</c:v>
                </c:pt>
                <c:pt idx="4">
                  <c:v>10.200000000000001</c:v>
                </c:pt>
                <c:pt idx="5">
                  <c:v>26.7</c:v>
                </c:pt>
                <c:pt idx="6">
                  <c:v>10.3</c:v>
                </c:pt>
                <c:pt idx="7">
                  <c:v>3.1</c:v>
                </c:pt>
                <c:pt idx="8">
                  <c:v>19.5</c:v>
                </c:pt>
                <c:pt idx="9">
                  <c:v>16.3</c:v>
                </c:pt>
                <c:pt idx="10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747136"/>
        <c:axId val="80806272"/>
        <c:axId val="0"/>
      </c:bar3DChart>
      <c:catAx>
        <c:axId val="8074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806272"/>
        <c:crosses val="autoZero"/>
        <c:auto val="1"/>
        <c:lblAlgn val="ctr"/>
        <c:lblOffset val="100"/>
        <c:noMultiLvlLbl val="0"/>
      </c:catAx>
      <c:valAx>
        <c:axId val="8080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4713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04408794761019"/>
          <c:w val="0.66443035336290068"/>
          <c:h val="0.87061540346354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6,1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9,8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</a:t>
                    </a:r>
                    <a:r>
                      <a:rPr lang="en-US"/>
                      <a:t>1,5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en-US"/>
                      <a:t>8,6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Очная</c:v>
                </c:pt>
                <c:pt idx="1">
                  <c:v>Очно-заочная</c:v>
                </c:pt>
                <c:pt idx="2">
                  <c:v>Очно-заочная  с использованием дистанционного обучения</c:v>
                </c:pt>
                <c:pt idx="3">
                  <c:v>Заочная</c:v>
                </c:pt>
                <c:pt idx="4">
                  <c:v>Заочная с использованием дистанционного обучения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19.8</c:v>
                </c:pt>
                <c:pt idx="2">
                  <c:v>41.5</c:v>
                </c:pt>
                <c:pt idx="3">
                  <c:v>4</c:v>
                </c:pt>
                <c:pt idx="4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50572324292757"/>
          <c:y val="0"/>
          <c:w val="0.30460538786818331"/>
          <c:h val="0.999980002499688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/>
                      <a:t>4</a:t>
                    </a:r>
                    <a:r>
                      <a:rPr lang="en-US"/>
                      <a:t>8,1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/>
                      <a:t>3</a:t>
                    </a:r>
                    <a:r>
                      <a:rPr lang="en-US"/>
                      <a:t>4,5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/>
                      <a:t>1</a:t>
                    </a:r>
                    <a:r>
                      <a:rPr lang="en-US"/>
                      <a:t>7,4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Первая половина дня</c:v>
                </c:pt>
                <c:pt idx="1">
                  <c:v>Вторая половина дня</c:v>
                </c:pt>
                <c:pt idx="2">
                  <c:v>Вечернее время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48.1</c:v>
                </c:pt>
                <c:pt idx="1">
                  <c:v>34.5</c:v>
                </c:pt>
                <c:pt idx="2">
                  <c:v>17.399999999999999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курсы, %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5601407031572"/>
          <c:y val="8.7523261304299618E-2"/>
          <c:w val="0.82194427201410725"/>
          <c:h val="0.465390824630596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Менеджмент организации</c:v>
                </c:pt>
                <c:pt idx="1">
                  <c:v>Ведение делопроизводства. Практический курс</c:v>
                </c:pt>
                <c:pt idx="2">
                  <c:v>Современное делопроизводство (документационное обеспечение управления): правила и рекомендации</c:v>
                </c:pt>
                <c:pt idx="3">
                  <c:v>Охрана труда</c:v>
                </c:pt>
                <c:pt idx="4">
                  <c:v>Документационный менеджмент</c:v>
                </c:pt>
                <c:pt idx="5">
                  <c:v>Стратегии смыслового чтения и работа с текстом</c:v>
                </c:pt>
                <c:pt idx="6">
                  <c:v>Педагогика и психология девиантного поведения</c:v>
                </c:pt>
                <c:pt idx="7">
                  <c:v>Эффективная работа службы документационного обеспечения управления</c:v>
                </c:pt>
                <c:pt idx="8">
                  <c:v>Электробезопасность</c:v>
                </c:pt>
                <c:pt idx="9">
                  <c:v>Инклюзивное образование для детей с ОВЗ</c:v>
                </c:pt>
                <c:pt idx="10">
                  <c:v>Социальный и педагог - психолог семейного профиля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22.4</c:v>
                </c:pt>
                <c:pt idx="1">
                  <c:v>19.3</c:v>
                </c:pt>
                <c:pt idx="2">
                  <c:v>18.3</c:v>
                </c:pt>
                <c:pt idx="3">
                  <c:v>18.100000000000001</c:v>
                </c:pt>
                <c:pt idx="4">
                  <c:v>15.6</c:v>
                </c:pt>
                <c:pt idx="5">
                  <c:v>14.8</c:v>
                </c:pt>
                <c:pt idx="6">
                  <c:v>13.2</c:v>
                </c:pt>
                <c:pt idx="7">
                  <c:v>13.1</c:v>
                </c:pt>
                <c:pt idx="8">
                  <c:v>12.4</c:v>
                </c:pt>
                <c:pt idx="9">
                  <c:v>11.9</c:v>
                </c:pt>
                <c:pt idx="10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116544"/>
        <c:axId val="81122432"/>
        <c:axId val="0"/>
      </c:bar3DChart>
      <c:catAx>
        <c:axId val="8111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81122432"/>
        <c:crosses val="autoZero"/>
        <c:auto val="1"/>
        <c:lblAlgn val="ctr"/>
        <c:lblOffset val="100"/>
        <c:noMultiLvlLbl val="0"/>
      </c:catAx>
      <c:valAx>
        <c:axId val="8112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16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Стоимость курса</c:v>
                </c:pt>
                <c:pt idx="1">
                  <c:v>Репутация учреждения</c:v>
                </c:pt>
                <c:pt idx="2">
                  <c:v>Квалификация педагогов</c:v>
                </c:pt>
                <c:pt idx="3">
                  <c:v>Гибкое расписание занятий</c:v>
                </c:pt>
                <c:pt idx="4">
                  <c:v>Использование современных обучающихся технологий</c:v>
                </c:pt>
                <c:pt idx="5">
                  <c:v>Актуальная образовательная программа</c:v>
                </c:pt>
                <c:pt idx="6">
                  <c:v>Индивидуальный подход в обучении</c:v>
                </c:pt>
                <c:pt idx="7">
                  <c:v>Развитая мат техн база</c:v>
                </c:pt>
                <c:pt idx="8">
                  <c:v>качество предоставления обр услуг</c:v>
                </c:pt>
                <c:pt idx="9">
                  <c:v>Форма обучения</c:v>
                </c:pt>
                <c:pt idx="10">
                  <c:v>Практико ориентированность курсов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0.39000000000000018</c:v>
                </c:pt>
                <c:pt idx="1">
                  <c:v>0.45</c:v>
                </c:pt>
                <c:pt idx="2">
                  <c:v>0.60000000000000031</c:v>
                </c:pt>
                <c:pt idx="3">
                  <c:v>0.58000000000000007</c:v>
                </c:pt>
                <c:pt idx="4">
                  <c:v>0.26</c:v>
                </c:pt>
                <c:pt idx="5">
                  <c:v>0.47000000000000008</c:v>
                </c:pt>
                <c:pt idx="6">
                  <c:v>0.23</c:v>
                </c:pt>
                <c:pt idx="7">
                  <c:v>0.1</c:v>
                </c:pt>
                <c:pt idx="8">
                  <c:v>0.54</c:v>
                </c:pt>
                <c:pt idx="9">
                  <c:v>0.32000000000000017</c:v>
                </c:pt>
                <c:pt idx="10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Стоимость курса</c:v>
                </c:pt>
                <c:pt idx="1">
                  <c:v>Репутация учреждения</c:v>
                </c:pt>
                <c:pt idx="2">
                  <c:v>Квалификация педагогов</c:v>
                </c:pt>
                <c:pt idx="3">
                  <c:v>Гибкое расписание занятий</c:v>
                </c:pt>
                <c:pt idx="4">
                  <c:v>Использование современных обучающихся технологий</c:v>
                </c:pt>
                <c:pt idx="5">
                  <c:v>Актуальная образовательная программа</c:v>
                </c:pt>
                <c:pt idx="6">
                  <c:v>Индивидуальный подход в обучении</c:v>
                </c:pt>
                <c:pt idx="7">
                  <c:v>Развитая мат техн база</c:v>
                </c:pt>
                <c:pt idx="8">
                  <c:v>качество предоставления обр услуг</c:v>
                </c:pt>
                <c:pt idx="9">
                  <c:v>Форма обучения</c:v>
                </c:pt>
                <c:pt idx="10">
                  <c:v>Практико ориентированность курсов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Стоимость курса</c:v>
                </c:pt>
                <c:pt idx="1">
                  <c:v>Репутация учреждения</c:v>
                </c:pt>
                <c:pt idx="2">
                  <c:v>Квалификация педагогов</c:v>
                </c:pt>
                <c:pt idx="3">
                  <c:v>Гибкое расписание занятий</c:v>
                </c:pt>
                <c:pt idx="4">
                  <c:v>Использование современных обучающихся технологий</c:v>
                </c:pt>
                <c:pt idx="5">
                  <c:v>Актуальная образовательная программа</c:v>
                </c:pt>
                <c:pt idx="6">
                  <c:v>Индивидуальный подход в обучении</c:v>
                </c:pt>
                <c:pt idx="7">
                  <c:v>Развитая мат техн база</c:v>
                </c:pt>
                <c:pt idx="8">
                  <c:v>качество предоставления обр услуг</c:v>
                </c:pt>
                <c:pt idx="9">
                  <c:v>Форма обучения</c:v>
                </c:pt>
                <c:pt idx="10">
                  <c:v>Практико ориентированность курсов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33792"/>
        <c:axId val="81235328"/>
      </c:barChart>
      <c:catAx>
        <c:axId val="8123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crossAx val="81235328"/>
        <c:crosses val="autoZero"/>
        <c:auto val="1"/>
        <c:lblAlgn val="ctr"/>
        <c:lblOffset val="100"/>
        <c:noMultiLvlLbl val="0"/>
      </c:catAx>
      <c:valAx>
        <c:axId val="81235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2337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04408794761019"/>
          <c:w val="0.66443035336290068"/>
          <c:h val="0.87061540346354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38,5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18,3</a:t>
                    </a:r>
                    <a:r>
                      <a:rPr lang="ru-RU" sz="2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Очная</c:v>
                </c:pt>
                <c:pt idx="1">
                  <c:v>Очно-заочная</c:v>
                </c:pt>
                <c:pt idx="2">
                  <c:v>Очно-заочная  с использованием дистанционного обучения</c:v>
                </c:pt>
                <c:pt idx="3">
                  <c:v>Заочная</c:v>
                </c:pt>
                <c:pt idx="4">
                  <c:v>Заочная с использованием дистанционного обучения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38.5</c:v>
                </c:pt>
                <c:pt idx="2">
                  <c:v>18.3</c:v>
                </c:pt>
                <c:pt idx="3">
                  <c:v>3.1</c:v>
                </c:pt>
                <c:pt idx="4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50572324292757"/>
          <c:y val="0"/>
          <c:w val="0.30460538786818331"/>
          <c:h val="0.999980002499688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Первая половина дня</c:v>
                </c:pt>
                <c:pt idx="1">
                  <c:v>Вторая половина дня</c:v>
                </c:pt>
                <c:pt idx="2">
                  <c:v>Вечернее время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73.5</c:v>
                </c:pt>
                <c:pt idx="1">
                  <c:v>17.100000000000001</c:v>
                </c:pt>
                <c:pt idx="2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24590777042372E-2"/>
          <c:y val="6.5185137086870223E-2"/>
          <c:w val="0.91126687243771598"/>
          <c:h val="0.507385815990415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Стратегии смыслового чтения</c:v>
                </c:pt>
                <c:pt idx="1">
                  <c:v>Ведение делопроизводства. Практический курс.</c:v>
                </c:pt>
                <c:pt idx="2">
                  <c:v>Современное делопроизводство : правила, рекомендации.</c:v>
                </c:pt>
                <c:pt idx="3">
                  <c:v>Дошкольное образование</c:v>
                </c:pt>
                <c:pt idx="4">
                  <c:v>Дефектология в инклюзивном образовании</c:v>
                </c:pt>
                <c:pt idx="5">
                  <c:v>Инклюзивное образование для детей с ОВЗ</c:v>
                </c:pt>
                <c:pt idx="6">
                  <c:v>Менеджмент организации</c:v>
                </c:pt>
                <c:pt idx="7">
                  <c:v>Документационный менеджмент</c:v>
                </c:pt>
                <c:pt idx="8">
                  <c:v>Спортивно оздоровительный массаж</c:v>
                </c:pt>
                <c:pt idx="9">
                  <c:v>Теория и методика начального образования</c:v>
                </c:pt>
                <c:pt idx="10">
                  <c:v>Профессиональный стандорт педагога дополнительного образования</c:v>
                </c:pt>
                <c:pt idx="11">
                  <c:v>Индивидуальный образовательный маршрут в дополнительном образовании</c:v>
                </c:pt>
                <c:pt idx="12">
                  <c:v>Персональный менеджмент</c:v>
                </c:pt>
                <c:pt idx="13">
                  <c:v>Ландшафтное проектирование пришкольных участков</c:v>
                </c:pt>
                <c:pt idx="14">
                  <c:v>Русская каллиграфия и вязь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28.4</c:v>
                </c:pt>
                <c:pt idx="1">
                  <c:v>28.1</c:v>
                </c:pt>
                <c:pt idx="2">
                  <c:v>25.6</c:v>
                </c:pt>
                <c:pt idx="3">
                  <c:v>23.5</c:v>
                </c:pt>
                <c:pt idx="4">
                  <c:v>23.1</c:v>
                </c:pt>
                <c:pt idx="5">
                  <c:v>20.8</c:v>
                </c:pt>
                <c:pt idx="6">
                  <c:v>16.399999999999999</c:v>
                </c:pt>
                <c:pt idx="7">
                  <c:v>15.9</c:v>
                </c:pt>
                <c:pt idx="8">
                  <c:v>15.6</c:v>
                </c:pt>
                <c:pt idx="9">
                  <c:v>15.1</c:v>
                </c:pt>
                <c:pt idx="10">
                  <c:v>13.8</c:v>
                </c:pt>
                <c:pt idx="11">
                  <c:v>13.2</c:v>
                </c:pt>
                <c:pt idx="12">
                  <c:v>11.7</c:v>
                </c:pt>
                <c:pt idx="13">
                  <c:v>11.2</c:v>
                </c:pt>
                <c:pt idx="14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Стратегии смыслового чтения</c:v>
                </c:pt>
                <c:pt idx="1">
                  <c:v>Ведение делопроизводства. Практический курс.</c:v>
                </c:pt>
                <c:pt idx="2">
                  <c:v>Современное делопроизводство : правила, рекомендации.</c:v>
                </c:pt>
                <c:pt idx="3">
                  <c:v>Дошкольное образование</c:v>
                </c:pt>
                <c:pt idx="4">
                  <c:v>Дефектология в инклюзивном образовании</c:v>
                </c:pt>
                <c:pt idx="5">
                  <c:v>Инклюзивное образование для детей с ОВЗ</c:v>
                </c:pt>
                <c:pt idx="6">
                  <c:v>Менеджмент организации</c:v>
                </c:pt>
                <c:pt idx="7">
                  <c:v>Документационный менеджмент</c:v>
                </c:pt>
                <c:pt idx="8">
                  <c:v>Спортивно оздоровительный массаж</c:v>
                </c:pt>
                <c:pt idx="9">
                  <c:v>Теория и методика начального образования</c:v>
                </c:pt>
                <c:pt idx="10">
                  <c:v>Профессиональный стандорт педагога дополнительного образования</c:v>
                </c:pt>
                <c:pt idx="11">
                  <c:v>Индивидуальный образовательный маршрут в дополнительном образовании</c:v>
                </c:pt>
                <c:pt idx="12">
                  <c:v>Персональный менеджмент</c:v>
                </c:pt>
                <c:pt idx="13">
                  <c:v>Ландшафтное проектирование пришкольных участков</c:v>
                </c:pt>
                <c:pt idx="14">
                  <c:v>Русская каллиграфия и вязь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Стратегии смыслового чтения</c:v>
                </c:pt>
                <c:pt idx="1">
                  <c:v>Ведение делопроизводства. Практический курс.</c:v>
                </c:pt>
                <c:pt idx="2">
                  <c:v>Современное делопроизводство : правила, рекомендации.</c:v>
                </c:pt>
                <c:pt idx="3">
                  <c:v>Дошкольное образование</c:v>
                </c:pt>
                <c:pt idx="4">
                  <c:v>Дефектология в инклюзивном образовании</c:v>
                </c:pt>
                <c:pt idx="5">
                  <c:v>Инклюзивное образование для детей с ОВЗ</c:v>
                </c:pt>
                <c:pt idx="6">
                  <c:v>Менеджмент организации</c:v>
                </c:pt>
                <c:pt idx="7">
                  <c:v>Документационный менеджмент</c:v>
                </c:pt>
                <c:pt idx="8">
                  <c:v>Спортивно оздоровительный массаж</c:v>
                </c:pt>
                <c:pt idx="9">
                  <c:v>Теория и методика начального образования</c:v>
                </c:pt>
                <c:pt idx="10">
                  <c:v>Профессиональный стандорт педагога дополнительного образования</c:v>
                </c:pt>
                <c:pt idx="11">
                  <c:v>Индивидуальный образовательный маршрут в дополнительном образовании</c:v>
                </c:pt>
                <c:pt idx="12">
                  <c:v>Персональный менеджмент</c:v>
                </c:pt>
                <c:pt idx="13">
                  <c:v>Ландшафтное проектирование пришкольных участков</c:v>
                </c:pt>
                <c:pt idx="14">
                  <c:v>Русская каллиграфия и вязь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896512"/>
        <c:axId val="204922880"/>
        <c:axId val="301435520"/>
      </c:bar3DChart>
      <c:catAx>
        <c:axId val="2048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4922880"/>
        <c:crosses val="autoZero"/>
        <c:auto val="1"/>
        <c:lblAlgn val="ctr"/>
        <c:lblOffset val="100"/>
        <c:noMultiLvlLbl val="0"/>
      </c:catAx>
      <c:valAx>
        <c:axId val="2049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896512"/>
        <c:crosses val="autoZero"/>
        <c:crossBetween val="between"/>
      </c:valAx>
      <c:serAx>
        <c:axId val="301435520"/>
        <c:scaling>
          <c:orientation val="minMax"/>
        </c:scaling>
        <c:delete val="1"/>
        <c:axPos val="b"/>
        <c:majorTickMark val="out"/>
        <c:minorTickMark val="none"/>
        <c:tickLblPos val="none"/>
        <c:crossAx val="204922880"/>
        <c:crosses val="autoZero"/>
      </c:ser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6404248" cy="12687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Государственное автономное учреждение дополнительного профессионального образования Ярославской области</a:t>
            </a:r>
            <a:br>
              <a:rPr lang="ru-RU" sz="1800" dirty="0" smtClean="0"/>
            </a:br>
            <a:r>
              <a:rPr lang="ru-RU" sz="1800" b="1" dirty="0" smtClean="0"/>
              <a:t>Институт развития образования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068960"/>
            <a:ext cx="7554416" cy="3024336"/>
          </a:xfrm>
        </p:spPr>
        <p:txBody>
          <a:bodyPr>
            <a:normAutofit/>
          </a:bodyPr>
          <a:lstStyle/>
          <a:p>
            <a:pPr marL="180340" indent="450215">
              <a:lnSpc>
                <a:spcPts val="1675"/>
              </a:lnSpc>
            </a:pPr>
            <a:endParaRPr lang="ru-RU" dirty="0">
              <a:solidFill>
                <a:srgbClr val="333333"/>
              </a:solidFill>
              <a:ea typeface="Times New Roman"/>
              <a:cs typeface="Times New Roman"/>
            </a:endParaRPr>
          </a:p>
          <a:p>
            <a:pPr marL="180340" indent="450215" algn="ctr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>О реализации концепции маркетинговой деятельности в ИРО</a:t>
            </a:r>
          </a:p>
          <a:p>
            <a:pPr marL="180340" indent="450215" algn="ctr">
              <a:lnSpc>
                <a:spcPct val="150000"/>
              </a:lnSpc>
            </a:pPr>
            <a:endParaRPr lang="ru-RU" b="1" dirty="0" smtClean="0">
              <a:solidFill>
                <a:srgbClr val="333333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403896" cy="1436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0143208"/>
              </p:ext>
            </p:extLst>
          </p:nvPr>
        </p:nvGraphicFramePr>
        <p:xfrm>
          <a:off x="251520" y="260648"/>
          <a:ext cx="88924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191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80" y="836712"/>
            <a:ext cx="6781800" cy="25922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Результаты анкетирования педагогов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suxanova\Desktop\фото доска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31422"/>
            <a:ext cx="4680520" cy="31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81800" cy="36004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Факторы, влияющие на выбор УДПО, %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1852886"/>
              </p:ext>
            </p:extLst>
          </p:nvPr>
        </p:nvGraphicFramePr>
        <p:xfrm>
          <a:off x="395536" y="764704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838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6893098"/>
              </p:ext>
            </p:extLst>
          </p:nvPr>
        </p:nvGraphicFramePr>
        <p:xfrm>
          <a:off x="755576" y="908720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43808" y="404664"/>
            <a:ext cx="3205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 обучения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9448172"/>
              </p:ext>
            </p:extLst>
          </p:nvPr>
        </p:nvGraphicFramePr>
        <p:xfrm>
          <a:off x="467544" y="980728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9328" y="484893"/>
            <a:ext cx="3125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408113" algn="l"/>
              </a:tabLst>
            </a:pPr>
            <a:r>
              <a:rPr lang="ru-RU" sz="3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 обучения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3092968" cy="4389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Актуальные курсы, %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8121997"/>
              </p:ext>
            </p:extLst>
          </p:nvPr>
        </p:nvGraphicFramePr>
        <p:xfrm>
          <a:off x="971600" y="836712"/>
          <a:ext cx="72728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18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Артикуляционная </a:t>
            </a:r>
            <a:r>
              <a:rPr lang="ru-RU" dirty="0">
                <a:ea typeface="Calibri"/>
                <a:cs typeface="Arial" panose="020B0604020202020204" pitchFamily="34" charset="0"/>
              </a:rPr>
              <a:t>гимнастика для детей с нарушениями речи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Arial" panose="020B0604020202020204" pitchFamily="34" charset="0"/>
              </a:rPr>
              <a:t>В мячик мы играем, речь мы развиваем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Arial" panose="020B0604020202020204" pitchFamily="34" charset="0"/>
              </a:rPr>
              <a:t>Нарушения письма и чтения у младших школьников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Arial" panose="020B0604020202020204" pitchFamily="34" charset="0"/>
              </a:rPr>
              <a:t>Нарушения процесса чтения у 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обучающихся.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Семейная </a:t>
            </a:r>
            <a:r>
              <a:rPr lang="ru-RU" dirty="0" err="1">
                <a:ea typeface="Calibri"/>
                <a:cs typeface="Arial" panose="020B0604020202020204" pitchFamily="34" charset="0"/>
              </a:rPr>
              <a:t>социограмма</a:t>
            </a:r>
            <a:r>
              <a:rPr lang="ru-RU" dirty="0">
                <a:ea typeface="Calibri"/>
                <a:cs typeface="Arial" panose="020B0604020202020204" pitchFamily="34" charset="0"/>
              </a:rPr>
              <a:t>: инновационные формы работы с 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родителями.                                                                                        </a:t>
            </a:r>
          </a:p>
          <a:p>
            <a:pPr>
              <a:spcAft>
                <a:spcPts val="1000"/>
              </a:spcAft>
            </a:pPr>
            <a:r>
              <a:rPr lang="ru-RU" dirty="0"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                                                                                                                         </a:t>
            </a:r>
            <a:r>
              <a:rPr lang="ru-RU" dirty="0">
                <a:ea typeface="Calibri"/>
                <a:cs typeface="Arial" panose="020B0604020202020204" pitchFamily="34" charset="0"/>
              </a:rPr>
              <a:t>Давай читать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                                                           Роль </a:t>
            </a:r>
            <a:r>
              <a:rPr lang="ru-RU" dirty="0">
                <a:ea typeface="Calibri"/>
                <a:cs typeface="Arial" panose="020B0604020202020204" pitchFamily="34" charset="0"/>
              </a:rPr>
              <a:t>отца в жизни и воспитании детей в семье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                                                        Психологическая </a:t>
            </a:r>
            <a:r>
              <a:rPr lang="ru-RU" dirty="0">
                <a:ea typeface="Calibri"/>
                <a:cs typeface="Arial" panose="020B0604020202020204" pitchFamily="34" charset="0"/>
              </a:rPr>
              <a:t>поддержка одаренных детей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                                                     Как </a:t>
            </a:r>
            <a:r>
              <a:rPr lang="ru-RU" dirty="0">
                <a:ea typeface="Calibri"/>
                <a:cs typeface="Arial" panose="020B0604020202020204" pitchFamily="34" charset="0"/>
              </a:rPr>
              <a:t>создать благополучную приёмную семью?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                                                  Мой ребенок – мой портрет: как изменить то, что не нравится. </a:t>
            </a:r>
          </a:p>
          <a:p>
            <a:pPr>
              <a:spcAft>
                <a:spcPts val="1000"/>
              </a:spcAft>
            </a:pPr>
            <a:endParaRPr lang="ru-RU" dirty="0" smtClean="0"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Развитие </a:t>
            </a:r>
            <a:r>
              <a:rPr lang="ru-RU" dirty="0">
                <a:ea typeface="Calibri"/>
                <a:cs typeface="Arial" panose="020B0604020202020204" pitchFamily="34" charset="0"/>
              </a:rPr>
              <a:t>мотивации к творчеству в дополнительном образовании</a:t>
            </a:r>
            <a:r>
              <a:rPr lang="ru-RU" dirty="0" smtClean="0">
                <a:ea typeface="Calibri"/>
                <a:cs typeface="Arial" panose="020B0604020202020204" pitchFamily="34" charset="0"/>
              </a:rPr>
              <a:t>.</a:t>
            </a:r>
            <a:r>
              <a:rPr lang="ru-RU" dirty="0">
                <a:ea typeface="Calibri"/>
                <a:cs typeface="Arial" panose="020B0604020202020204" pitchFamily="34" charset="0"/>
              </a:rPr>
              <a:t> </a:t>
            </a:r>
            <a:endParaRPr lang="ru-RU" dirty="0" smtClean="0"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ea typeface="Times New Roman"/>
                <a:cs typeface="Arial" panose="020B0604020202020204" pitchFamily="34" charset="0"/>
              </a:rPr>
              <a:t>Раннее </a:t>
            </a:r>
            <a:r>
              <a:rPr lang="ru-RU" dirty="0">
                <a:ea typeface="Times New Roman"/>
                <a:cs typeface="Arial" panose="020B0604020202020204" pitchFamily="34" charset="0"/>
              </a:rPr>
              <a:t>дополнительное образование – залог успешного развития ребенка</a:t>
            </a:r>
          </a:p>
          <a:p>
            <a:pPr>
              <a:spcAft>
                <a:spcPts val="1000"/>
              </a:spcAft>
            </a:pPr>
            <a:endParaRPr lang="ru-RU" dirty="0" smtClean="0"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0" name="Picture 2" descr="C:\Users\suxanova\Desktop\фото доска\DSC_0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9347"/>
            <a:ext cx="2366867" cy="22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xanova\Desktop\фото доска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7793"/>
            <a:ext cx="2944621" cy="19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-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Перечень консультационных услуг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28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95001"/>
            <a:ext cx="8496944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                                           Какой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я родитель? </a:t>
            </a:r>
          </a:p>
          <a:p>
            <a:pPr lvl="0" algn="ctr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/>
                <a:cs typeface="Arial" panose="020B0604020202020204" pitchFamily="34" charset="0"/>
              </a:rPr>
              <a:t>                                           Раннее </a:t>
            </a:r>
            <a:r>
              <a:rPr lang="ru-RU" dirty="0">
                <a:solidFill>
                  <a:prstClr val="black"/>
                </a:solidFill>
                <a:ea typeface="Times New Roman"/>
                <a:cs typeface="Arial" panose="020B0604020202020204" pitchFamily="34" charset="0"/>
              </a:rPr>
              <a:t>дополнительное образование – залог успешного </a:t>
            </a:r>
            <a:r>
              <a:rPr lang="ru-RU" dirty="0" smtClean="0">
                <a:solidFill>
                  <a:prstClr val="black"/>
                </a:solidFill>
                <a:ea typeface="Times New Roman"/>
                <a:cs typeface="Arial" panose="020B0604020202020204" pitchFamily="34" charset="0"/>
              </a:rPr>
              <a:t>                                развития ребенка.</a:t>
            </a:r>
            <a:endParaRPr lang="ru-RU" dirty="0">
              <a:solidFill>
                <a:prstClr val="black"/>
              </a:solidFill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         Я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познаю мир: диагностика познавательной </a:t>
            </a:r>
            <a:endParaRPr lang="ru-RU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сферы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ребенка и выявление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особенностей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его личности. </a:t>
            </a:r>
            <a:endParaRPr lang="ru-RU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Дополнительное образование как фактор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профориентации.</a:t>
            </a: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Снижение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избыточного веса школьников как средство </a:t>
            </a:r>
            <a:endParaRPr lang="ru-RU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укрепления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здоровья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Дополнительное образование для детей с ограниченными возможностями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здоровья.</a:t>
            </a: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                                                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Формирование правильной речи ребенка-дошкольника.</a:t>
            </a: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                                            Учимся </a:t>
            </a:r>
            <a:r>
              <a:rPr lang="ru-RU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писать красиво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!</a:t>
            </a:r>
          </a:p>
          <a:p>
            <a:pPr lvl="0"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endParaRPr lang="ru-RU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endParaRPr lang="ru-RU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endParaRPr lang="ru-RU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</a:rPr>
              <a:t>Перечень консультационных услуг</a:t>
            </a:r>
          </a:p>
        </p:txBody>
      </p:sp>
      <p:pic>
        <p:nvPicPr>
          <p:cNvPr id="3074" name="Picture 2" descr="C:\Users\suxanova\Desktop\фото доска\Educational_image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9" y="1988839"/>
            <a:ext cx="2572442" cy="18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xanova\Desktop\фото доска\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37112"/>
            <a:ext cx="2460048" cy="16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xanova\Desktop\фото доска\433d280b4eaa4eb3b9ba8c98f8cddef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316032" cy="15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92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Интернет-маркетинг, </a:t>
            </a:r>
            <a:r>
              <a:rPr lang="en-US" sz="2400" b="1" dirty="0" smtClean="0">
                <a:solidFill>
                  <a:schemeClr val="bg1"/>
                </a:solidFill>
              </a:rPr>
              <a:t>PR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7817" t="6465" r="15517" b="3593"/>
          <a:stretch/>
        </p:blipFill>
        <p:spPr bwMode="auto">
          <a:xfrm>
            <a:off x="179512" y="620689"/>
            <a:ext cx="223224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suxanova\Desktop\фото доска\x_96c94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30" y="498772"/>
            <a:ext cx="2239516" cy="30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1" y="770693"/>
            <a:ext cx="2592288" cy="26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 cstate="print"/>
          <a:srcRect l="37576" t="22078" r="28485" b="17965"/>
          <a:stretch/>
        </p:blipFill>
        <p:spPr bwMode="auto">
          <a:xfrm rot="19535243">
            <a:off x="990731" y="4177578"/>
            <a:ext cx="1708368" cy="214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7" cstate="print"/>
          <a:srcRect l="38267" t="21862" r="29005" b="18182"/>
          <a:stretch/>
        </p:blipFill>
        <p:spPr bwMode="auto">
          <a:xfrm rot="20642878">
            <a:off x="2395091" y="3612086"/>
            <a:ext cx="1535861" cy="2341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 cstate="print"/>
          <a:srcRect l="37748" t="21645" r="28313" b="17749"/>
          <a:stretch/>
        </p:blipFill>
        <p:spPr bwMode="auto">
          <a:xfrm>
            <a:off x="3740538" y="3479195"/>
            <a:ext cx="159091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9" cstate="print"/>
          <a:srcRect l="37748" t="22078" r="28833" b="18182"/>
          <a:stretch/>
        </p:blipFill>
        <p:spPr bwMode="auto">
          <a:xfrm rot="859324">
            <a:off x="5106464" y="3595608"/>
            <a:ext cx="1503091" cy="2343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10" cstate="print"/>
          <a:srcRect l="37575" t="22078" r="28487" b="17965"/>
          <a:stretch/>
        </p:blipFill>
        <p:spPr bwMode="auto">
          <a:xfrm rot="1718377">
            <a:off x="6285235" y="4167937"/>
            <a:ext cx="1486723" cy="2162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7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171400"/>
            <a:ext cx="2081808" cy="5829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Проблемы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770485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300" dirty="0" smtClean="0"/>
              <a:t>Не достаточно развита </a:t>
            </a:r>
            <a:r>
              <a:rPr lang="en-US" sz="2300" dirty="0" smtClean="0"/>
              <a:t>PR </a:t>
            </a:r>
            <a:r>
              <a:rPr lang="ru-RU" sz="2300" dirty="0" smtClean="0"/>
              <a:t>деятельность и интернет-маркетинг, задействованы не все каналы коммуникации.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/>
              <a:t>Не все сотрудники используют элементы фирменной символики при подготовке презентаций для </a:t>
            </a:r>
            <a:r>
              <a:rPr lang="ru-RU" sz="2300" dirty="0" smtClean="0">
                <a:solidFill>
                  <a:prstClr val="black"/>
                </a:solidFill>
              </a:rPr>
              <a:t>публичных </a:t>
            </a:r>
            <a:r>
              <a:rPr lang="ru-RU" sz="2300" dirty="0">
                <a:solidFill>
                  <a:prstClr val="black"/>
                </a:solidFill>
              </a:rPr>
              <a:t>выступлений</a:t>
            </a:r>
            <a:r>
              <a:rPr lang="ru-RU" sz="23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/>
              <a:t>Проблема выхода на новые сегменты.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/>
              <a:t>Длительная процедура утверждения образовательных программ, что может привести к снижению возможности своевременного оказания образовательных услуг.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>
                <a:ea typeface="Calibri"/>
                <a:cs typeface="Times New Roman"/>
              </a:rPr>
              <a:t>Отсутствует практика </a:t>
            </a:r>
            <a:r>
              <a:rPr lang="ru-RU" sz="2300" dirty="0">
                <a:ea typeface="Calibri"/>
                <a:cs typeface="Times New Roman"/>
              </a:rPr>
              <a:t>адаптации учебных программ в соответствии с отраслевой спецификой и конкретными потребностями заказчика</a:t>
            </a:r>
            <a:r>
              <a:rPr lang="ru-RU" sz="2300" dirty="0" smtClean="0">
                <a:ea typeface="Calibri"/>
                <a:cs typeface="Times New Roman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 smtClean="0">
                <a:cs typeface="Times New Roman"/>
              </a:rPr>
              <a:t>Отсутствует система мониторинга </a:t>
            </a:r>
            <a:r>
              <a:rPr lang="ru-RU" sz="2500" dirty="0">
                <a:solidFill>
                  <a:prstClr val="black"/>
                </a:solidFill>
              </a:rPr>
              <a:t>потребительского спроса на консультационные  </a:t>
            </a:r>
            <a:r>
              <a:rPr lang="ru-RU" sz="2500" dirty="0" smtClean="0">
                <a:solidFill>
                  <a:prstClr val="black"/>
                </a:solidFill>
              </a:rPr>
              <a:t>услуги.</a:t>
            </a:r>
            <a:endParaRPr lang="ru-RU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59766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Подготовлено к утверждению Положение о маркетинговой деятельности.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Проведен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</a:rPr>
              <a:t>SWOT-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анализ, на основе которого 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  <a:cs typeface="Times New Roman"/>
              </a:rPr>
              <a:t>выявлены 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конкурентные преимуществ института, ведется актуализация продуктовой линейки, определены приоритетные пути развития.</a:t>
            </a:r>
            <a:endParaRPr lang="ru-RU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Проведено исследование по изучению потребительского спроса на предоставляемые курсы повышения квалификации.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Проведен анализ потенциальных (не достаточно развитых) направлений внебюджетной деятельности института, на основании которого выявлены  перспективные направления: консультационное,  издательское.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Внесены коррективы в положение о внебюджетной деятельности института с учетом вновь возникших направлений внебюджетной деятельности, а также проведена корректировка калькуляции и сформированы прайс-листы.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Сформирован перечень консультационных услуг, а также ведется мониторинг потребительского спроса на представленные консультационные услуги среди  физических лиц.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Осуществляется процесс маркетинговых коммуникаций, посредством рекламы и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</a:rPr>
              <a:t>PR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 с целью популяризации института на рынке образовательных услуг, а так же  для привлечения большего числа реальных и потенциальных клиентов.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6608" y="-11877"/>
            <a:ext cx="59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Результаты маркетинговой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92696"/>
            <a:ext cx="8208912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2500" dirty="0" smtClean="0">
              <a:ea typeface="Calibri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500" dirty="0" smtClean="0">
                <a:ea typeface="Calibri"/>
              </a:rPr>
              <a:t>  Разработать проект Концепции маркетинговых коммуникаций ИРО.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500" dirty="0" smtClean="0">
                <a:ea typeface="Calibri"/>
                <a:cs typeface="Times New Roman"/>
              </a:rPr>
              <a:t> Активизировать </a:t>
            </a:r>
            <a:r>
              <a:rPr lang="ru-RU" sz="2500" dirty="0" smtClean="0"/>
              <a:t>интернет-маркетинг и </a:t>
            </a:r>
            <a:r>
              <a:rPr lang="en-US" sz="2500" dirty="0" smtClean="0">
                <a:ea typeface="Calibri"/>
                <a:cs typeface="Times New Roman"/>
              </a:rPr>
              <a:t>PR </a:t>
            </a:r>
            <a:r>
              <a:rPr lang="ru-RU" sz="2500" dirty="0" smtClean="0">
                <a:ea typeface="Calibri"/>
                <a:cs typeface="Times New Roman"/>
              </a:rPr>
              <a:t>деятельность с целью продвижения новых направлений деятельности ИРО.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500" dirty="0" smtClean="0">
                <a:ea typeface="Calibri"/>
                <a:cs typeface="Times New Roman"/>
              </a:rPr>
              <a:t> Способствовать поддержанию имиджа ИРО посредством использования фирменной символики (использование</a:t>
            </a:r>
            <a:r>
              <a:rPr lang="ru-RU" sz="2500" dirty="0" smtClean="0"/>
              <a:t> шаблона презентации </a:t>
            </a:r>
            <a:r>
              <a:rPr lang="en-US" sz="2500" dirty="0" smtClean="0"/>
              <a:t>Power Point </a:t>
            </a:r>
            <a:r>
              <a:rPr lang="ru-RU" sz="2500" dirty="0" smtClean="0"/>
              <a:t>на основе фирменного стиля института для использования сотрудниками при подготовке публичных выступлений).</a:t>
            </a:r>
            <a:endParaRPr lang="ru-RU" sz="25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Создать систему мониторинга </a:t>
            </a:r>
            <a:r>
              <a:rPr lang="ru-RU" sz="2500" dirty="0" smtClean="0"/>
              <a:t>потребительского спроса на консультационные  услуги.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-35626"/>
            <a:ext cx="192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Решения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5832648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Положение о маркетинговой деятельности </a:t>
            </a:r>
            <a:endParaRPr lang="ru-RU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ГАУ ДПО ЯО «Институт развития образования»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(далее ИРО)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Подготовлено к утверждению</a:t>
            </a:r>
          </a:p>
          <a:p>
            <a:pPr>
              <a:buNone/>
            </a:pPr>
            <a:r>
              <a:rPr lang="ru-RU" dirty="0" smtClean="0"/>
              <a:t>     Маркетинговая деятельность осуществляется на основании федеральной нормативной базы, региональных и внутренних документов, регламентирующих деятельность ИРО.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Цель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маркетинговой деятельности</a:t>
            </a:r>
          </a:p>
          <a:p>
            <a:pPr>
              <a:buNone/>
            </a:pPr>
            <a:r>
              <a:rPr lang="ru-RU" dirty="0" smtClean="0"/>
              <a:t>     Способствовать продвижению ИРО на рынке образовательных услуг и достижению результативных рыночных показателей, в соответствии с программой развития, посредством выявления и удовлетворения потребительского спроса на рынке образовательных услуг и продуктов, а также формирования  благоприятного имиджа ИРО повышения его конкурентоспособности.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781800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SWOT-</a:t>
            </a:r>
            <a:r>
              <a:rPr lang="ru-RU" sz="2400" dirty="0" smtClean="0">
                <a:solidFill>
                  <a:schemeClr val="bg1"/>
                </a:solidFill>
              </a:rPr>
              <a:t>анализ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99880"/>
              </p:ext>
            </p:extLst>
          </p:nvPr>
        </p:nvGraphicFramePr>
        <p:xfrm>
          <a:off x="179512" y="404663"/>
          <a:ext cx="8856984" cy="6576479"/>
        </p:xfrm>
        <a:graphic>
          <a:graphicData uri="http://schemas.openxmlformats.org/drawingml/2006/table">
            <a:tbl>
              <a:tblPr firstRow="1" firstCol="1" bandRow="1"/>
              <a:tblGrid>
                <a:gridCol w="4464496"/>
                <a:gridCol w="4392488"/>
              </a:tblGrid>
              <a:tr h="14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Сильные стороны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Слабые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стороны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91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-широкий спектр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образовательных программ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-многолетний опыт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разработки и реализации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программ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-известность 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среде региона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-опыт реализации крупных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образовательных мероприятий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-развитая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материально-техническая база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    превосходство над конкурентами по объему интеллектуального капитала;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    ориентация на высокое качество предоставления ОУ;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    партнерские отношения (совместная деятельность) с другими образовательными учреждениями, обеспечивающие доступ к прогрессивным технологиям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доступная ценовая политика</a:t>
                      </a: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не предоставляется возможность индивидуального обучения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отсутствие практики адаптации учебных программ в соответствии с отраслевой спецификой и конкретными потребностями заказчика.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слабо развито предоставление образовательных курсов с применением дистанционных технологий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не достаточно развита 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Низкая мотивация сотрудников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расширение спектра образовательных услуг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Возможности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Угрозы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5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увеличение охвата педагогов курсами повышения квалификации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выход на новые целевые сегменты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выход на другие регионы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создание новых, актуальных образовательных продуктов  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расширения спектра услуг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расширение предметной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возможность использования новых образовательных технологий;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(развитие дистанционного обучения,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корпоративное обучение онлайн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создание </a:t>
                      </a:r>
                      <a:r>
                        <a:rPr lang="ru-RU" sz="1100" kern="1200" dirty="0" err="1">
                          <a:solidFill>
                            <a:srgbClr val="303030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блочно</a:t>
                      </a:r>
                      <a:r>
                        <a:rPr lang="ru-RU" sz="1100" kern="1200" dirty="0">
                          <a:solidFill>
                            <a:srgbClr val="303030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-модульной организация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рост количества конкурентов и укрепление  их позиций на рынке образовательных услуг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ужесточение конкуренции между действующими образовательными организациями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сокращение бюджетного финансирования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переход на персонифицированную модель финансирования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не благоприятные экономические факторы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    снижение спроса на образовательные услуги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8249" marR="4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89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8326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 результате проведенного </a:t>
            </a:r>
            <a:r>
              <a:rPr lang="en-US" dirty="0" smtClean="0">
                <a:solidFill>
                  <a:srgbClr val="C00000"/>
                </a:solidFill>
              </a:rPr>
              <a:t>SWOT</a:t>
            </a:r>
            <a:r>
              <a:rPr lang="ru-RU" dirty="0" smtClean="0">
                <a:solidFill>
                  <a:srgbClr val="C00000"/>
                </a:solidFill>
              </a:rPr>
              <a:t>-анализа выявлены основные направления совершенствования деятельности: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разработка (актуализация существующих) образовательных программ, создание новых программ в соответствии с запросами основных социальных заказчиков;</a:t>
            </a:r>
          </a:p>
          <a:p>
            <a:pPr lvl="0"/>
            <a:r>
              <a:rPr lang="ru-RU" dirty="0" smtClean="0"/>
              <a:t>у</a:t>
            </a:r>
            <a:r>
              <a:rPr lang="ru-RU" sz="2400" dirty="0" smtClean="0"/>
              <a:t>величение числа курсов с использованием дистанционного обучения;</a:t>
            </a:r>
            <a:endParaRPr lang="ru-RU" sz="1800" dirty="0" smtClean="0"/>
          </a:p>
          <a:p>
            <a:pPr lvl="0"/>
            <a:r>
              <a:rPr lang="ru-RU" dirty="0" smtClean="0"/>
              <a:t>п</a:t>
            </a:r>
            <a:r>
              <a:rPr lang="ru-RU" sz="2400" dirty="0" smtClean="0"/>
              <a:t>редоставление возможности индивидуального обучения;</a:t>
            </a:r>
          </a:p>
          <a:p>
            <a:pPr lvl="0"/>
            <a:r>
              <a:rPr lang="ru-RU" sz="2400" dirty="0" smtClean="0"/>
              <a:t>внедрение новых образовательных технологий в образовательный процесс;</a:t>
            </a:r>
          </a:p>
          <a:p>
            <a:pPr lvl="0"/>
            <a:r>
              <a:rPr lang="ru-RU" dirty="0" smtClean="0"/>
              <a:t>постоянная о</a:t>
            </a:r>
            <a:r>
              <a:rPr lang="ru-RU" sz="2400" dirty="0" smtClean="0"/>
              <a:t>риентация на качество предоставляемых ОУ;</a:t>
            </a:r>
          </a:p>
          <a:p>
            <a:pPr lvl="0"/>
            <a:r>
              <a:rPr lang="ru-RU" sz="2400" dirty="0" smtClean="0"/>
              <a:t>использование сетевого взаимодействия для создания новых ОП;</a:t>
            </a:r>
            <a:endParaRPr lang="ru-RU" sz="1800" dirty="0" smtClean="0"/>
          </a:p>
          <a:p>
            <a:pPr lvl="0"/>
            <a:r>
              <a:rPr lang="ru-RU" dirty="0" smtClean="0"/>
              <a:t>периодичное проведение мониторинга образовательных потребностей;</a:t>
            </a:r>
            <a:endParaRPr lang="ru-RU" sz="1800" dirty="0" smtClean="0"/>
          </a:p>
          <a:p>
            <a:pPr lvl="0"/>
            <a:r>
              <a:rPr lang="ru-RU" dirty="0" smtClean="0"/>
              <a:t>проведение комплексных </a:t>
            </a:r>
            <a:r>
              <a:rPr lang="en-US" dirty="0" smtClean="0"/>
              <a:t>PR</a:t>
            </a:r>
            <a:r>
              <a:rPr lang="ru-RU" dirty="0" smtClean="0"/>
              <a:t>-кампании с целью популяризации института, как в Ярославской области, так и в других областях.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15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 руководителей образовательных организаций</a:t>
            </a:r>
            <a:endParaRPr lang="ru-RU" sz="3600" dirty="0"/>
          </a:p>
        </p:txBody>
      </p:sp>
      <p:pic>
        <p:nvPicPr>
          <p:cNvPr id="1026" name="Picture 2" descr="C:\Users\suxanova\Desktop\фото доска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28" y="3139733"/>
            <a:ext cx="3751393" cy="28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394939"/>
              </p:ext>
            </p:extLst>
          </p:nvPr>
        </p:nvGraphicFramePr>
        <p:xfrm>
          <a:off x="179512" y="404664"/>
          <a:ext cx="874846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15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755576" y="908720"/>
          <a:ext cx="81369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43808" y="404664"/>
            <a:ext cx="3205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6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 обучения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4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67544" y="980728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9328" y="484893"/>
            <a:ext cx="3125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811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 обучения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811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Государственное автономное учреждение дополнительного профессионального образования Ярославской области Институт развития образования</vt:lpstr>
      <vt:lpstr>Презентация PowerPoint</vt:lpstr>
      <vt:lpstr>Презентация PowerPoint</vt:lpstr>
      <vt:lpstr>SWOT-анализ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педагогов образовательных организаций </vt:lpstr>
      <vt:lpstr>Факторы, влияющие на выбор УДПО, %</vt:lpstr>
      <vt:lpstr>Презентация PowerPoint</vt:lpstr>
      <vt:lpstr>Презентация PowerPoint</vt:lpstr>
      <vt:lpstr>Актуальные курсы, %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Татьяна Александровна Лейнганг</cp:lastModifiedBy>
  <cp:revision>66</cp:revision>
  <dcterms:created xsi:type="dcterms:W3CDTF">2015-12-03T06:21:56Z</dcterms:created>
  <dcterms:modified xsi:type="dcterms:W3CDTF">2016-04-25T08:02:20Z</dcterms:modified>
</cp:coreProperties>
</file>