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92" r:id="rId7"/>
    <p:sldId id="293" r:id="rId8"/>
    <p:sldId id="294" r:id="rId9"/>
    <p:sldId id="295" r:id="rId10"/>
    <p:sldId id="261" r:id="rId11"/>
    <p:sldId id="263" r:id="rId12"/>
    <p:sldId id="290" r:id="rId13"/>
    <p:sldId id="264" r:id="rId14"/>
    <p:sldId id="266" r:id="rId15"/>
    <p:sldId id="265" r:id="rId16"/>
    <p:sldId id="267" r:id="rId17"/>
    <p:sldId id="305" r:id="rId18"/>
    <p:sldId id="306" r:id="rId19"/>
    <p:sldId id="268" r:id="rId20"/>
    <p:sldId id="269" r:id="rId21"/>
    <p:sldId id="270" r:id="rId22"/>
    <p:sldId id="307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79" r:id="rId33"/>
    <p:sldId id="291" r:id="rId34"/>
    <p:sldId id="281" r:id="rId35"/>
    <p:sldId id="282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83" r:id="rId45"/>
    <p:sldId id="285" r:id="rId46"/>
    <p:sldId id="284" r:id="rId47"/>
    <p:sldId id="286" r:id="rId48"/>
    <p:sldId id="287" r:id="rId49"/>
    <p:sldId id="288" r:id="rId50"/>
    <p:sldId id="289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Технология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841</c:v>
                </c:pt>
                <c:pt idx="1">
                  <c:v>411</c:v>
                </c:pt>
                <c:pt idx="2">
                  <c:v>270</c:v>
                </c:pt>
                <c:pt idx="3">
                  <c:v>266</c:v>
                </c:pt>
                <c:pt idx="4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31904"/>
        <c:axId val="151533440"/>
      </c:barChart>
      <c:catAx>
        <c:axId val="151531904"/>
        <c:scaling>
          <c:orientation val="minMax"/>
        </c:scaling>
        <c:delete val="0"/>
        <c:axPos val="l"/>
        <c:majorTickMark val="out"/>
        <c:minorTickMark val="none"/>
        <c:tickLblPos val="nextTo"/>
        <c:crossAx val="151533440"/>
        <c:crosses val="autoZero"/>
        <c:auto val="1"/>
        <c:lblAlgn val="ctr"/>
        <c:lblOffset val="100"/>
        <c:noMultiLvlLbl val="0"/>
      </c:catAx>
      <c:valAx>
        <c:axId val="151533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5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32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8384"/>
        <c:axId val="147364480"/>
      </c:barChart>
      <c:catAx>
        <c:axId val="1473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364480"/>
        <c:crosses val="autoZero"/>
        <c:auto val="1"/>
        <c:lblAlgn val="ctr"/>
        <c:lblOffset val="100"/>
        <c:noMultiLvlLbl val="0"/>
      </c:catAx>
      <c:valAx>
        <c:axId val="14736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2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п</c:v>
                </c:pt>
                <c:pt idx="1">
                  <c:v>2015 ф</c:v>
                </c:pt>
                <c:pt idx="2">
                  <c:v>2016 п</c:v>
                </c:pt>
                <c:pt idx="3">
                  <c:v>2016 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790</c:v>
                </c:pt>
                <c:pt idx="1">
                  <c:v>709</c:v>
                </c:pt>
                <c:pt idx="2">
                  <c:v>1025</c:v>
                </c:pt>
                <c:pt idx="3">
                  <c:v>717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семинары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п</c:v>
                </c:pt>
                <c:pt idx="1">
                  <c:v>2015 ф</c:v>
                </c:pt>
                <c:pt idx="2">
                  <c:v>2016 п</c:v>
                </c:pt>
                <c:pt idx="3">
                  <c:v>2016 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2475</c:v>
                </c:pt>
                <c:pt idx="3">
                  <c:v>1987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87712"/>
        <c:axId val="159189248"/>
      </c:barChart>
      <c:catAx>
        <c:axId val="15918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189248"/>
        <c:crosses val="autoZero"/>
        <c:auto val="1"/>
        <c:lblAlgn val="ctr"/>
        <c:lblOffset val="100"/>
        <c:noMultiLvlLbl val="0"/>
      </c:catAx>
      <c:valAx>
        <c:axId val="15918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187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2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03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08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2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94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5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0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76;&#1080;&#1085;&#1099;&#1081;&#1091;&#1088;&#1086;&#1082;.&#1088;&#1092;/index.php/kalendar-edinykh-urokov/item/147-kosmos-eto-my-gagarinskij-urok-12-aprely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Кафедра ЕМД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8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Публикационная активность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53990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65973089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56013499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7357043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66939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Цитирований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Хирша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68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45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02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74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56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3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Приносящая доход деятельность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Платная программы – 2 </a:t>
            </a:r>
          </a:p>
          <a:p>
            <a:r>
              <a:rPr lang="ru-RU" dirty="0" smtClean="0"/>
              <a:t>2015 г . Переподготовка по профессии </a:t>
            </a:r>
            <a:r>
              <a:rPr lang="ru-RU" dirty="0" err="1" smtClean="0"/>
              <a:t>тьютор</a:t>
            </a:r>
            <a:r>
              <a:rPr lang="ru-RU" dirty="0" smtClean="0"/>
              <a:t> в рамках проекта «Ярославская математическая школа» (250000 р.)</a:t>
            </a:r>
            <a:endParaRPr lang="ru-RU" dirty="0"/>
          </a:p>
          <a:p>
            <a:r>
              <a:rPr lang="ru-RU" dirty="0" smtClean="0"/>
              <a:t>2015 г. декабрь г. Великие Луки (69000 р.)</a:t>
            </a:r>
          </a:p>
          <a:p>
            <a:r>
              <a:rPr lang="ru-RU" dirty="0" smtClean="0"/>
              <a:t>Фонд кафедры 6400 р.</a:t>
            </a:r>
          </a:p>
          <a:p>
            <a:endParaRPr lang="ru-RU" dirty="0" smtClean="0"/>
          </a:p>
          <a:p>
            <a:r>
              <a:rPr lang="ru-RU" dirty="0" smtClean="0"/>
              <a:t>Участие в распространении продукции книготоргового центра</a:t>
            </a:r>
            <a:endParaRPr lang="ru-RU" dirty="0"/>
          </a:p>
        </p:txBody>
      </p:sp>
      <p:sp>
        <p:nvSpPr>
          <p:cNvPr id="3" name="AutoShape 2" descr="Группа Группа 1"/>
          <p:cNvSpPr>
            <a:spLocks noChangeAspect="1" noChangeArrowheads="1"/>
          </p:cNvSpPr>
          <p:nvPr/>
        </p:nvSpPr>
        <p:spPr bwMode="auto">
          <a:xfrm>
            <a:off x="10766424" y="2503487"/>
            <a:ext cx="1425575" cy="14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ФЦПРО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4351338"/>
          </a:xfrm>
        </p:spPr>
        <p:txBody>
          <a:bodyPr/>
          <a:lstStyle/>
          <a:p>
            <a:r>
              <a:rPr lang="ru-RU" dirty="0" smtClean="0"/>
              <a:t>ФЦПРО 2016 – 2 предметных области, 6 регионов, не считая ЯО, 16 групп, более 500 человек обучено</a:t>
            </a:r>
          </a:p>
          <a:p>
            <a:r>
              <a:rPr lang="ru-RU" dirty="0" smtClean="0"/>
              <a:t>ФЦПРО 2017 – 4 предметных области…</a:t>
            </a:r>
          </a:p>
        </p:txBody>
      </p:sp>
      <p:sp>
        <p:nvSpPr>
          <p:cNvPr id="3" name="AutoShape 2" descr="Группа Группа 1"/>
          <p:cNvSpPr>
            <a:spLocks noChangeAspect="1" noChangeArrowheads="1"/>
          </p:cNvSpPr>
          <p:nvPr/>
        </p:nvSpPr>
        <p:spPr bwMode="auto">
          <a:xfrm>
            <a:off x="10766424" y="2503487"/>
            <a:ext cx="1425575" cy="14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51" y="3226213"/>
            <a:ext cx="1598548" cy="1405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29" y="3355462"/>
            <a:ext cx="967997" cy="1151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361" y="1812768"/>
            <a:ext cx="990875" cy="1049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30" y="1865651"/>
            <a:ext cx="850562" cy="1187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991" y="487205"/>
            <a:ext cx="789964" cy="1063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30" y="356333"/>
            <a:ext cx="748625" cy="125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327" y="4842165"/>
            <a:ext cx="1343025" cy="13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Рейтинг подразделения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18864"/>
              </p:ext>
            </p:extLst>
          </p:nvPr>
        </p:nvGraphicFramePr>
        <p:xfrm>
          <a:off x="838200" y="1825625"/>
          <a:ext cx="10134598" cy="35194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4361"/>
                <a:gridCol w="1734361"/>
                <a:gridCol w="1666469"/>
                <a:gridCol w="1666469"/>
                <a:gridCol w="1666469"/>
                <a:gridCol w="1666469"/>
              </a:tblGrid>
              <a:tr h="1461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место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Рейтинг кадрового (квалификационного) потенциала структурного подразделения (R1)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Рейтинг учебно-методической деятельности структурного подразделения (R2)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Рейтинг научно-исследовательской и инновационной деятельности структурного подразделения (R3)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Рейтинг структурного подразделения (</a:t>
                      </a:r>
                      <a:r>
                        <a:rPr lang="en-US" sz="18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сп)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</a:tr>
              <a:tr h="488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0,86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1,01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</a:tr>
              <a:tr h="244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2,34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1,42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2,87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6,63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518" marR="7518" marT="7518" marB="0"/>
                </a:tc>
              </a:tr>
              <a:tr h="546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</a:t>
                      </a:r>
                    </a:p>
                  </a:txBody>
                  <a:tcPr marL="8079" marR="8079" marT="80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1,51</a:t>
                      </a:r>
                    </a:p>
                  </a:txBody>
                  <a:tcPr marL="8079" marR="8079" marT="8079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2,65</a:t>
                      </a:r>
                      <a:endParaRPr lang="ru-RU" sz="18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9" marR="8079" marT="80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600"/>
                        </a:spcAft>
                      </a:pPr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5,69</a:t>
                      </a:r>
                      <a:endParaRPr lang="ru-RU" sz="18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079" marR="8079" marT="807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2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программ ДПО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Всего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724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Новые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программ</a:t>
            </a:r>
          </a:p>
          <a:p>
            <a:r>
              <a:rPr lang="ru-RU" dirty="0" smtClean="0"/>
              <a:t>2015 г. 4 программы (2 сверх плана)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88076"/>
              </p:ext>
            </p:extLst>
          </p:nvPr>
        </p:nvGraphicFramePr>
        <p:xfrm>
          <a:off x="968374" y="2809875"/>
          <a:ext cx="9890126" cy="318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0126"/>
              </a:tblGrid>
              <a:tr h="6362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ППК "ФГОС ООО: содержание и методика обучения предмету "Черчение"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5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Развитие профессиональных компетенций педагога, реализующего субъектно-ориентированный педагогический процесс (стажировка)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5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Реализация субъектно-ориентированного типа педагогического процесса в организациях общего образования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62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Математическое объединение как форма обучения и развития математически одаренных школьников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Новые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1525" y="1387475"/>
            <a:ext cx="10515600" cy="4351338"/>
          </a:xfrm>
        </p:spPr>
        <p:txBody>
          <a:bodyPr/>
          <a:lstStyle/>
          <a:p>
            <a:r>
              <a:rPr lang="ru-RU" dirty="0" smtClean="0"/>
              <a:t>2016 г. 11 программ (2 ФЦПРО)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46311"/>
              </p:ext>
            </p:extLst>
          </p:nvPr>
        </p:nvGraphicFramePr>
        <p:xfrm>
          <a:off x="466725" y="1978025"/>
          <a:ext cx="11258550" cy="4629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8550"/>
              </a:tblGrid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Профессиональное развитие учителей естественнонаучных дисциплин и математики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ППК "Концепция развития математического образования в РФ и ее реализация в Ярославской области"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>
                          <a:effectLst/>
                        </a:rPr>
                        <a:t>ППК "Ландшафтное проектирование пришкольных участков" (ВБ)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ППК "Углубленная и олимпиадная подготовка учащихся по физике"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ППК "Углубленная и олимпиадная подготовка учащихся по математике"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ППК "Углубленная и олимпиадная подготовка учащихся по химии"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454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ППК "Основные приемы разработки </a:t>
                      </a:r>
                      <a:r>
                        <a:rPr lang="ru-RU" sz="1800" u="none" strike="noStrike" dirty="0" err="1">
                          <a:effectLst/>
                        </a:rPr>
                        <a:t>компетентностно</a:t>
                      </a:r>
                      <a:r>
                        <a:rPr lang="ru-RU" sz="1800" u="none" strike="noStrike" dirty="0">
                          <a:effectLst/>
                        </a:rPr>
                        <a:t>-ориентированных заданий по естественно-научным дисциплинам"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4774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ФГОС: организация проектной и учебно-исследовательской деятельности учащихся. Естественно-математические дисциплины</a:t>
                      </a: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ППК "ФГОС ООО: модернизация содержания и технологий достижения образовательных результатов. Математика"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30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ППК «ФГОС ООО: модернизация содержания и технологий достижения образовательных результатов. Технология»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  <a:tr h="57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Углубленная и олимпиадная подготовка учащихся по биологии и экологии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Новые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2949" y="1397000"/>
            <a:ext cx="11153775" cy="4351338"/>
          </a:xfrm>
        </p:spPr>
        <p:txBody>
          <a:bodyPr/>
          <a:lstStyle/>
          <a:p>
            <a:r>
              <a:rPr lang="ru-RU" dirty="0" smtClean="0"/>
              <a:t>2017 г. 28 программ (</a:t>
            </a:r>
            <a:r>
              <a:rPr lang="ru-RU" dirty="0" err="1" smtClean="0"/>
              <a:t>переутверждение</a:t>
            </a:r>
            <a:r>
              <a:rPr lang="ru-RU" dirty="0" smtClean="0"/>
              <a:t> 8,  </a:t>
            </a:r>
            <a:r>
              <a:rPr lang="ru-RU" dirty="0" err="1" smtClean="0"/>
              <a:t>внебюджет</a:t>
            </a:r>
            <a:r>
              <a:rPr lang="ru-RU" dirty="0" smtClean="0"/>
              <a:t> 2, ФЦПРО 4)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488"/>
              </p:ext>
            </p:extLst>
          </p:nvPr>
        </p:nvGraphicFramePr>
        <p:xfrm>
          <a:off x="390525" y="1826227"/>
          <a:ext cx="11706224" cy="4833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6224"/>
              </a:tblGrid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Подготовка экспертов предметной комиссии ГИА по программам среднего общего образования. Математика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Подготовка экспертов предметной комиссии ГИА по программам среднего общего образования. Биология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Подготовка экспертов предметной комиссии ГИА по программам среднего общего образования.  Физика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Подготовка экспертов предметной комиссии ГИА по программам среднего общего образования.  Химия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effectLst/>
                        </a:rPr>
                        <a:t>Профессиональное развитие учителя Технологии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effectLst/>
                        </a:rPr>
                        <a:t> ППК "Формирование навыков смыслового чтения на уроках естественно-математических </a:t>
                      </a:r>
                      <a:r>
                        <a:rPr lang="ru-RU" sz="900" b="1" i="1" u="none" strike="noStrike" dirty="0" err="1">
                          <a:effectLst/>
                        </a:rPr>
                        <a:t>дициплин</a:t>
                      </a:r>
                      <a:r>
                        <a:rPr lang="ru-RU" sz="900" b="1" i="1" u="none" strike="noStrike" dirty="0">
                          <a:effectLst/>
                        </a:rPr>
                        <a:t>"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ППК "Подготовка учащихся к ГИА по физике"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ППК "Подготовка учащихся к ГИА по химии"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ППК "Подготовка учащихся к ГИА по математике"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ППК "Подготовка учащихся к выполнению практической части экзамена по физике. ОГЭ"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ППК"ФГОС ООО. Формирование УУД при обучении физике с использованием малых средств информационных технологий"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7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ППК "Поэтапное формирование познавательных универсальных учебных действий средствами предметов естественно-математического цикла"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ФГОС ООО: региональное содержание предмета "Технология"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ППК "</a:t>
                      </a:r>
                      <a:r>
                        <a:rPr lang="ru-RU" sz="900" b="1" u="none" strike="noStrike" dirty="0" err="1">
                          <a:effectLst/>
                        </a:rPr>
                        <a:t>Самопрезентация</a:t>
                      </a:r>
                      <a:r>
                        <a:rPr lang="ru-RU" sz="900" b="1" u="none" strike="noStrike" dirty="0">
                          <a:effectLst/>
                        </a:rPr>
                        <a:t> учителя технологии: мастер класс, открытый урок, портфолио, статья"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1" u="none" strike="noStrike" dirty="0">
                          <a:effectLst/>
                        </a:rPr>
                        <a:t>ППК "Содержание и методика преподавания отдельных разделов школьной математики"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ППК "Подготовка учащихся к ГИА по биологии"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1" u="none" strike="noStrike" dirty="0">
                          <a:effectLst/>
                        </a:rPr>
                        <a:t>ФГОС ООО: система оценивания планируемых результатов обучения. Технология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ППК "Реализация требований ФГОС СОО. Химия"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ППК "Реализация требований ФГОС СОО. Математика"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1863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ППК "Методика использования химического эксперимента при подготовке к ГИА по предмету"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ППК "Реализация требований ФГОС СОО. Биология"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ППК "Реализация требований ФГОС СОО. Физика"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2469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ППП "Учитель естественнонаучных дисциплин, математики и технологии" (ВБ)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  <a:tr h="93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ППК "Современные виды рукоделия" (ВБ)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Бюджет-</a:t>
            </a:r>
            <a:r>
              <a:rPr lang="ru-RU" dirty="0" err="1" smtClean="0"/>
              <a:t>внебюджет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Программы, разработанные для внебюджетной реализации:</a:t>
            </a:r>
          </a:p>
          <a:p>
            <a:r>
              <a:rPr lang="ru-RU" dirty="0" smtClean="0"/>
              <a:t>«</a:t>
            </a:r>
            <a:r>
              <a:rPr lang="ru-RU" i="1" dirty="0"/>
              <a:t>Ландшафтное проектирование пришкольных </a:t>
            </a:r>
            <a:r>
              <a:rPr lang="ru-RU" i="1" dirty="0" smtClean="0"/>
              <a:t>участков»</a:t>
            </a:r>
          </a:p>
          <a:p>
            <a:endParaRPr lang="ru-RU" dirty="0"/>
          </a:p>
          <a:p>
            <a:r>
              <a:rPr lang="ru-RU" dirty="0" smtClean="0"/>
              <a:t>Планируется</a:t>
            </a:r>
          </a:p>
          <a:p>
            <a:r>
              <a:rPr lang="ru-RU" dirty="0" smtClean="0"/>
              <a:t>Переподготовка по профессии учитель</a:t>
            </a:r>
          </a:p>
          <a:p>
            <a:r>
              <a:rPr lang="ru-RU" dirty="0" smtClean="0"/>
              <a:t>Современные виды рукоделия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Отмененные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2015 г. 72 ч. 2 До 72 19</a:t>
            </a:r>
          </a:p>
          <a:p>
            <a:pPr marL="0" indent="0">
              <a:buNone/>
            </a:pPr>
            <a:r>
              <a:rPr lang="ru-RU" dirty="0" smtClean="0"/>
              <a:t>Причины – не учтен при наборе тот факт, что люди уже обучены по программам ФГОС. </a:t>
            </a:r>
          </a:p>
          <a:p>
            <a:pPr marL="0" indent="0">
              <a:buNone/>
            </a:pPr>
            <a:r>
              <a:rPr lang="ru-RU" dirty="0" smtClean="0"/>
              <a:t>2016 г. 10</a:t>
            </a:r>
          </a:p>
          <a:p>
            <a:pPr marL="0" indent="0">
              <a:buNone/>
            </a:pPr>
            <a:r>
              <a:rPr lang="ru-RU" dirty="0"/>
              <a:t>Не реализованы следующие программы:</a:t>
            </a:r>
          </a:p>
          <a:p>
            <a:pPr marL="0" indent="0">
              <a:buNone/>
            </a:pPr>
            <a:r>
              <a:rPr lang="ru-RU" dirty="0"/>
              <a:t>ФГОС ООО: система оценивания планируемых результатов обучения. Технология – малое количество заявок, не смогли </a:t>
            </a:r>
            <a:r>
              <a:rPr lang="ru-RU" dirty="0" err="1"/>
              <a:t>дособрать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Развитие творческого потенциала учащихся: олимпиада по технологии, </a:t>
            </a:r>
            <a:r>
              <a:rPr lang="ru-RU" dirty="0" err="1"/>
              <a:t>Самопрезентация</a:t>
            </a:r>
            <a:r>
              <a:rPr lang="ru-RU" dirty="0"/>
              <a:t> учителя технологии: мастер класс, открытый урок, портфолио, статья </a:t>
            </a:r>
            <a:r>
              <a:rPr lang="ru-RU" dirty="0" err="1"/>
              <a:t>Даниловский</a:t>
            </a:r>
            <a:r>
              <a:rPr lang="ru-RU" dirty="0"/>
              <a:t> МР – преподаватель, в силу чрезмерной загруженности не смогла разработать программу</a:t>
            </a:r>
          </a:p>
          <a:p>
            <a:pPr marL="0" indent="0">
              <a:buNone/>
            </a:pPr>
            <a:r>
              <a:rPr lang="ru-RU" dirty="0"/>
              <a:t>Отменены занятия в связи с малочисленностью группы по ППК «ФГОС ООО: особенности преподавания предмета. Технология» группа планировалась к реализации совместно с другой группой, однако, при подробном анализе повышения квалификации пришедших слушателей было обнаружено, что все они нуждаются в повышении квалификации не по сокращенной программе. Все желающие были приняты на обучение в группу «Профессиональное развитие учителя технологии»</a:t>
            </a:r>
          </a:p>
          <a:p>
            <a:pPr marL="0" indent="0">
              <a:buNone/>
            </a:pPr>
            <a:r>
              <a:rPr lang="ru-RU" dirty="0"/>
              <a:t>«Основные приемы разработки </a:t>
            </a:r>
            <a:r>
              <a:rPr lang="ru-RU" dirty="0" err="1"/>
              <a:t>компетентностно</a:t>
            </a:r>
            <a:r>
              <a:rPr lang="ru-RU" dirty="0"/>
              <a:t>-ориентированных заданий по естественнонаучным дисциплинам» - программа была разработана, но утверждена только в декабре, группа была собрана, слушатели переориентированы на прохождение ПК в 2017 г.</a:t>
            </a:r>
          </a:p>
          <a:p>
            <a:pPr marL="0" indent="0">
              <a:buNone/>
            </a:pPr>
            <a:r>
              <a:rPr lang="ru-RU" dirty="0"/>
              <a:t>Поэтапное формирование познавательных УУД средствами предметов естественно-математического цикла – программа не была разработана по причине чрезмерной загрузки руководителя группы разработки Головлевой С.М. программа передана на разработку другим сотрудникам в 2017 году.</a:t>
            </a:r>
          </a:p>
          <a:p>
            <a:pPr marL="0" indent="0">
              <a:buNone/>
            </a:pPr>
            <a:r>
              <a:rPr lang="ru-RU" dirty="0"/>
              <a:t>ППК ОГЭ и ЕГЭ: решение заданий повышенного уровня сложности. Химия. – преподаватель-совместитель не успела разработать программу и выполнить часть других работ по семейным обстоятельствам, а заменить ее было некем в силу чрезмерной загруженности </a:t>
            </a:r>
            <a:r>
              <a:rPr lang="ru-RU" dirty="0" err="1"/>
              <a:t>завкафедрой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Проектирование </a:t>
            </a:r>
            <a:r>
              <a:rPr lang="ru-RU" dirty="0" err="1"/>
              <a:t>разноуровневой</a:t>
            </a:r>
            <a:r>
              <a:rPr lang="ru-RU" dirty="0"/>
              <a:t> системы задач по математике в соответствии с планируемыми результатами. Программа была запланирована к разработке сотрудником, уволившимся в феврале, заменить не смогли, разработку перенесли на 2017 г.</a:t>
            </a:r>
          </a:p>
          <a:p>
            <a:pPr marL="0" indent="0">
              <a:buNone/>
            </a:pPr>
            <a:r>
              <a:rPr lang="ru-RU" dirty="0"/>
              <a:t>Реализация субъектно-ориентированного типа ПП в организациях общего образования изначально на эту программу заявлялись команды двух школ, однако во второй сменился директор и в итоге на ПК были направлены всего 5 сотрудников, которые были включены в первую группу. </a:t>
            </a:r>
            <a:r>
              <a:rPr lang="ru-RU" dirty="0" err="1"/>
              <a:t>Дособрать</a:t>
            </a:r>
            <a:r>
              <a:rPr lang="ru-RU" dirty="0"/>
              <a:t> группу не смогли.</a:t>
            </a:r>
          </a:p>
          <a:p>
            <a:pPr marL="0" indent="0">
              <a:buNone/>
            </a:pPr>
            <a:r>
              <a:rPr lang="ru-RU" dirty="0"/>
              <a:t>Проектная и учебно-исследовательская деятельность учащихся. Естественно-математические дисциплины. – группу не стали собирать программу сняли в силу физической невозможности реализовать две группы, группа в Гаврилов-Ямском МР реализована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Выполнение ГЗ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020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0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Выполнение ГЗ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Формы программ 2016</a:t>
            </a:r>
          </a:p>
          <a:p>
            <a:r>
              <a:rPr lang="ru-RU" dirty="0" smtClean="0"/>
              <a:t>В очной форме – 9</a:t>
            </a:r>
          </a:p>
          <a:p>
            <a:r>
              <a:rPr lang="ru-RU" dirty="0" smtClean="0"/>
              <a:t>Очно-заочно – 10</a:t>
            </a:r>
          </a:p>
          <a:p>
            <a:r>
              <a:rPr lang="ru-RU" dirty="0" smtClean="0"/>
              <a:t>Очно-заочно с ДОТ – 4</a:t>
            </a:r>
          </a:p>
          <a:p>
            <a:r>
              <a:rPr lang="ru-RU" dirty="0" smtClean="0"/>
              <a:t>Заочно - 8</a:t>
            </a:r>
          </a:p>
        </p:txBody>
      </p:sp>
    </p:spTree>
    <p:extLst>
      <p:ext uri="{BB962C8B-B14F-4D97-AF65-F5344CB8AC3E}">
        <p14:creationId xmlns:p14="http://schemas.microsoft.com/office/powerpoint/2010/main" val="1369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Привлечение ведущих ученых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Председатели предметных комиссий ГИА </a:t>
            </a:r>
          </a:p>
          <a:p>
            <a:pPr marL="0" indent="0">
              <a:buNone/>
            </a:pPr>
            <a:r>
              <a:rPr lang="ru-RU" b="1" dirty="0" smtClean="0"/>
              <a:t>Педагогика</a:t>
            </a:r>
          </a:p>
          <a:p>
            <a:r>
              <a:rPr lang="ru-RU" dirty="0" smtClean="0"/>
              <a:t>Юдин Владимир Владимирович – научное руководство проектами </a:t>
            </a:r>
          </a:p>
          <a:p>
            <a:pPr marL="0" indent="0">
              <a:buNone/>
            </a:pPr>
            <a:r>
              <a:rPr lang="ru-RU" b="1" dirty="0" smtClean="0"/>
              <a:t>Математика</a:t>
            </a:r>
          </a:p>
          <a:p>
            <a:r>
              <a:rPr lang="ru-RU" dirty="0" smtClean="0"/>
              <a:t>Афанасьев Владимир Васильевич – семинары и конференции</a:t>
            </a:r>
          </a:p>
          <a:p>
            <a:r>
              <a:rPr lang="ru-RU" dirty="0" smtClean="0"/>
              <a:t>Ястребов Александр Васильевич - семинары</a:t>
            </a:r>
          </a:p>
          <a:p>
            <a:pPr marL="0" indent="0">
              <a:buNone/>
            </a:pPr>
            <a:r>
              <a:rPr lang="ru-RU" b="1" dirty="0" smtClean="0"/>
              <a:t>Химия </a:t>
            </a:r>
          </a:p>
          <a:p>
            <a:r>
              <a:rPr lang="ru-RU" dirty="0" smtClean="0"/>
              <a:t>Еремин Вадим Владимирович - семинары</a:t>
            </a:r>
          </a:p>
          <a:p>
            <a:r>
              <a:rPr lang="ru-RU" dirty="0" smtClean="0"/>
              <a:t>Орлов Владимир Юрьевич – совместные проекты</a:t>
            </a:r>
          </a:p>
          <a:p>
            <a:pPr marL="0" indent="0">
              <a:buNone/>
            </a:pPr>
            <a:r>
              <a:rPr lang="ru-RU" b="1" dirty="0" smtClean="0"/>
              <a:t>Технология</a:t>
            </a:r>
          </a:p>
          <a:p>
            <a:r>
              <a:rPr lang="ru-RU" dirty="0" err="1" smtClean="0"/>
              <a:t>Байбородова</a:t>
            </a:r>
            <a:r>
              <a:rPr lang="ru-RU" dirty="0" smtClean="0"/>
              <a:t> Людмила Васильевна</a:t>
            </a:r>
          </a:p>
          <a:p>
            <a:r>
              <a:rPr lang="ru-RU" dirty="0" smtClean="0"/>
              <a:t>Серебренников Лев Николаевич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0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2015 г. 11 программ. Удовлетворенность: 90-100%</a:t>
            </a:r>
          </a:p>
          <a:p>
            <a:r>
              <a:rPr lang="ru-RU" dirty="0" smtClean="0"/>
              <a:t>2016 г. 7 программ. Удовлетворенность: 85-100%</a:t>
            </a:r>
          </a:p>
          <a:p>
            <a:r>
              <a:rPr lang="ru-RU" dirty="0" smtClean="0"/>
              <a:t>2017 г. 9 программ. Удовлетворенность: 92% 2 программы – 100%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Научно-методическая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Проекты и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Федеральные</a:t>
            </a:r>
          </a:p>
          <a:p>
            <a:r>
              <a:rPr lang="ru-RU" dirty="0" smtClean="0"/>
              <a:t>Образовательный проект «</a:t>
            </a:r>
            <a:r>
              <a:rPr lang="ru-RU" dirty="0" err="1" smtClean="0"/>
              <a:t>Стемфорд</a:t>
            </a:r>
            <a:r>
              <a:rPr lang="ru-RU" dirty="0" smtClean="0"/>
              <a:t>» -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для школьников</a:t>
            </a:r>
          </a:p>
          <a:p>
            <a:pPr marL="0" indent="0">
              <a:buNone/>
            </a:pPr>
            <a:r>
              <a:rPr lang="ru-RU" b="1" dirty="0" smtClean="0"/>
              <a:t>Региональные </a:t>
            </a:r>
          </a:p>
          <a:p>
            <a:r>
              <a:rPr lang="ru-RU" dirty="0" smtClean="0"/>
              <a:t>«Развитие кадрового потенциала» </a:t>
            </a:r>
          </a:p>
          <a:p>
            <a:r>
              <a:rPr lang="ru-RU" dirty="0" smtClean="0"/>
              <a:t>«Развитие образцов субъектно-ориентированного типа педагогического процесса в основной школе в условиях реализации ФГОС» 2014-2016</a:t>
            </a:r>
          </a:p>
          <a:p>
            <a:r>
              <a:rPr lang="ru-RU" dirty="0" smtClean="0"/>
              <a:t>«Программа распространения практик субъектно-ориентированного типа педагогического процесса в условиях реализации ФГОС» 2017-2018</a:t>
            </a:r>
          </a:p>
        </p:txBody>
      </p:sp>
    </p:spTree>
    <p:extLst>
      <p:ext uri="{BB962C8B-B14F-4D97-AF65-F5344CB8AC3E}">
        <p14:creationId xmlns:p14="http://schemas.microsoft.com/office/powerpoint/2010/main" val="39494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«Организация проектной и учебно-исследовательской деятельности в организация профессионального образования» (совместно с КПО) – </a:t>
            </a:r>
            <a:r>
              <a:rPr lang="ru-RU" dirty="0" err="1" smtClean="0"/>
              <a:t>Переславский</a:t>
            </a:r>
            <a:r>
              <a:rPr lang="ru-RU" dirty="0" smtClean="0"/>
              <a:t> КФКК – </a:t>
            </a:r>
            <a:r>
              <a:rPr lang="ru-RU" dirty="0" err="1" smtClean="0"/>
              <a:t>Немцева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«Формирование познавательных УУД в основной школе» – школа им. Е. Родионова, д. </a:t>
            </a:r>
            <a:r>
              <a:rPr lang="ru-RU" dirty="0" err="1" smtClean="0"/>
              <a:t>Судино</a:t>
            </a:r>
            <a:r>
              <a:rPr lang="ru-RU" dirty="0" smtClean="0"/>
              <a:t>, Ростовский МР – </a:t>
            </a:r>
            <a:r>
              <a:rPr lang="ru-RU" dirty="0" err="1" smtClean="0"/>
              <a:t>Немцева</a:t>
            </a:r>
            <a:r>
              <a:rPr lang="ru-RU" dirty="0" smtClean="0"/>
              <a:t> Т.В.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 перспективе</a:t>
            </a:r>
          </a:p>
          <a:p>
            <a:r>
              <a:rPr lang="ru-RU" dirty="0" smtClean="0"/>
              <a:t>Базовые площадки в рамках программы распространения практик СОПП (новые участники)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5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Ресурсные центры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Консультации сотрудников кафедры. Тематики:</a:t>
            </a:r>
          </a:p>
          <a:p>
            <a:r>
              <a:rPr lang="ru-RU" dirty="0" smtClean="0"/>
              <a:t>Нормативная база</a:t>
            </a:r>
          </a:p>
          <a:p>
            <a:r>
              <a:rPr lang="ru-RU" dirty="0" smtClean="0"/>
              <a:t>ИКТ в профессиональной деятельности</a:t>
            </a:r>
          </a:p>
          <a:p>
            <a:r>
              <a:rPr lang="ru-RU" dirty="0" smtClean="0"/>
              <a:t>Подготовка к ГИА</a:t>
            </a:r>
          </a:p>
          <a:p>
            <a:r>
              <a:rPr lang="ru-RU" dirty="0" smtClean="0"/>
              <a:t>Поиск репетиторов</a:t>
            </a:r>
          </a:p>
          <a:p>
            <a:r>
              <a:rPr lang="ru-RU" dirty="0" smtClean="0"/>
              <a:t>Учебный процесс</a:t>
            </a:r>
          </a:p>
          <a:p>
            <a:r>
              <a:rPr lang="ru-RU" dirty="0" smtClean="0"/>
              <a:t>Выбор образовательных организаций</a:t>
            </a:r>
          </a:p>
          <a:p>
            <a:r>
              <a:rPr lang="ru-RU" dirty="0" smtClean="0"/>
              <a:t>Проверка заданий ГИА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Возможные темы:</a:t>
            </a:r>
          </a:p>
          <a:p>
            <a:r>
              <a:rPr lang="ru-RU" dirty="0" smtClean="0"/>
              <a:t>Финансовая грамотность в повседневной жизни</a:t>
            </a:r>
          </a:p>
          <a:p>
            <a:r>
              <a:rPr lang="ru-RU" dirty="0" smtClean="0"/>
              <a:t>Оценка рисков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Лаборатории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 введения ФГОС</a:t>
            </a:r>
          </a:p>
          <a:p>
            <a:r>
              <a:rPr lang="ru-RU" dirty="0" smtClean="0"/>
              <a:t>Краеведения</a:t>
            </a:r>
          </a:p>
          <a:p>
            <a:r>
              <a:rPr lang="ru-RU" dirty="0" smtClean="0"/>
              <a:t>Сельской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7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Контингент клиентов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Математика – 841</a:t>
            </a:r>
          </a:p>
          <a:p>
            <a:r>
              <a:rPr lang="ru-RU" dirty="0" smtClean="0"/>
              <a:t>Технология - 411</a:t>
            </a:r>
          </a:p>
          <a:p>
            <a:r>
              <a:rPr lang="ru-RU" dirty="0" smtClean="0"/>
              <a:t>Биология – 270</a:t>
            </a:r>
          </a:p>
          <a:p>
            <a:r>
              <a:rPr lang="ru-RU" dirty="0" smtClean="0"/>
              <a:t>Физика – 266</a:t>
            </a:r>
          </a:p>
          <a:p>
            <a:r>
              <a:rPr lang="ru-RU" dirty="0" smtClean="0"/>
              <a:t>Химия – 218</a:t>
            </a:r>
          </a:p>
          <a:p>
            <a:r>
              <a:rPr lang="ru-RU" dirty="0" smtClean="0"/>
              <a:t>Совместители - ???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6350248"/>
              </p:ext>
            </p:extLst>
          </p:nvPr>
        </p:nvGraphicFramePr>
        <p:xfrm>
          <a:off x="5762624" y="730319"/>
          <a:ext cx="52165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6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Научно-методическая продукция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Сборник практических работ по биологии / под ред. И.П. Комаровой, Т.В. </a:t>
            </a:r>
            <a:r>
              <a:rPr lang="ru-RU" dirty="0" err="1" smtClean="0"/>
              <a:t>Немцевой</a:t>
            </a:r>
            <a:r>
              <a:rPr lang="ru-RU" dirty="0" smtClean="0"/>
              <a:t>. – Ярославль: ГОАУ ЯО ИРО, 2014. – 68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Модернизация содержания и технологий обучения математике: методическое пособие / М.Л. Зуева, С.М. Головлева, М.П. </a:t>
            </a:r>
            <a:r>
              <a:rPr lang="ru-RU" dirty="0" err="1" smtClean="0"/>
              <a:t>Кривунь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и др.</a:t>
            </a:r>
            <a:r>
              <a:rPr lang="en-US" dirty="0" smtClean="0"/>
              <a:t>]</a:t>
            </a:r>
            <a:r>
              <a:rPr lang="ru-RU" dirty="0" smtClean="0"/>
              <a:t>; под общ. Ред. А.В. </a:t>
            </a:r>
            <a:r>
              <a:rPr lang="ru-RU" dirty="0" err="1" smtClean="0"/>
              <a:t>Золотаревой</a:t>
            </a:r>
            <a:r>
              <a:rPr lang="ru-RU" dirty="0" smtClean="0"/>
              <a:t>. – Ярославль : ГАУ ДПО ЯО ИРО, 2016. – 126 с. (Федеральные государственные образовательные стандарты)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Модернизация технологий и содержания обучения предметной области «Технология»: методические рекомендации / Е.Е. </a:t>
            </a:r>
            <a:r>
              <a:rPr lang="ru-RU" dirty="0" err="1" smtClean="0"/>
              <a:t>Цамуталина</a:t>
            </a:r>
            <a:r>
              <a:rPr lang="ru-RU" dirty="0" smtClean="0"/>
              <a:t>; под общ. Ред. А.В. </a:t>
            </a:r>
            <a:r>
              <a:rPr lang="ru-RU" dirty="0" err="1" smtClean="0"/>
              <a:t>Золотаревой</a:t>
            </a:r>
            <a:r>
              <a:rPr lang="ru-RU" dirty="0" smtClean="0"/>
              <a:t>. – Ярославль: ГАУ ДПО ЯО ИРО, 2016. – 87 с</a:t>
            </a:r>
            <a:r>
              <a:rPr lang="ru-RU" dirty="0"/>
              <a:t>. (Федеральные государственные образовательные стандарты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Техническое творчество: практики дополнительного образования детей: методические рекомендации / Е.Е. </a:t>
            </a:r>
            <a:r>
              <a:rPr lang="ru-RU" dirty="0" err="1" smtClean="0"/>
              <a:t>Цамуталина</a:t>
            </a:r>
            <a:r>
              <a:rPr lang="ru-RU" dirty="0" smtClean="0"/>
              <a:t>, Т.М. </a:t>
            </a:r>
            <a:r>
              <a:rPr lang="ru-RU" dirty="0" err="1" smtClean="0"/>
              <a:t>Талова</a:t>
            </a:r>
            <a:r>
              <a:rPr lang="ru-RU" dirty="0" smtClean="0"/>
              <a:t>, Л.А. Давыдова </a:t>
            </a:r>
            <a:r>
              <a:rPr lang="en-US" dirty="0" smtClean="0"/>
              <a:t>[</a:t>
            </a:r>
            <a:r>
              <a:rPr lang="ru-RU" dirty="0" smtClean="0"/>
              <a:t>и др.</a:t>
            </a:r>
            <a:r>
              <a:rPr lang="en-US" dirty="0" smtClean="0"/>
              <a:t>]</a:t>
            </a:r>
            <a:r>
              <a:rPr lang="ru-RU" dirty="0" smtClean="0"/>
              <a:t>; под ред. А.В. </a:t>
            </a:r>
            <a:r>
              <a:rPr lang="ru-RU" dirty="0" err="1" smtClean="0"/>
              <a:t>Золотаревой</a:t>
            </a:r>
            <a:r>
              <a:rPr lang="ru-RU" dirty="0" smtClean="0"/>
              <a:t>. – Ярославль: ГАУ ДПО ЯО ИРО, 2016. – 155 с. – (Обновление содержания и технологий дополнительного образования детей)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компетенций педагога, необходимых для работы с талантливыми детьми и молодёжью средствами дополнительного профессионального образования: коллективная монография / под науч. Ред. А.В. </a:t>
            </a:r>
            <a:r>
              <a:rPr lang="ru-RU" dirty="0" err="1" smtClean="0"/>
              <a:t>Золотаревой</a:t>
            </a:r>
            <a:r>
              <a:rPr lang="ru-RU" dirty="0" smtClean="0"/>
              <a:t>, Н.П. </a:t>
            </a:r>
            <a:r>
              <a:rPr lang="ru-RU" dirty="0" err="1" smtClean="0"/>
              <a:t>Ансимовой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Серия: подготовка кадров для работы с талантливыми детьми и молодежью</a:t>
            </a:r>
            <a:r>
              <a:rPr lang="en-US" dirty="0" smtClean="0"/>
              <a:t>]</a:t>
            </a:r>
            <a:r>
              <a:rPr lang="ru-RU" dirty="0" smtClean="0"/>
              <a:t>. – Ярославль : РИО ЯГПУ, 2016. – 382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Космос – это мы. Гагаринский урок. / А.В. Пешкова, С.М. Головлева. – Москва. 2016. - 68 с. Электронный документ. Режим доступа </a:t>
            </a:r>
            <a:r>
              <a:rPr lang="en-US" dirty="0">
                <a:hlinkClick r:id="rId3"/>
              </a:rPr>
              <a:t>https://xn--d1abkefqip0a2f.xn--</a:t>
            </a:r>
            <a:r>
              <a:rPr lang="en-US" dirty="0" smtClean="0">
                <a:hlinkClick r:id="rId3"/>
              </a:rPr>
              <a:t>p1ai/index.php/kalendar-edinykh-urokov/item/147-kosmos-eto-my-gagarinskij-urok-12-aprelya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Грани творчества. Сборник материалов региональной выставки мастерства учителей технологии. По материалам ГОАУ ЯО ИРО. Ярославская область: Образовательные ресурсы. Информационно-методический сборник, 2015. выпуск 365.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РАУТ 2016. Региональная ассамблея учителей технологии. Сборник материалов. ГАУ ДПО ЯО ИРО.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Коммуникационная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Конференции, семинары, </a:t>
            </a:r>
            <a:r>
              <a:rPr lang="ru-RU" dirty="0" err="1" smtClean="0"/>
              <a:t>вебинары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Грани творчества – РАУТ</a:t>
            </a:r>
          </a:p>
          <a:p>
            <a:r>
              <a:rPr lang="ru-RU" dirty="0" smtClean="0"/>
              <a:t>Выставка – конференция – ассамблея</a:t>
            </a:r>
          </a:p>
          <a:p>
            <a:r>
              <a:rPr lang="ru-RU" dirty="0" smtClean="0"/>
              <a:t>Региональная конференция «Математическое образование: от дошкольного к среднему профессиональному»</a:t>
            </a:r>
          </a:p>
          <a:p>
            <a:endParaRPr lang="ru-RU" dirty="0"/>
          </a:p>
          <a:p>
            <a:r>
              <a:rPr lang="ru-RU" dirty="0" err="1" smtClean="0"/>
              <a:t>Вебинары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ГИА, нормативная база, аттестация, контрольно-надзорная деятельность</a:t>
            </a:r>
          </a:p>
          <a:p>
            <a:endParaRPr lang="ru-RU" dirty="0"/>
          </a:p>
          <a:p>
            <a:r>
              <a:rPr lang="ru-RU" dirty="0" smtClean="0"/>
              <a:t>Семинары. Организация урока, решение заданий ГИА, использование современного оборудования, организация эксперимента.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Конференции, семинары, </a:t>
            </a:r>
            <a:r>
              <a:rPr lang="ru-RU" dirty="0" err="1" smtClean="0"/>
              <a:t>вебинары</a:t>
            </a:r>
            <a:endParaRPr lang="ru-RU" dirty="0"/>
          </a:p>
        </p:txBody>
      </p:sp>
      <p:pic>
        <p:nvPicPr>
          <p:cNvPr id="1026" name="Picture 2" descr="C:\Users\golovleva.INTRANET\Documents\332_1014_ИРО\IMG_4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16" y="150177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lovleva.INTRANET\Documents\332_1014_ИРО\IMG_48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50" y="1590675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Педагогические субботники, дни ИРО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Юбилей ИРО – весь состав кафедры</a:t>
            </a:r>
          </a:p>
          <a:p>
            <a:r>
              <a:rPr lang="ru-RU" dirty="0" smtClean="0"/>
              <a:t>Дни ИРО </a:t>
            </a:r>
          </a:p>
          <a:p>
            <a:pPr marL="0" indent="0">
              <a:buNone/>
            </a:pPr>
            <a:r>
              <a:rPr lang="ru-RU" b="1" dirty="0" smtClean="0"/>
              <a:t>2016 г.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Борисоглебский МР – 1 чел.</a:t>
            </a:r>
          </a:p>
          <a:p>
            <a:r>
              <a:rPr lang="ru-RU" dirty="0" err="1" smtClean="0"/>
              <a:t>Некоузский</a:t>
            </a:r>
            <a:r>
              <a:rPr lang="ru-RU" dirty="0" smtClean="0"/>
              <a:t> МР -  1 чел.</a:t>
            </a:r>
          </a:p>
          <a:p>
            <a:pPr marL="0" indent="0">
              <a:buNone/>
            </a:pPr>
            <a:r>
              <a:rPr lang="ru-RU" b="1" dirty="0" smtClean="0"/>
              <a:t>2017 г.</a:t>
            </a:r>
          </a:p>
          <a:p>
            <a:r>
              <a:rPr lang="ru-RU" dirty="0" smtClean="0"/>
              <a:t>Пошехонский МР – 1 чел.</a:t>
            </a:r>
          </a:p>
          <a:p>
            <a:r>
              <a:rPr lang="ru-RU" dirty="0" err="1" smtClean="0"/>
              <a:t>Угличский</a:t>
            </a:r>
            <a:r>
              <a:rPr lang="ru-RU" dirty="0" smtClean="0"/>
              <a:t> МР – 3 чел.</a:t>
            </a:r>
          </a:p>
          <a:p>
            <a:r>
              <a:rPr lang="ru-RU" dirty="0" err="1" smtClean="0"/>
              <a:t>Тутаевский</a:t>
            </a:r>
            <a:r>
              <a:rPr lang="ru-RU" dirty="0" smtClean="0"/>
              <a:t> МР – 3 чел.</a:t>
            </a:r>
          </a:p>
          <a:p>
            <a:pPr marL="0" indent="0" algn="r">
              <a:buNone/>
            </a:pPr>
            <a:r>
              <a:rPr lang="ru-RU" b="1" i="1" dirty="0" smtClean="0"/>
              <a:t>Тематика – подготовка к ГИА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65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/>
          <a:lstStyle/>
          <a:p>
            <a:r>
              <a:rPr lang="ru-RU" dirty="0" smtClean="0"/>
              <a:t>Профессиональные методические сообщества, сетевые сообщества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Региональное методическое объединение учителей естественно-математического цикла и технологии «ТЕМП»</a:t>
            </a:r>
          </a:p>
          <a:p>
            <a:r>
              <a:rPr lang="ru-RU" dirty="0" smtClean="0"/>
              <a:t>Секции по учебным предметам (5 секций)</a:t>
            </a:r>
          </a:p>
          <a:p>
            <a:r>
              <a:rPr lang="ru-RU" dirty="0" smtClean="0"/>
              <a:t>Распределенное управление – актив, совет</a:t>
            </a:r>
          </a:p>
          <a:p>
            <a:endParaRPr lang="ru-RU" dirty="0"/>
          </a:p>
          <a:p>
            <a:r>
              <a:rPr lang="ru-RU" dirty="0" smtClean="0"/>
              <a:t>Региональное отделение межрегиональной ассоциации учителей математики</a:t>
            </a:r>
          </a:p>
          <a:p>
            <a:r>
              <a:rPr lang="ru-RU" dirty="0" smtClean="0"/>
              <a:t>Региональное отделение межрегиональной ассоциации учителей химии</a:t>
            </a:r>
          </a:p>
          <a:p>
            <a:r>
              <a:rPr lang="ru-RU" dirty="0" smtClean="0"/>
              <a:t>Физика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7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531" y="764704"/>
            <a:ext cx="8640960" cy="49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Проделанная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Сформирован актив сообществ, привлекаемый к совместному планированию и подготовке мероприятий</a:t>
            </a:r>
          </a:p>
          <a:p>
            <a:r>
              <a:rPr lang="ru-RU" dirty="0" smtClean="0"/>
              <a:t>Разработан план работы сообщества, в который включены различные мероприятия (семинары, конференции, открытые заседания и пр.)</a:t>
            </a:r>
          </a:p>
          <a:p>
            <a:r>
              <a:rPr lang="ru-RU" dirty="0" smtClean="0"/>
              <a:t>Организована система совместного планирования деятельности в сообществах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070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625600" y="304800"/>
            <a:ext cx="1016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Cambria" pitchFamily="18" charset="0"/>
              </a:rPr>
              <a:t>Государственное автономное учреждение дополнительного профессионального образования Ярославской области </a:t>
            </a:r>
            <a:endParaRPr lang="en-US" altLang="ru-RU" sz="1400" smtClean="0">
              <a:solidFill>
                <a:srgbClr val="000000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Cambria" pitchFamily="18" charset="0"/>
              </a:rPr>
              <a:t>«Институт развития образования»</a:t>
            </a:r>
          </a:p>
        </p:txBody>
      </p:sp>
      <p:pic>
        <p:nvPicPr>
          <p:cNvPr id="5125" name="Рисунок 1" descr="Описание: ЛОГОТИПЧ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304801"/>
            <a:ext cx="10964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676400"/>
            <a:ext cx="12192000" cy="3124200"/>
          </a:xfrm>
          <a:prstGeom prst="rect">
            <a:avLst/>
          </a:prstGeom>
          <a:solidFill>
            <a:srgbClr val="C7E6A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6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0769" y="2068302"/>
            <a:ext cx="3327440" cy="241995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3962400" y="1828801"/>
            <a:ext cx="751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C00000"/>
                </a:solidFill>
                <a:latin typeface="Cambria" pitchFamily="18" charset="0"/>
              </a:rPr>
              <a:t>Региональная ассамблея учителей технологии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60801" y="5334000"/>
            <a:ext cx="3585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A50021"/>
                </a:solidFill>
              </a:rPr>
              <a:t>25 марта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4562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dirty="0" smtClean="0"/>
              <a:t>Программа Ассамблеи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1268761"/>
            <a:ext cx="10972800" cy="4525963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Региональная научно-практическая конференция «Технологическая подготовка школьников в условиях реализации ФГОС ОО: актуальные аспекты, инновационные практики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lvl="1"/>
            <a:r>
              <a:rPr lang="ru-RU" sz="1600" dirty="0" smtClean="0">
                <a:effectLst/>
              </a:rPr>
              <a:t>Актуальные проблемы внедрения ФГОС ОО по предметной области «Технология» и пути решения</a:t>
            </a:r>
          </a:p>
          <a:p>
            <a:pPr lvl="1"/>
            <a:r>
              <a:rPr lang="ru-RU" sz="1600" dirty="0">
                <a:solidFill>
                  <a:schemeClr val="tx1"/>
                </a:solidFill>
                <a:ea typeface="+mn-ea"/>
                <a:cs typeface="+mn-cs"/>
              </a:rPr>
              <a:t>Профессиональная ориентация и профессиональное самоопределение школьников на уроках технологии и внеурочной </a:t>
            </a: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</a:rPr>
              <a:t>деятельности</a:t>
            </a:r>
          </a:p>
          <a:p>
            <a:pPr lvl="1"/>
            <a:r>
              <a:rPr lang="ru-RU" sz="1600" dirty="0">
                <a:solidFill>
                  <a:schemeClr val="tx1"/>
                </a:solidFill>
                <a:ea typeface="+mn-ea"/>
                <a:cs typeface="+mn-cs"/>
              </a:rPr>
              <a:t>Профессиональное развитие учителя технологии как необходимое условие технологического образования школьников</a:t>
            </a:r>
            <a:endParaRPr lang="ru-RU" sz="1600" dirty="0" smtClean="0">
              <a:effectLst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Региональная выставка мастерства учителей технологии «Грани творчества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 smtClean="0">
              <a:effectLst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Выставка-презентация нового оборудования для образовательных организаций «Инженерно-технологический класс – среда инженерной культуры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 smtClean="0">
              <a:effectLst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153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Математика – зав. каф. Головлева С.М.</a:t>
            </a:r>
          </a:p>
          <a:p>
            <a:r>
              <a:rPr lang="ru-RU" dirty="0" smtClean="0"/>
              <a:t>Математика - _______________</a:t>
            </a:r>
          </a:p>
          <a:p>
            <a:r>
              <a:rPr lang="ru-RU" dirty="0" smtClean="0"/>
              <a:t>Технология – доцент </a:t>
            </a:r>
            <a:r>
              <a:rPr lang="ru-RU" dirty="0" err="1" smtClean="0"/>
              <a:t>Цамуталина</a:t>
            </a:r>
            <a:r>
              <a:rPr lang="ru-RU" dirty="0" smtClean="0"/>
              <a:t> Е.Е.</a:t>
            </a:r>
          </a:p>
          <a:p>
            <a:r>
              <a:rPr lang="ru-RU" dirty="0" smtClean="0"/>
              <a:t>Физика – доцент 0,5 Пешкова А.В. </a:t>
            </a:r>
            <a:r>
              <a:rPr lang="ru-RU" b="1" dirty="0" err="1"/>
              <a:t>к</a:t>
            </a:r>
            <a:r>
              <a:rPr lang="ru-RU" b="1" dirty="0" err="1" smtClean="0"/>
              <a:t>.п.н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Химия – ст. </a:t>
            </a:r>
            <a:r>
              <a:rPr lang="ru-RU" dirty="0" err="1" smtClean="0"/>
              <a:t>преп</a:t>
            </a:r>
            <a:r>
              <a:rPr lang="ru-RU" dirty="0" smtClean="0"/>
              <a:t>-ль 0,5 Александрова Е.В. </a:t>
            </a:r>
            <a:r>
              <a:rPr lang="ru-RU" b="1" dirty="0" err="1" smtClean="0"/>
              <a:t>к.п.н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Биология – ст. </a:t>
            </a:r>
            <a:r>
              <a:rPr lang="ru-RU" dirty="0" err="1" smtClean="0"/>
              <a:t>преп</a:t>
            </a:r>
            <a:r>
              <a:rPr lang="ru-RU" dirty="0" smtClean="0"/>
              <a:t>-ль </a:t>
            </a:r>
            <a:r>
              <a:rPr lang="ru-RU" dirty="0" err="1" smtClean="0"/>
              <a:t>Немцева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Ассистент – </a:t>
            </a:r>
            <a:r>
              <a:rPr lang="ru-RU" dirty="0" err="1" smtClean="0"/>
              <a:t>Житенева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1026" name="Picture 2" descr="http://www.iro.yar.ru/fileadmin/_migrated/pics/z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6258" y="2780111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ro.yar.ru/fileadmin/_migrated/pics/n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6258" y="804138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o.yar.ru/fileadmin/_migrated/pics/gs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181" y="1249513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630316/v630316352/3b61b/X-PRY18R55c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898" y="3507775"/>
            <a:ext cx="1209676" cy="15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yspu.org/images/thumb/b/b1/%D0%95%D0%92%D0%90.jpg/200px-%D0%95%D0%92%D0%9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7578" y="4733924"/>
            <a:ext cx="1123951" cy="17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Открытие. Конференция. Работа секций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797" y="836712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797" y="836712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55" y="4941168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2431" y="2924944"/>
            <a:ext cx="37347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F:\АССАМБЛЕЯ_сб-к_фото\ФОТО_25.03.2016\Фото 25.03.16\DSC0554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0935" y="2923848"/>
            <a:ext cx="36614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АССАМБЛЕЯ_сб-к_фото\ФОТО_25.03.2016\DSC054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935" y="4941168"/>
            <a:ext cx="360542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944" y="4941168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316" y="2924944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97" y="831725"/>
            <a:ext cx="3600449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28" y="2832785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28" y="1032785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243" y="1032785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242" y="2832785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669" y="1032785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39" y="4653136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819" y="4653136"/>
            <a:ext cx="1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19" y="4658816"/>
            <a:ext cx="1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529" y="4653136"/>
            <a:ext cx="407688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247" y="2832785"/>
            <a:ext cx="36054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Выставка «Грани творчества». Мастер-классы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84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012" y="1748105"/>
            <a:ext cx="432650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АССАМБЛЕЯ_сб-к_фото\ФОТО_25.03.2016\Фото 25.03.16\DSC055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22" y="4005064"/>
            <a:ext cx="39127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ССАМБЛЕЯ_сб-к_фото\ФОТО_25.03.2016\Фото 25.03.16\DSC053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740" y="1748105"/>
            <a:ext cx="43265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819" y="4005064"/>
            <a:ext cx="3049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2929" y="4005064"/>
            <a:ext cx="41577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Регистрация участников. Книги. </a:t>
            </a:r>
            <a:br>
              <a:rPr lang="ru-RU" sz="2600" dirty="0" smtClean="0"/>
            </a:br>
            <a:r>
              <a:rPr lang="ru-RU" sz="2600" dirty="0" smtClean="0"/>
              <a:t>Консультационный центр </a:t>
            </a:r>
            <a:r>
              <a:rPr lang="ru-RU" sz="2600" dirty="0" err="1" smtClean="0"/>
              <a:t>ЦОиККО</a:t>
            </a:r>
            <a:r>
              <a:rPr lang="ru-RU" sz="2600" dirty="0" smtClean="0"/>
              <a:t>. Кафетерий. Фотографирование делегаций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8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Проблемы, которые удалось решить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Сообщества стали инструментом формирования заказа на повышение квалификации в условиях сокращения методических служб</a:t>
            </a:r>
          </a:p>
          <a:p>
            <a:r>
              <a:rPr lang="ru-RU" dirty="0" smtClean="0"/>
              <a:t>Систематизирована работа по подготовке к ГИА в рамках сообщества, по направлениям, которым ранее уделялось мало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2697527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Продвижение СП через социальные сети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круга участников</a:t>
            </a:r>
          </a:p>
          <a:p>
            <a:r>
              <a:rPr lang="ru-RU" dirty="0" smtClean="0"/>
              <a:t>Поиск контента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2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кадрового потенциала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семинаров для сотрудников СП и ИРО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Участие в съездах учителей</a:t>
            </a:r>
          </a:p>
          <a:p>
            <a:r>
              <a:rPr lang="ru-RU" dirty="0" smtClean="0"/>
              <a:t>Химии 2016 г. июль 2 чел.</a:t>
            </a:r>
          </a:p>
          <a:p>
            <a:r>
              <a:rPr lang="ru-RU" dirty="0" smtClean="0"/>
              <a:t>Математики 2015 г. 1 чел.</a:t>
            </a:r>
          </a:p>
          <a:p>
            <a:r>
              <a:rPr lang="ru-RU" dirty="0" smtClean="0"/>
              <a:t>Всероссийский семинар-совещание по вопросам разработки концепции развития естественнонаучных предметов 2016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квалификации сотрудников СП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Курсы, проводимые издательствами (Дрофа- </a:t>
            </a:r>
            <a:r>
              <a:rPr lang="ru-RU" dirty="0" err="1" smtClean="0"/>
              <a:t>Вентана</a:t>
            </a:r>
            <a:r>
              <a:rPr lang="ru-RU" dirty="0" smtClean="0"/>
              <a:t>-граф, просвещение)</a:t>
            </a:r>
          </a:p>
          <a:p>
            <a:r>
              <a:rPr lang="ru-RU" dirty="0" smtClean="0"/>
              <a:t>Курсы, проводимые в ИРО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1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Творческие группы, работающие в ИРО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проекту «Развитие кадрового потенциала»</a:t>
            </a:r>
          </a:p>
          <a:p>
            <a:r>
              <a:rPr lang="ru-RU" dirty="0" smtClean="0"/>
              <a:t>В рамках лабораторий «Сельская школа» и «Краеведение»</a:t>
            </a:r>
          </a:p>
          <a:p>
            <a:r>
              <a:rPr lang="ru-RU" dirty="0" smtClean="0"/>
              <a:t>В рамках деятельности профессиональных сообществ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31" y="356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Социальная поддержка сотрудников ИРО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Санаторное лечение (сотрудники и по программе «Мать и дитя»)</a:t>
            </a:r>
          </a:p>
          <a:p>
            <a:r>
              <a:rPr lang="ru-RU" dirty="0" smtClean="0"/>
              <a:t>Участие в организованных выездах ИРО и прочих коллективных мероприятиях (до 2016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нагрузки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068659"/>
              </p:ext>
            </p:extLst>
          </p:nvPr>
        </p:nvGraphicFramePr>
        <p:xfrm>
          <a:off x="371472" y="1419860"/>
          <a:ext cx="11220454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922"/>
                <a:gridCol w="1602922"/>
                <a:gridCol w="1602922"/>
                <a:gridCol w="1602922"/>
                <a:gridCol w="1602922"/>
                <a:gridCol w="1602922"/>
                <a:gridCol w="1602922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2017 (план)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381(419)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76(84)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Житенева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691673"/>
            <a:ext cx="10515600" cy="2852737"/>
          </a:xfrm>
        </p:spPr>
        <p:txBody>
          <a:bodyPr/>
          <a:lstStyle/>
          <a:p>
            <a:r>
              <a:rPr lang="ru-RU" dirty="0">
                <a:solidFill>
                  <a:srgbClr val="A52D36"/>
                </a:solidFill>
              </a:rPr>
              <a:t>Благодарим за </a:t>
            </a:r>
            <a:r>
              <a:rPr lang="ru-RU" dirty="0" smtClean="0">
                <a:solidFill>
                  <a:srgbClr val="A52D36"/>
                </a:solidFill>
              </a:rPr>
              <a:t>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7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нагрузки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188845"/>
              </p:ext>
            </p:extLst>
          </p:nvPr>
        </p:nvGraphicFramePr>
        <p:xfrm>
          <a:off x="504825" y="1400810"/>
          <a:ext cx="11087097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71"/>
                <a:gridCol w="1583871"/>
                <a:gridCol w="1583871"/>
                <a:gridCol w="1583871"/>
                <a:gridCol w="1583871"/>
                <a:gridCol w="1583871"/>
                <a:gridCol w="1583871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Учебно-методическая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2017 (план)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Житенева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нагрузки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32830"/>
              </p:ext>
            </p:extLst>
          </p:nvPr>
        </p:nvGraphicFramePr>
        <p:xfrm>
          <a:off x="504825" y="1400810"/>
          <a:ext cx="11210927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561"/>
                <a:gridCol w="1601561"/>
                <a:gridCol w="1601561"/>
                <a:gridCol w="1601561"/>
                <a:gridCol w="1601561"/>
                <a:gridCol w="1601561"/>
                <a:gridCol w="1601561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Организационно-методическая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2017 (план)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Житенева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нагрузки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17265"/>
              </p:ext>
            </p:extLst>
          </p:nvPr>
        </p:nvGraphicFramePr>
        <p:xfrm>
          <a:off x="504825" y="1400810"/>
          <a:ext cx="11172826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118"/>
                <a:gridCol w="1596118"/>
                <a:gridCol w="1596118"/>
                <a:gridCol w="1596118"/>
                <a:gridCol w="1596118"/>
                <a:gridCol w="1596118"/>
                <a:gridCol w="1596118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Научно-методическая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2017 (план)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Житенева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нагрузки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7206"/>
              </p:ext>
            </p:extLst>
          </p:nvPr>
        </p:nvGraphicFramePr>
        <p:xfrm>
          <a:off x="504825" y="1400810"/>
          <a:ext cx="112014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2017 (план)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Головлева</a:t>
                      </a:r>
                      <a:r>
                        <a:rPr lang="ru-RU" baseline="0" dirty="0" smtClean="0"/>
                        <a:t> С.М.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Пешкова</a:t>
                      </a:r>
                      <a:r>
                        <a:rPr lang="ru-RU" baseline="0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844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Цамуталина</a:t>
                      </a:r>
                      <a:r>
                        <a:rPr lang="ru-RU" dirty="0" smtClean="0"/>
                        <a:t> Е.Е.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1341</a:t>
                      </a:r>
                    </a:p>
                    <a:p>
                      <a:r>
                        <a:rPr lang="ru-RU" dirty="0" smtClean="0"/>
                        <a:t>(1437)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 (97)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Немцева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Житенева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2606</Words>
  <Application>Microsoft Office PowerPoint</Application>
  <PresentationFormat>Произвольный</PresentationFormat>
  <Paragraphs>594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2_Тема Office</vt:lpstr>
      <vt:lpstr>Кафедра ЕМД</vt:lpstr>
      <vt:lpstr>Статистические данные</vt:lpstr>
      <vt:lpstr>Контингент клиентов</vt:lpstr>
      <vt:lpstr>Кадровый состав</vt:lpstr>
      <vt:lpstr>Выполнение нагрузки</vt:lpstr>
      <vt:lpstr>Выполнение нагрузки</vt:lpstr>
      <vt:lpstr>Выполнение нагрузки</vt:lpstr>
      <vt:lpstr>Выполнение нагрузки</vt:lpstr>
      <vt:lpstr>Выполнение нагрузки</vt:lpstr>
      <vt:lpstr>Публикационная активность</vt:lpstr>
      <vt:lpstr>Приносящая доход деятельность</vt:lpstr>
      <vt:lpstr>ФЦПРО</vt:lpstr>
      <vt:lpstr>Рейтинг подразделения</vt:lpstr>
      <vt:lpstr>Реализация программ ДПО</vt:lpstr>
      <vt:lpstr>Всего</vt:lpstr>
      <vt:lpstr>Новые программы</vt:lpstr>
      <vt:lpstr>Новые программы</vt:lpstr>
      <vt:lpstr>Новые программы</vt:lpstr>
      <vt:lpstr>Бюджет-внебюджет</vt:lpstr>
      <vt:lpstr>Отмененные программы</vt:lpstr>
      <vt:lpstr>Выполнение ГЗ</vt:lpstr>
      <vt:lpstr>Выполнение ГЗ</vt:lpstr>
      <vt:lpstr>Привлечение ведущих ученых</vt:lpstr>
      <vt:lpstr>Мониторинг</vt:lpstr>
      <vt:lpstr>Научно-методическая деятельность</vt:lpstr>
      <vt:lpstr>Проекты и программы</vt:lpstr>
      <vt:lpstr>Базовые площадки</vt:lpstr>
      <vt:lpstr>Ресурсные центры</vt:lpstr>
      <vt:lpstr>Лаборатории</vt:lpstr>
      <vt:lpstr>Научно-методическая продукция</vt:lpstr>
      <vt:lpstr>Коммуникационная деятельность</vt:lpstr>
      <vt:lpstr>Конференции, семинары, вебинары</vt:lpstr>
      <vt:lpstr>Конференции, семинары, вебинары</vt:lpstr>
      <vt:lpstr>Педагогические субботники, дни ИРО</vt:lpstr>
      <vt:lpstr>Профессиональные методические сообщества, сетевые сообщества</vt:lpstr>
      <vt:lpstr>Презентация PowerPoint</vt:lpstr>
      <vt:lpstr>Проделанная работа</vt:lpstr>
      <vt:lpstr>Презентация PowerPoint</vt:lpstr>
      <vt:lpstr>Программа Ассамблеи</vt:lpstr>
      <vt:lpstr>Открытие. Конференция. Работа секций</vt:lpstr>
      <vt:lpstr>Выставка «Грани творчества». Мастер-классы</vt:lpstr>
      <vt:lpstr>Регистрация участников. Книги.  Консультационный центр ЦОиККО. Кафетерий. Фотографирование делегаций</vt:lpstr>
      <vt:lpstr>Проблемы, которые удалось решить</vt:lpstr>
      <vt:lpstr>Продвижение СП через социальные сети</vt:lpstr>
      <vt:lpstr>Развитие кадрового потенциала</vt:lpstr>
      <vt:lpstr>Организация семинаров для сотрудников СП и ИРО</vt:lpstr>
      <vt:lpstr>Повышение квалификации сотрудников СП</vt:lpstr>
      <vt:lpstr>Творческие группы, работающие в ИРО</vt:lpstr>
      <vt:lpstr>Социальная поддержка сотрудников ИРО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ЕМД</dc:title>
  <dc:creator>Sve</dc:creator>
  <cp:lastModifiedBy>Наталья Николаевна Новикова</cp:lastModifiedBy>
  <cp:revision>38</cp:revision>
  <dcterms:created xsi:type="dcterms:W3CDTF">2017-06-16T01:37:48Z</dcterms:created>
  <dcterms:modified xsi:type="dcterms:W3CDTF">2017-06-22T07:49:46Z</dcterms:modified>
</cp:coreProperties>
</file>