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64" r:id="rId7"/>
    <p:sldId id="265" r:id="rId8"/>
    <p:sldId id="266" r:id="rId9"/>
    <p:sldId id="267" r:id="rId10"/>
    <p:sldId id="263" r:id="rId11"/>
    <p:sldId id="277" r:id="rId12"/>
    <p:sldId id="276" r:id="rId13"/>
    <p:sldId id="275" r:id="rId14"/>
    <p:sldId id="274" r:id="rId15"/>
    <p:sldId id="278" r:id="rId16"/>
    <p:sldId id="280" r:id="rId17"/>
    <p:sldId id="281" r:id="rId18"/>
    <p:sldId id="262" r:id="rId19"/>
    <p:sldId id="273" r:id="rId20"/>
    <p:sldId id="272" r:id="rId21"/>
    <p:sldId id="282" r:id="rId22"/>
    <p:sldId id="286" r:id="rId23"/>
    <p:sldId id="283" r:id="rId24"/>
    <p:sldId id="285" r:id="rId25"/>
    <p:sldId id="28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>
        <p:scale>
          <a:sx n="44" d="100"/>
          <a:sy n="44" d="100"/>
        </p:scale>
        <p:origin x="-72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\Desktop\&#1050;&#1054;&#1055;&#1080;&#105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\Desktop\&#1050;&#1054;&#1055;&#1080;&#1055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lanova\Desktop\&#1084;&#1072;&#1090;&#1077;&#1088;&#1080;&#1072;&#1083;&#1099;%20&#1082;%20&#1059;&#1057;\&#1059;&#1057;%2009_11%20&#1072;&#1091;&#1076;&#1080;&#1090;%20&#1057;&#1055;\&#1055;&#1088;&#1086;&#1075;&#1088;&#1072;&#1084;&#1084;&#1099;%20&#1085;&#1072;%20&#1059;&#1057;%2023.04.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школа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правил ведения «культурного» спора</c:v>
                </c:pt>
                <c:pt idx="1">
                  <c:v>Умение вести себя с разными участниками конфликта</c:v>
                </c:pt>
                <c:pt idx="2">
                  <c:v>Способность анализировать своё поведение в условиях конфликта</c:v>
                </c:pt>
                <c:pt idx="3">
                  <c:v>Умение пользоваться средствами коммуникации для конструктивного разрешения конфликта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1.6</c:v>
                </c:pt>
                <c:pt idx="1">
                  <c:v>1.7</c:v>
                </c:pt>
                <c:pt idx="2">
                  <c:v>2.2000000000000002</c:v>
                </c:pt>
                <c:pt idx="3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8A-4D06-9937-AF400195EF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правил ведения «культурного» спора</c:v>
                </c:pt>
                <c:pt idx="1">
                  <c:v>Умение вести себя с разными участниками конфликта</c:v>
                </c:pt>
                <c:pt idx="2">
                  <c:v>Способность анализировать своё поведение в условиях конфликта</c:v>
                </c:pt>
                <c:pt idx="3">
                  <c:v>Умение пользоваться средствами коммуникации для конструктивного разрешения конфликта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dd/mmm">
                  <c:v>4.2</c:v>
                </c:pt>
                <c:pt idx="1">
                  <c:v>5.2</c:v>
                </c:pt>
                <c:pt idx="2">
                  <c:v>2.8</c:v>
                </c:pt>
                <c:pt idx="3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8A-4D06-9937-AF400195EF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Старшая школа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правил ведения «культурного» спора</c:v>
                </c:pt>
                <c:pt idx="1">
                  <c:v>Умение вести себя с разными участниками конфликта</c:v>
                </c:pt>
                <c:pt idx="2">
                  <c:v>Способность анализировать своё поведение в условиях конфликта</c:v>
                </c:pt>
                <c:pt idx="3">
                  <c:v>Умение пользоваться средствами коммуникации для конструктивного разрешения конфликта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5.7</c:v>
                </c:pt>
                <c:pt idx="1">
                  <c:v>7.3</c:v>
                </c:pt>
                <c:pt idx="2">
                  <c:v>6.5</c:v>
                </c:pt>
                <c:pt idx="3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8A-4D06-9937-AF400195E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43200"/>
        <c:axId val="33800768"/>
      </c:barChart>
      <c:catAx>
        <c:axId val="3384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00768"/>
        <c:crosses val="autoZero"/>
        <c:auto val="1"/>
        <c:lblAlgn val="ctr"/>
        <c:lblOffset val="100"/>
        <c:noMultiLvlLbl val="0"/>
      </c:catAx>
      <c:valAx>
        <c:axId val="33800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4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школа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правил ведения «культурного» спора</c:v>
                </c:pt>
                <c:pt idx="1">
                  <c:v>Умение вести себя с разными участниками конфликта</c:v>
                </c:pt>
                <c:pt idx="2">
                  <c:v>Способность анализировать своё поведение в условиях конфликта</c:v>
                </c:pt>
                <c:pt idx="3">
                  <c:v>Умение пользоваться средствами коммуникации для конструктивного разрешения конфликта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1.8</c:v>
                </c:pt>
                <c:pt idx="1">
                  <c:v>1.7</c:v>
                </c:pt>
                <c:pt idx="2">
                  <c:v>2.5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20-40AC-9D65-12B5E8EA06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Основная 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правил ведения «культурного» спора</c:v>
                </c:pt>
                <c:pt idx="1">
                  <c:v>Умение вести себя с разными участниками конфликта</c:v>
                </c:pt>
                <c:pt idx="2">
                  <c:v>Способность анализировать своё поведение в условиях конфликта</c:v>
                </c:pt>
                <c:pt idx="3">
                  <c:v>Умение пользоваться средствами коммуникации для конструктивного разрешения конфликта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4.5</c:v>
                </c:pt>
                <c:pt idx="1">
                  <c:v>5.3</c:v>
                </c:pt>
                <c:pt idx="2">
                  <c:v>3.1</c:v>
                </c:pt>
                <c:pt idx="3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20-40AC-9D65-12B5E8EA06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школа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Знание правил ведения «культурного» спора</c:v>
                </c:pt>
                <c:pt idx="1">
                  <c:v>Умение вести себя с разными участниками конфликта</c:v>
                </c:pt>
                <c:pt idx="2">
                  <c:v>Способность анализировать своё поведение в условиях конфликта</c:v>
                </c:pt>
                <c:pt idx="3">
                  <c:v>Умение пользоваться средствами коммуникации для конструктивного разрешения конфликта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7.6</c:v>
                </c:pt>
                <c:pt idx="2">
                  <c:v>7.2</c:v>
                </c:pt>
                <c:pt idx="3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20-40AC-9D65-12B5E8EA0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9472"/>
        <c:axId val="33802496"/>
      </c:barChart>
      <c:catAx>
        <c:axId val="366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02496"/>
        <c:crosses val="autoZero"/>
        <c:auto val="1"/>
        <c:lblAlgn val="ctr"/>
        <c:lblOffset val="100"/>
        <c:noMultiLvlLbl val="0"/>
      </c:catAx>
      <c:valAx>
        <c:axId val="338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по показателям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Знание правил ведения "культурного" спора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Лист1!$B$1:$G$2</c:f>
              <c:strCache>
                <c:ptCount val="6"/>
                <c:pt idx="0">
                  <c:v>Начальная школа, 2016 г.</c:v>
                </c:pt>
                <c:pt idx="1">
                  <c:v>Начальная школа, 2018 г.</c:v>
                </c:pt>
                <c:pt idx="2">
                  <c:v>Основная школа, 2016 г.</c:v>
                </c:pt>
                <c:pt idx="3">
                  <c:v>Основная школа, 2018 г.</c:v>
                </c:pt>
                <c:pt idx="4">
                  <c:v>Средняя школа, 2016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1.6</c:v>
                </c:pt>
                <c:pt idx="1">
                  <c:v>1.8</c:v>
                </c:pt>
                <c:pt idx="2">
                  <c:v>4.0999999999999996</c:v>
                </c:pt>
                <c:pt idx="3">
                  <c:v>4.5</c:v>
                </c:pt>
                <c:pt idx="4">
                  <c:v>5.7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CB-4774-94A2-38D8123BE24F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Умение вести себя с разными участниками конфликта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Лист1!$B$1:$G$2</c:f>
              <c:strCache>
                <c:ptCount val="6"/>
                <c:pt idx="0">
                  <c:v>Начальная школа, 2016 г.</c:v>
                </c:pt>
                <c:pt idx="1">
                  <c:v>Начальная школа, 2018 г.</c:v>
                </c:pt>
                <c:pt idx="2">
                  <c:v>Основная школа, 2016 г.</c:v>
                </c:pt>
                <c:pt idx="3">
                  <c:v>Основная школа, 2018 г.</c:v>
                </c:pt>
                <c:pt idx="4">
                  <c:v>Средняя школа, 2016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1.7</c:v>
                </c:pt>
                <c:pt idx="1">
                  <c:v>1.6</c:v>
                </c:pt>
                <c:pt idx="2">
                  <c:v>5.0999999999999996</c:v>
                </c:pt>
                <c:pt idx="3">
                  <c:v>5.6</c:v>
                </c:pt>
                <c:pt idx="4">
                  <c:v>7.3</c:v>
                </c:pt>
                <c:pt idx="5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CB-4774-94A2-38D8123BE24F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Способность анализировать свое поведение в условиях конфликта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Лист1!$B$1:$G$2</c:f>
              <c:strCache>
                <c:ptCount val="6"/>
                <c:pt idx="0">
                  <c:v>Начальная школа, 2016 г.</c:v>
                </c:pt>
                <c:pt idx="1">
                  <c:v>Начальная школа, 2018 г.</c:v>
                </c:pt>
                <c:pt idx="2">
                  <c:v>Основная школа, 2016 г.</c:v>
                </c:pt>
                <c:pt idx="3">
                  <c:v>Основная школа, 2018 г.</c:v>
                </c:pt>
                <c:pt idx="4">
                  <c:v>Средняя школа, 2016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2.5</c:v>
                </c:pt>
                <c:pt idx="2">
                  <c:v>2.8</c:v>
                </c:pt>
                <c:pt idx="3">
                  <c:v>3.1</c:v>
                </c:pt>
                <c:pt idx="4">
                  <c:v>6.5</c:v>
                </c:pt>
                <c:pt idx="5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CB-4774-94A2-38D8123BE24F}"/>
            </c:ext>
          </c:extLst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Умение пользоваться средствами коммуникации для конструктивного разрешения конфликта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Лист1!$B$1:$G$2</c:f>
              <c:strCache>
                <c:ptCount val="6"/>
                <c:pt idx="0">
                  <c:v>Начальная школа, 2016 г.</c:v>
                </c:pt>
                <c:pt idx="1">
                  <c:v>Начальная школа, 2018 г.</c:v>
                </c:pt>
                <c:pt idx="2">
                  <c:v>Основная школа, 2016 г.</c:v>
                </c:pt>
                <c:pt idx="3">
                  <c:v>Основная школа, 2018 г.</c:v>
                </c:pt>
                <c:pt idx="4">
                  <c:v>Средняя школа, 2016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1.8</c:v>
                </c:pt>
                <c:pt idx="1">
                  <c:v>2</c:v>
                </c:pt>
                <c:pt idx="2">
                  <c:v>3.4</c:v>
                </c:pt>
                <c:pt idx="3">
                  <c:v>3.6</c:v>
                </c:pt>
                <c:pt idx="4">
                  <c:v>7.3</c:v>
                </c:pt>
                <c:pt idx="5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CB-4774-94A2-38D8123BE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44224"/>
        <c:axId val="33805376"/>
      </c:barChart>
      <c:catAx>
        <c:axId val="3384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3805376"/>
        <c:crosses val="autoZero"/>
        <c:auto val="1"/>
        <c:lblAlgn val="ctr"/>
        <c:lblOffset val="100"/>
        <c:noMultiLvlLbl val="0"/>
      </c:catAx>
      <c:valAx>
        <c:axId val="3380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4422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 школа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Умение вести диалог со сверстниками</c:v>
                </c:pt>
                <c:pt idx="1">
                  <c:v>Умение вести диалог со взрослыми</c:v>
                </c:pt>
                <c:pt idx="2">
                  <c:v>Умение достигать взаимопонимания</c:v>
                </c:pt>
                <c:pt idx="3">
                  <c:v>Умение сотрудничать во имя общей цели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</c:v>
                </c:pt>
                <c:pt idx="1">
                  <c:v>2.5</c:v>
                </c:pt>
                <c:pt idx="2">
                  <c:v>1.7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8F-4782-BFBD-317FA13D63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Основная 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Умение вести диалог со сверстниками</c:v>
                </c:pt>
                <c:pt idx="1">
                  <c:v>Умение вести диалог со взрослыми</c:v>
                </c:pt>
                <c:pt idx="2">
                  <c:v>Умение достигать взаимопонимания</c:v>
                </c:pt>
                <c:pt idx="3">
                  <c:v>Умение сотрудничать во имя общей цели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5.4</c:v>
                </c:pt>
                <c:pt idx="2">
                  <c:v>3.8</c:v>
                </c:pt>
                <c:pt idx="3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8F-4782-BFBD-317FA13D63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Старшая школа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Умение вести диалог со сверстниками</c:v>
                </c:pt>
                <c:pt idx="1">
                  <c:v>Умение вести диалог со взрослыми</c:v>
                </c:pt>
                <c:pt idx="2">
                  <c:v>Умение достигать взаимопонимания</c:v>
                </c:pt>
                <c:pt idx="3">
                  <c:v>Умение сотрудничать во имя общей цели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6.1</c:v>
                </c:pt>
                <c:pt idx="1">
                  <c:v>7.2</c:v>
                </c:pt>
                <c:pt idx="2">
                  <c:v>4.8</c:v>
                </c:pt>
                <c:pt idx="3" formatCode="dd/mmm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8F-4782-BFBD-317FA13D6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7424"/>
        <c:axId val="75169792"/>
      </c:barChart>
      <c:catAx>
        <c:axId val="366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69792"/>
        <c:crosses val="autoZero"/>
        <c:auto val="1"/>
        <c:lblAlgn val="ctr"/>
        <c:lblOffset val="100"/>
        <c:noMultiLvlLbl val="0"/>
      </c:catAx>
      <c:valAx>
        <c:axId val="751697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40899235421665E-2"/>
          <c:y val="2.4239440834060696E-2"/>
          <c:w val="0.95080499448438538"/>
          <c:h val="0.76042127731745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 школа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Умение вести диалог со сверстниками</c:v>
                </c:pt>
                <c:pt idx="1">
                  <c:v>Умение вести диалог со взрослыми</c:v>
                </c:pt>
                <c:pt idx="2">
                  <c:v>Умение достигать взаимопонимания </c:v>
                </c:pt>
                <c:pt idx="3">
                  <c:v>Умение сотрудничать во имя общей цели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2.7</c:v>
                </c:pt>
                <c:pt idx="2">
                  <c:v>1.9000000000000001</c:v>
                </c:pt>
                <c:pt idx="3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F4-45A0-9F36-9C4C20624E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Основная 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Умение вести диалог со сверстниками</c:v>
                </c:pt>
                <c:pt idx="1">
                  <c:v>Умение вести диалог со взрослыми</c:v>
                </c:pt>
                <c:pt idx="2">
                  <c:v>Умение достигать взаимопонимания </c:v>
                </c:pt>
                <c:pt idx="3">
                  <c:v>Умение сотрудничать во имя общей цели</c:v>
                </c:pt>
              </c:strCache>
            </c:strRef>
          </c:cat>
          <c:val>
            <c:numRef>
              <c:f>Лист1!$C$2:$C$5</c:f>
              <c:numCache>
                <c:formatCode>dd/mmm</c:formatCode>
                <c:ptCount val="4"/>
                <c:pt idx="0" formatCode="General">
                  <c:v>4.3</c:v>
                </c:pt>
                <c:pt idx="1">
                  <c:v>5</c:v>
                </c:pt>
                <c:pt idx="2" formatCode="General">
                  <c:v>4.0999999999999996</c:v>
                </c:pt>
                <c:pt idx="3" formatCode="General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F4-45A0-9F36-9C4C20624E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Старшая школа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Умение вести диалог со сверстниками</c:v>
                </c:pt>
                <c:pt idx="1">
                  <c:v>Умение вести диалог со взрослыми</c:v>
                </c:pt>
                <c:pt idx="2">
                  <c:v>Умение достигать взаимопонимания </c:v>
                </c:pt>
                <c:pt idx="3">
                  <c:v>Умение сотрудничать во имя общей цели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7.4</c:v>
                </c:pt>
                <c:pt idx="2">
                  <c:v>4.9000000000000004</c:v>
                </c:pt>
                <c:pt idx="3" formatCode="dd/mmm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F4-45A0-9F36-9C4C20624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90816"/>
        <c:axId val="75171520"/>
      </c:barChart>
      <c:catAx>
        <c:axId val="914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71520"/>
        <c:crosses val="autoZero"/>
        <c:auto val="1"/>
        <c:lblAlgn val="ctr"/>
        <c:lblOffset val="100"/>
        <c:noMultiLvlLbl val="0"/>
      </c:catAx>
      <c:valAx>
        <c:axId val="7517152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49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по показателям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Умение вести диалог со сверстниками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2.1</c:v>
                </c:pt>
                <c:pt idx="1">
                  <c:v>2.2000000000000002</c:v>
                </c:pt>
                <c:pt idx="2">
                  <c:v>4.4000000000000004</c:v>
                </c:pt>
                <c:pt idx="3">
                  <c:v>4.3</c:v>
                </c:pt>
                <c:pt idx="4">
                  <c:v>6.1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7-444A-B55A-704F50C85976}"/>
            </c:ext>
          </c:extLst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Умение вести диалог со взрослыми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Лист2!$B$4:$G$4</c:f>
              <c:numCache>
                <c:formatCode>General</c:formatCode>
                <c:ptCount val="6"/>
                <c:pt idx="0">
                  <c:v>2.5</c:v>
                </c:pt>
                <c:pt idx="1">
                  <c:v>2.7</c:v>
                </c:pt>
                <c:pt idx="2">
                  <c:v>5.4</c:v>
                </c:pt>
                <c:pt idx="3">
                  <c:v>5</c:v>
                </c:pt>
                <c:pt idx="4">
                  <c:v>7.2</c:v>
                </c:pt>
                <c:pt idx="5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77-444A-B55A-704F50C85976}"/>
            </c:ext>
          </c:extLst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Умение достигать взаимопонимания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Лист2!$B$5:$G$5</c:f>
              <c:numCache>
                <c:formatCode>General</c:formatCode>
                <c:ptCount val="6"/>
                <c:pt idx="0">
                  <c:v>1.7</c:v>
                </c:pt>
                <c:pt idx="1">
                  <c:v>1.9</c:v>
                </c:pt>
                <c:pt idx="2">
                  <c:v>3.8</c:v>
                </c:pt>
                <c:pt idx="3">
                  <c:v>4.0999999999999996</c:v>
                </c:pt>
                <c:pt idx="4">
                  <c:v>4.8</c:v>
                </c:pt>
                <c:pt idx="5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77-444A-B55A-704F50C85976}"/>
            </c:ext>
          </c:extLst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Умение сотрудничать во имя общей цели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Лист2!$B$6:$G$6</c:f>
              <c:numCache>
                <c:formatCode>General</c:formatCode>
                <c:ptCount val="6"/>
                <c:pt idx="0">
                  <c:v>1.5</c:v>
                </c:pt>
                <c:pt idx="1">
                  <c:v>1.6</c:v>
                </c:pt>
                <c:pt idx="2">
                  <c:v>3.8</c:v>
                </c:pt>
                <c:pt idx="3">
                  <c:v>3.8</c:v>
                </c:pt>
                <c:pt idx="4">
                  <c:v>7.1</c:v>
                </c:pt>
                <c:pt idx="5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77-444A-B55A-704F50C85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44736"/>
        <c:axId val="75174400"/>
      </c:barChart>
      <c:catAx>
        <c:axId val="3384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74400"/>
        <c:crosses val="autoZero"/>
        <c:auto val="1"/>
        <c:lblAlgn val="ctr"/>
        <c:lblOffset val="100"/>
        <c:noMultiLvlLbl val="0"/>
      </c:catAx>
      <c:valAx>
        <c:axId val="7517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Лист1!$A$4:$A$6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59</c:v>
                </c:pt>
                <c:pt idx="1">
                  <c:v>49</c:v>
                </c:pt>
                <c:pt idx="2">
                  <c:v>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F1-4438-A9AE-78E1359D8E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535488"/>
        <c:axId val="75227136"/>
      </c:barChart>
      <c:catAx>
        <c:axId val="3353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27136"/>
        <c:crosses val="autoZero"/>
        <c:auto val="1"/>
        <c:lblAlgn val="ctr"/>
        <c:lblOffset val="100"/>
        <c:noMultiLvlLbl val="0"/>
      </c:catAx>
      <c:valAx>
        <c:axId val="7522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3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0380957815056"/>
          <c:y val="0.90148064802136718"/>
          <c:w val="0.15366293887177146"/>
          <c:h val="8.1007497004369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ACA4E6B-34D9-416F-9933-2C4A285CABFA}" type="presOf" srcId="{D074CA89-4993-4200-95F7-AB5BF5871532}" destId="{E1718709-02F7-4D52-8AB7-7C6F12C6DE9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1800" b="0" dirty="0" smtClean="0"/>
            <a:t>Обобщенная трудовая функция</a:t>
          </a:r>
          <a:endParaRPr lang="ru-RU" sz="1800" b="0" dirty="0"/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2000" b="0" dirty="0" smtClean="0"/>
            <a:t>Трудовая функция</a:t>
          </a:r>
          <a:endParaRPr lang="ru-RU" sz="2000" b="0" dirty="0"/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1800" dirty="0" smtClean="0"/>
            <a:t>Профессиональная компетенция</a:t>
          </a:r>
          <a:endParaRPr lang="ru-RU" sz="1800" dirty="0"/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/>
        </a:p>
      </dgm:t>
    </dgm:pt>
    <dgm:pt modelId="{54558024-5CA5-47CB-A7B4-F9CF3B869A61}">
      <dgm:prSet custT="1"/>
      <dgm:spPr/>
      <dgm:t>
        <a:bodyPr/>
        <a:lstStyle/>
        <a:p>
          <a:r>
            <a:rPr lang="ru-RU" sz="1800" dirty="0" smtClean="0"/>
            <a:t>Профессиональный модуль</a:t>
          </a:r>
          <a:endParaRPr lang="ru-RU" sz="1800" dirty="0"/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4" custLinFactNeighborX="-11487" custLinFactNeighborY="4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4" custScaleX="86707" custLinFactNeighborX="-6657" custLinFactNeighborY="2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4" custLinFactNeighborX="20157" custLinFactNeighborY="-20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A4E6B-34D9-416F-9933-2C4A285CABFA}" type="presOf" srcId="{D074CA89-4993-4200-95F7-AB5BF5871532}" destId="{E1718709-02F7-4D52-8AB7-7C6F12C6DE99}" srcOrd="0" destOrd="0" presId="urn:microsoft.com/office/officeart/2005/8/layout/chevron1"/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567D1D05-088D-45B5-8CD0-4972E22C9419}" type="presOf" srcId="{57DF683B-7480-441D-B0AE-799C39AA204C}" destId="{1C190DB1-954A-4754-BA8F-12DA71557C37}" srcOrd="0" destOrd="0" presId="urn:microsoft.com/office/officeart/2005/8/layout/chevron1"/>
    <dgm:cxn modelId="{9DB885D0-5892-4E76-B3F6-05F7C77CF791}" type="presOf" srcId="{C787651A-796D-4232-B11A-1FC4C519D990}" destId="{1F446D8A-C501-4355-A25E-5477D1261F8E}" srcOrd="0" destOrd="0" presId="urn:microsoft.com/office/officeart/2005/8/layout/chevron1"/>
    <dgm:cxn modelId="{0D2C95A9-95FD-4F22-98AD-2CE84A4F86A2}" type="presOf" srcId="{54558024-5CA5-47CB-A7B4-F9CF3B869A61}" destId="{876A4331-4F19-4E99-A3E3-877129856328}" srcOrd="0" destOrd="0" presId="urn:microsoft.com/office/officeart/2005/8/layout/chevron1"/>
    <dgm:cxn modelId="{E9B0A840-81B3-4307-B293-51D09DEC7EC3}" type="presOf" srcId="{1E624518-3C4B-4B1B-A685-D8AE754C664D}" destId="{DA917BBB-D4A1-4A61-9A44-8CAFAC12373D}" srcOrd="0" destOrd="0" presId="urn:microsoft.com/office/officeart/2005/8/layout/chevron1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0389C0F3-8521-458E-A50E-F8562376A957}" type="presParOf" srcId="{E1718709-02F7-4D52-8AB7-7C6F12C6DE99}" destId="{1F446D8A-C501-4355-A25E-5477D1261F8E}" srcOrd="0" destOrd="0" presId="urn:microsoft.com/office/officeart/2005/8/layout/chevron1"/>
    <dgm:cxn modelId="{F59EE28B-959A-425E-9E06-120088800204}" type="presParOf" srcId="{E1718709-02F7-4D52-8AB7-7C6F12C6DE99}" destId="{D584D3B1-7F54-4336-892E-46935110FB71}" srcOrd="1" destOrd="0" presId="urn:microsoft.com/office/officeart/2005/8/layout/chevron1"/>
    <dgm:cxn modelId="{B55EEAC9-2416-4DEF-AE0C-DC7BEB0A221B}" type="presParOf" srcId="{E1718709-02F7-4D52-8AB7-7C6F12C6DE99}" destId="{1C190DB1-954A-4754-BA8F-12DA71557C37}" srcOrd="2" destOrd="0" presId="urn:microsoft.com/office/officeart/2005/8/layout/chevron1"/>
    <dgm:cxn modelId="{4E9322C6-76D3-4A8E-BB25-73ACAEDE5C0A}" type="presParOf" srcId="{E1718709-02F7-4D52-8AB7-7C6F12C6DE99}" destId="{D03DD0D3-43EE-4070-B2A2-A61D889CD1F0}" srcOrd="3" destOrd="0" presId="urn:microsoft.com/office/officeart/2005/8/layout/chevron1"/>
    <dgm:cxn modelId="{E56D38E2-7BC0-45F9-9220-0B18C58F91DE}" type="presParOf" srcId="{E1718709-02F7-4D52-8AB7-7C6F12C6DE99}" destId="{DA917BBB-D4A1-4A61-9A44-8CAFAC12373D}" srcOrd="4" destOrd="0" presId="urn:microsoft.com/office/officeart/2005/8/layout/chevron1"/>
    <dgm:cxn modelId="{370B09C6-A1D7-4C49-AC2D-B97671715522}" type="presParOf" srcId="{E1718709-02F7-4D52-8AB7-7C6F12C6DE99}" destId="{B037ED95-F2E6-49BC-910C-6EFD30C89B89}" srcOrd="5" destOrd="0" presId="urn:microsoft.com/office/officeart/2005/8/layout/chevron1"/>
    <dgm:cxn modelId="{45CEDD47-59EE-4120-83AD-A3E2DBBD1640}" type="presParOf" srcId="{E1718709-02F7-4D52-8AB7-7C6F12C6DE99}" destId="{876A4331-4F19-4E99-A3E3-8771298563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00DFE-41AC-47A7-878B-F05B51EC3125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BF6CAA-92CD-4C12-8CE6-6164E14CAC4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/>
            <a:t>На муниципальном уровне</a:t>
          </a:r>
          <a:endParaRPr lang="ru-RU" sz="1600" b="1" dirty="0"/>
        </a:p>
      </dgm:t>
    </dgm:pt>
    <dgm:pt modelId="{528E1E88-6496-49C4-8A1A-D08AA9053F09}" type="parTrans" cxnId="{8709065E-25B8-49DB-AB9A-967739574E7C}">
      <dgm:prSet/>
      <dgm:spPr/>
      <dgm:t>
        <a:bodyPr/>
        <a:lstStyle/>
        <a:p>
          <a:endParaRPr lang="ru-RU"/>
        </a:p>
      </dgm:t>
    </dgm:pt>
    <dgm:pt modelId="{6EAD6AD7-7A82-463D-B57A-9EF045456BF3}" type="sibTrans" cxnId="{8709065E-25B8-49DB-AB9A-967739574E7C}">
      <dgm:prSet/>
      <dgm:spPr/>
      <dgm:t>
        <a:bodyPr/>
        <a:lstStyle/>
        <a:p>
          <a:endParaRPr lang="ru-RU"/>
        </a:p>
      </dgm:t>
    </dgm:pt>
    <dgm:pt modelId="{5C505DE8-6593-48E9-8757-98F6AE78E0B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0" dirty="0" smtClean="0"/>
            <a:t>- </a:t>
          </a:r>
          <a:r>
            <a:rPr lang="ru-RU" sz="1600" b="1" i="0" dirty="0" smtClean="0"/>
            <a:t>Работа временных аналитических групп (</a:t>
          </a:r>
          <a:r>
            <a:rPr lang="ru-RU" sz="1600" b="1" i="0" dirty="0" err="1" smtClean="0"/>
            <a:t>ЦОиККО</a:t>
          </a:r>
          <a:r>
            <a:rPr lang="ru-RU" sz="1600" b="1" i="0" dirty="0" smtClean="0"/>
            <a:t>),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- Работа с муниципальными методическими службами (ИРО)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- Разработка муниципальных программ улучшения результатов (перехода в эффективный режим работы).</a:t>
          </a:r>
          <a:endParaRPr lang="ru-RU" sz="1600" b="1" i="0" dirty="0"/>
        </a:p>
      </dgm:t>
    </dgm:pt>
    <dgm:pt modelId="{3AAAC145-793E-485B-8357-C6ACA6B17652}" type="parTrans" cxnId="{2661E538-D8AB-463B-AC36-6C03EFFD0C7C}">
      <dgm:prSet/>
      <dgm:spPr/>
      <dgm:t>
        <a:bodyPr/>
        <a:lstStyle/>
        <a:p>
          <a:endParaRPr lang="ru-RU"/>
        </a:p>
      </dgm:t>
    </dgm:pt>
    <dgm:pt modelId="{8EA8CDEB-5A8B-4320-BEBF-C61D1A6ED746}" type="sibTrans" cxnId="{2661E538-D8AB-463B-AC36-6C03EFFD0C7C}">
      <dgm:prSet/>
      <dgm:spPr/>
      <dgm:t>
        <a:bodyPr/>
        <a:lstStyle/>
        <a:p>
          <a:endParaRPr lang="ru-RU"/>
        </a:p>
      </dgm:t>
    </dgm:pt>
    <dgm:pt modelId="{27B7C888-7CFA-4E25-A877-563CF245F74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/>
            <a:t>На уровне образовательной организации</a:t>
          </a:r>
          <a:endParaRPr lang="ru-RU" sz="1600" b="1" dirty="0"/>
        </a:p>
      </dgm:t>
    </dgm:pt>
    <dgm:pt modelId="{84EFBC88-1734-46CC-B7AF-340D241FE88D}" type="parTrans" cxnId="{E64719A8-4100-4219-9506-19344FCAD500}">
      <dgm:prSet/>
      <dgm:spPr/>
      <dgm:t>
        <a:bodyPr/>
        <a:lstStyle/>
        <a:p>
          <a:endParaRPr lang="ru-RU"/>
        </a:p>
      </dgm:t>
    </dgm:pt>
    <dgm:pt modelId="{015C0970-C1C3-4CA0-9447-D652C8EE0EE0}" type="sibTrans" cxnId="{E64719A8-4100-4219-9506-19344FCAD500}">
      <dgm:prSet/>
      <dgm:spPr/>
      <dgm:t>
        <a:bodyPr/>
        <a:lstStyle/>
        <a:p>
          <a:endParaRPr lang="ru-RU"/>
        </a:p>
      </dgm:t>
    </dgm:pt>
    <dgm:pt modelId="{0948B04E-F215-43BC-9ACE-6922782638E2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</a:t>
          </a:r>
          <a:r>
            <a:rPr lang="ru-RU" sz="1600" b="1" dirty="0" smtClean="0"/>
            <a:t>Работа с административными командами школ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Создание команд обучающихся учителей (</a:t>
          </a:r>
          <a:r>
            <a:rPr lang="ru-RU" sz="1600" b="1" dirty="0" err="1" smtClean="0"/>
            <a:t>коучей</a:t>
          </a:r>
          <a:r>
            <a:rPr lang="ru-RU" sz="1600" b="1" dirty="0" smtClean="0"/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Разработки </a:t>
          </a:r>
          <a:r>
            <a:rPr lang="ru-RU" sz="1600" b="1" i="0" dirty="0" smtClean="0"/>
            <a:t>школьных программ улучшения результатов (перехода в эффективный режим работы), мониторинг учебных достижений. </a:t>
          </a:r>
          <a:endParaRPr lang="ru-RU" sz="1600" b="1" i="0" dirty="0"/>
        </a:p>
      </dgm:t>
    </dgm:pt>
    <dgm:pt modelId="{6E2BAF73-D5D7-4ED3-A5D9-EE00D6695189}" type="parTrans" cxnId="{C806FF82-EA57-4319-80DE-E186D92A022B}">
      <dgm:prSet/>
      <dgm:spPr/>
      <dgm:t>
        <a:bodyPr/>
        <a:lstStyle/>
        <a:p>
          <a:endParaRPr lang="ru-RU"/>
        </a:p>
      </dgm:t>
    </dgm:pt>
    <dgm:pt modelId="{63466016-A612-40FF-92CE-AFDC07732E7E}" type="sibTrans" cxnId="{C806FF82-EA57-4319-80DE-E186D92A022B}">
      <dgm:prSet/>
      <dgm:spPr/>
      <dgm:t>
        <a:bodyPr/>
        <a:lstStyle/>
        <a:p>
          <a:endParaRPr lang="ru-RU"/>
        </a:p>
      </dgm:t>
    </dgm:pt>
    <dgm:pt modelId="{385E7EA6-07B4-4B9B-B7D3-4CC11E3E739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/>
            <a:t>На уровне педагогов</a:t>
          </a:r>
          <a:endParaRPr lang="ru-RU" sz="1600" b="1" dirty="0"/>
        </a:p>
      </dgm:t>
    </dgm:pt>
    <dgm:pt modelId="{0EE7E53E-4AB7-4CB0-AA3F-16D8938552FE}" type="parTrans" cxnId="{BD0C9D5B-ED8B-404B-8100-7059E560C27B}">
      <dgm:prSet/>
      <dgm:spPr/>
      <dgm:t>
        <a:bodyPr/>
        <a:lstStyle/>
        <a:p>
          <a:endParaRPr lang="ru-RU"/>
        </a:p>
      </dgm:t>
    </dgm:pt>
    <dgm:pt modelId="{AC62E65B-2DAF-40F2-B4E2-43B42C5E6C74}" type="sibTrans" cxnId="{BD0C9D5B-ED8B-404B-8100-7059E560C27B}">
      <dgm:prSet/>
      <dgm:spPr/>
      <dgm:t>
        <a:bodyPr/>
        <a:lstStyle/>
        <a:p>
          <a:endParaRPr lang="ru-RU"/>
        </a:p>
      </dgm:t>
    </dgm:pt>
    <dgm:pt modelId="{744D4D4F-639E-499C-86E8-CD0618F2FC1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- </a:t>
          </a:r>
          <a:r>
            <a:rPr lang="ru-RU" sz="1600" b="1" dirty="0" smtClean="0"/>
            <a:t>Выявление профессиональных дефицитов педагогов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</a:t>
          </a:r>
          <a:r>
            <a:rPr lang="ru-RU" sz="1600" b="1" dirty="0" err="1" smtClean="0"/>
            <a:t>Тьюторское</a:t>
          </a:r>
          <a:r>
            <a:rPr lang="ru-RU" sz="1600" b="1" dirty="0" smtClean="0"/>
            <a:t> сопровождение педагогов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- Проектирование индивидуальных маршрутов профессионального развития педагога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AB768F08-0C5B-443F-B9CD-02A74DB9077B}" type="parTrans" cxnId="{7CA17D39-7271-492D-93D9-D462E554D021}">
      <dgm:prSet/>
      <dgm:spPr/>
      <dgm:t>
        <a:bodyPr/>
        <a:lstStyle/>
        <a:p>
          <a:endParaRPr lang="ru-RU"/>
        </a:p>
      </dgm:t>
    </dgm:pt>
    <dgm:pt modelId="{A1BB26AB-3138-41CB-A4BC-46AF4AC3594D}" type="sibTrans" cxnId="{7CA17D39-7271-492D-93D9-D462E554D021}">
      <dgm:prSet/>
      <dgm:spPr/>
      <dgm:t>
        <a:bodyPr/>
        <a:lstStyle/>
        <a:p>
          <a:endParaRPr lang="ru-RU"/>
        </a:p>
      </dgm:t>
    </dgm:pt>
    <dgm:pt modelId="{5C649528-9555-4416-B807-15FE2D49A5C1}" type="pres">
      <dgm:prSet presAssocID="{8D900DFE-41AC-47A7-878B-F05B51EC31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D2F229-D19A-417C-944C-B83CC532C61F}" type="pres">
      <dgm:prSet presAssocID="{10BF6CAA-92CD-4C12-8CE6-6164E14CAC40}" presName="horFlow" presStyleCnt="0"/>
      <dgm:spPr/>
    </dgm:pt>
    <dgm:pt modelId="{50F8041E-AB92-44D2-B650-1DFEAB5E218C}" type="pres">
      <dgm:prSet presAssocID="{10BF6CAA-92CD-4C12-8CE6-6164E14CAC40}" presName="bigChev" presStyleLbl="node1" presStyleIdx="0" presStyleCnt="3" custScaleX="113759" custLinFactNeighborX="20897" custLinFactNeighborY="-42146"/>
      <dgm:spPr/>
      <dgm:t>
        <a:bodyPr/>
        <a:lstStyle/>
        <a:p>
          <a:endParaRPr lang="ru-RU"/>
        </a:p>
      </dgm:t>
    </dgm:pt>
    <dgm:pt modelId="{97AC8F5A-0C3A-4CD3-82AC-050BDB72E735}" type="pres">
      <dgm:prSet presAssocID="{3AAAC145-793E-485B-8357-C6ACA6B17652}" presName="parTrans" presStyleCnt="0"/>
      <dgm:spPr/>
    </dgm:pt>
    <dgm:pt modelId="{C751335A-FE66-4097-AF58-F998FEE42E9C}" type="pres">
      <dgm:prSet presAssocID="{5C505DE8-6593-48E9-8757-98F6AE78E0B8}" presName="node" presStyleLbl="alignAccFollowNode1" presStyleIdx="0" presStyleCnt="3" custScaleX="377690" custScaleY="181207" custLinFactNeighborX="18060" custLinFactNeighborY="-5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9C5C0-DCFA-424E-81DB-D153E0B0F50D}" type="pres">
      <dgm:prSet presAssocID="{10BF6CAA-92CD-4C12-8CE6-6164E14CAC40}" presName="vSp" presStyleCnt="0"/>
      <dgm:spPr/>
    </dgm:pt>
    <dgm:pt modelId="{83B7C996-5EC3-4A90-97BA-068C3D2A34F1}" type="pres">
      <dgm:prSet presAssocID="{27B7C888-7CFA-4E25-A877-563CF245F745}" presName="horFlow" presStyleCnt="0"/>
      <dgm:spPr/>
    </dgm:pt>
    <dgm:pt modelId="{4D91A1C4-6464-466D-936D-A7B49CE15CFE}" type="pres">
      <dgm:prSet presAssocID="{27B7C888-7CFA-4E25-A877-563CF245F745}" presName="bigChev" presStyleLbl="node1" presStyleIdx="1" presStyleCnt="3" custScaleX="116899"/>
      <dgm:spPr/>
      <dgm:t>
        <a:bodyPr/>
        <a:lstStyle/>
        <a:p>
          <a:endParaRPr lang="ru-RU"/>
        </a:p>
      </dgm:t>
    </dgm:pt>
    <dgm:pt modelId="{15550A88-0C18-4691-9B7D-92E357061A28}" type="pres">
      <dgm:prSet presAssocID="{6E2BAF73-D5D7-4ED3-A5D9-EE00D6695189}" presName="parTrans" presStyleCnt="0"/>
      <dgm:spPr/>
    </dgm:pt>
    <dgm:pt modelId="{5910CB91-41AF-4690-BC97-162329871635}" type="pres">
      <dgm:prSet presAssocID="{0948B04E-F215-43BC-9ACE-6922782638E2}" presName="node" presStyleLbl="alignAccFollowNode1" presStyleIdx="1" presStyleCnt="3" custScaleX="393253" custScaleY="186466" custLinFactX="1682" custLinFactNeighborX="100000" custLinFactNeighborY="-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256E-0594-4699-B63D-488E564DAAA3}" type="pres">
      <dgm:prSet presAssocID="{27B7C888-7CFA-4E25-A877-563CF245F745}" presName="vSp" presStyleCnt="0"/>
      <dgm:spPr/>
    </dgm:pt>
    <dgm:pt modelId="{5FE58034-3073-48BB-898F-7873728DA607}" type="pres">
      <dgm:prSet presAssocID="{385E7EA6-07B4-4B9B-B7D3-4CC11E3E7394}" presName="horFlow" presStyleCnt="0"/>
      <dgm:spPr/>
    </dgm:pt>
    <dgm:pt modelId="{4A04D732-4E88-4109-9E60-6304CC80CBF3}" type="pres">
      <dgm:prSet presAssocID="{385E7EA6-07B4-4B9B-B7D3-4CC11E3E7394}" presName="bigChev" presStyleLbl="node1" presStyleIdx="2" presStyleCnt="3" custScaleX="116065" custLinFactNeighborX="-5549" custLinFactNeighborY="18173"/>
      <dgm:spPr/>
      <dgm:t>
        <a:bodyPr/>
        <a:lstStyle/>
        <a:p>
          <a:endParaRPr lang="ru-RU"/>
        </a:p>
      </dgm:t>
    </dgm:pt>
    <dgm:pt modelId="{E5173609-5A71-4FC6-B1A1-DC51FBD58D3B}" type="pres">
      <dgm:prSet presAssocID="{AB768F08-0C5B-443F-B9CD-02A74DB9077B}" presName="parTrans" presStyleCnt="0"/>
      <dgm:spPr/>
    </dgm:pt>
    <dgm:pt modelId="{837831A4-9039-4A5F-8AB1-8933AA8CDBFF}" type="pres">
      <dgm:prSet presAssocID="{744D4D4F-639E-499C-86E8-CD0618F2FC18}" presName="node" presStyleLbl="alignAccFollowNode1" presStyleIdx="2" presStyleCnt="3" custScaleX="388658" custScaleY="181742" custLinFactNeighborX="4168" custLinFactNeighborY="3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7EA689-E2E2-4B6E-A40C-BD3DB9DAD067}" type="presOf" srcId="{5C505DE8-6593-48E9-8757-98F6AE78E0B8}" destId="{C751335A-FE66-4097-AF58-F998FEE42E9C}" srcOrd="0" destOrd="0" presId="urn:microsoft.com/office/officeart/2005/8/layout/lProcess3"/>
    <dgm:cxn modelId="{A3A55DC2-705D-41DE-A641-808D500E9B4C}" type="presOf" srcId="{27B7C888-7CFA-4E25-A877-563CF245F745}" destId="{4D91A1C4-6464-466D-936D-A7B49CE15CFE}" srcOrd="0" destOrd="0" presId="urn:microsoft.com/office/officeart/2005/8/layout/lProcess3"/>
    <dgm:cxn modelId="{B1E03CE1-F7DC-4DC6-86D6-E20F952DC54F}" type="presOf" srcId="{0948B04E-F215-43BC-9ACE-6922782638E2}" destId="{5910CB91-41AF-4690-BC97-162329871635}" srcOrd="0" destOrd="0" presId="urn:microsoft.com/office/officeart/2005/8/layout/lProcess3"/>
    <dgm:cxn modelId="{7CA17D39-7271-492D-93D9-D462E554D021}" srcId="{385E7EA6-07B4-4B9B-B7D3-4CC11E3E7394}" destId="{744D4D4F-639E-499C-86E8-CD0618F2FC18}" srcOrd="0" destOrd="0" parTransId="{AB768F08-0C5B-443F-B9CD-02A74DB9077B}" sibTransId="{A1BB26AB-3138-41CB-A4BC-46AF4AC3594D}"/>
    <dgm:cxn modelId="{C806FF82-EA57-4319-80DE-E186D92A022B}" srcId="{27B7C888-7CFA-4E25-A877-563CF245F745}" destId="{0948B04E-F215-43BC-9ACE-6922782638E2}" srcOrd="0" destOrd="0" parTransId="{6E2BAF73-D5D7-4ED3-A5D9-EE00D6695189}" sibTransId="{63466016-A612-40FF-92CE-AFDC07732E7E}"/>
    <dgm:cxn modelId="{D540CD4C-9111-4AAA-8E4C-6F1EE69EDEE6}" type="presOf" srcId="{744D4D4F-639E-499C-86E8-CD0618F2FC18}" destId="{837831A4-9039-4A5F-8AB1-8933AA8CDBFF}" srcOrd="0" destOrd="0" presId="urn:microsoft.com/office/officeart/2005/8/layout/lProcess3"/>
    <dgm:cxn modelId="{E64719A8-4100-4219-9506-19344FCAD500}" srcId="{8D900DFE-41AC-47A7-878B-F05B51EC3125}" destId="{27B7C888-7CFA-4E25-A877-563CF245F745}" srcOrd="1" destOrd="0" parTransId="{84EFBC88-1734-46CC-B7AF-340D241FE88D}" sibTransId="{015C0970-C1C3-4CA0-9447-D652C8EE0EE0}"/>
    <dgm:cxn modelId="{2661E538-D8AB-463B-AC36-6C03EFFD0C7C}" srcId="{10BF6CAA-92CD-4C12-8CE6-6164E14CAC40}" destId="{5C505DE8-6593-48E9-8757-98F6AE78E0B8}" srcOrd="0" destOrd="0" parTransId="{3AAAC145-793E-485B-8357-C6ACA6B17652}" sibTransId="{8EA8CDEB-5A8B-4320-BEBF-C61D1A6ED746}"/>
    <dgm:cxn modelId="{3DE40F13-EDA9-47CE-AB49-866E4509046B}" type="presOf" srcId="{385E7EA6-07B4-4B9B-B7D3-4CC11E3E7394}" destId="{4A04D732-4E88-4109-9E60-6304CC80CBF3}" srcOrd="0" destOrd="0" presId="urn:microsoft.com/office/officeart/2005/8/layout/lProcess3"/>
    <dgm:cxn modelId="{8709065E-25B8-49DB-AB9A-967739574E7C}" srcId="{8D900DFE-41AC-47A7-878B-F05B51EC3125}" destId="{10BF6CAA-92CD-4C12-8CE6-6164E14CAC40}" srcOrd="0" destOrd="0" parTransId="{528E1E88-6496-49C4-8A1A-D08AA9053F09}" sibTransId="{6EAD6AD7-7A82-463D-B57A-9EF045456BF3}"/>
    <dgm:cxn modelId="{640FA979-6A5D-4B72-B2D9-86AE2458A9AE}" type="presOf" srcId="{10BF6CAA-92CD-4C12-8CE6-6164E14CAC40}" destId="{50F8041E-AB92-44D2-B650-1DFEAB5E218C}" srcOrd="0" destOrd="0" presId="urn:microsoft.com/office/officeart/2005/8/layout/lProcess3"/>
    <dgm:cxn modelId="{BD0C9D5B-ED8B-404B-8100-7059E560C27B}" srcId="{8D900DFE-41AC-47A7-878B-F05B51EC3125}" destId="{385E7EA6-07B4-4B9B-B7D3-4CC11E3E7394}" srcOrd="2" destOrd="0" parTransId="{0EE7E53E-4AB7-4CB0-AA3F-16D8938552FE}" sibTransId="{AC62E65B-2DAF-40F2-B4E2-43B42C5E6C74}"/>
    <dgm:cxn modelId="{AD9F214F-7D3D-404C-9C84-40CC3DED482F}" type="presOf" srcId="{8D900DFE-41AC-47A7-878B-F05B51EC3125}" destId="{5C649528-9555-4416-B807-15FE2D49A5C1}" srcOrd="0" destOrd="0" presId="urn:microsoft.com/office/officeart/2005/8/layout/lProcess3"/>
    <dgm:cxn modelId="{E772F9F3-5780-40DD-9B0D-901434111705}" type="presParOf" srcId="{5C649528-9555-4416-B807-15FE2D49A5C1}" destId="{C3D2F229-D19A-417C-944C-B83CC532C61F}" srcOrd="0" destOrd="0" presId="urn:microsoft.com/office/officeart/2005/8/layout/lProcess3"/>
    <dgm:cxn modelId="{5B7851B0-BC69-49E6-A9B6-84F734D9CDB0}" type="presParOf" srcId="{C3D2F229-D19A-417C-944C-B83CC532C61F}" destId="{50F8041E-AB92-44D2-B650-1DFEAB5E218C}" srcOrd="0" destOrd="0" presId="urn:microsoft.com/office/officeart/2005/8/layout/lProcess3"/>
    <dgm:cxn modelId="{A84D7C56-EF2A-4CE4-9668-AB2B89382350}" type="presParOf" srcId="{C3D2F229-D19A-417C-944C-B83CC532C61F}" destId="{97AC8F5A-0C3A-4CD3-82AC-050BDB72E735}" srcOrd="1" destOrd="0" presId="urn:microsoft.com/office/officeart/2005/8/layout/lProcess3"/>
    <dgm:cxn modelId="{6D77DE4A-4CDE-409D-916A-F41FFCF341ED}" type="presParOf" srcId="{C3D2F229-D19A-417C-944C-B83CC532C61F}" destId="{C751335A-FE66-4097-AF58-F998FEE42E9C}" srcOrd="2" destOrd="0" presId="urn:microsoft.com/office/officeart/2005/8/layout/lProcess3"/>
    <dgm:cxn modelId="{F20D1C47-5549-4216-8CA0-DEF51E1C847D}" type="presParOf" srcId="{5C649528-9555-4416-B807-15FE2D49A5C1}" destId="{9EF9C5C0-DCFA-424E-81DB-D153E0B0F50D}" srcOrd="1" destOrd="0" presId="urn:microsoft.com/office/officeart/2005/8/layout/lProcess3"/>
    <dgm:cxn modelId="{8464234B-E59A-42CD-BC19-2A5A5E6C50F4}" type="presParOf" srcId="{5C649528-9555-4416-B807-15FE2D49A5C1}" destId="{83B7C996-5EC3-4A90-97BA-068C3D2A34F1}" srcOrd="2" destOrd="0" presId="urn:microsoft.com/office/officeart/2005/8/layout/lProcess3"/>
    <dgm:cxn modelId="{7DDE7C2E-2B57-402E-ADC7-030BA209A504}" type="presParOf" srcId="{83B7C996-5EC3-4A90-97BA-068C3D2A34F1}" destId="{4D91A1C4-6464-466D-936D-A7B49CE15CFE}" srcOrd="0" destOrd="0" presId="urn:microsoft.com/office/officeart/2005/8/layout/lProcess3"/>
    <dgm:cxn modelId="{A0B56E34-1534-43B1-A911-7D610CDA8270}" type="presParOf" srcId="{83B7C996-5EC3-4A90-97BA-068C3D2A34F1}" destId="{15550A88-0C18-4691-9B7D-92E357061A28}" srcOrd="1" destOrd="0" presId="urn:microsoft.com/office/officeart/2005/8/layout/lProcess3"/>
    <dgm:cxn modelId="{7CB4194F-B94C-4983-BF06-2E7DEA946C4F}" type="presParOf" srcId="{83B7C996-5EC3-4A90-97BA-068C3D2A34F1}" destId="{5910CB91-41AF-4690-BC97-162329871635}" srcOrd="2" destOrd="0" presId="urn:microsoft.com/office/officeart/2005/8/layout/lProcess3"/>
    <dgm:cxn modelId="{7CD0B966-0153-4089-87CF-819012B381E7}" type="presParOf" srcId="{5C649528-9555-4416-B807-15FE2D49A5C1}" destId="{CA75256E-0594-4699-B63D-488E564DAAA3}" srcOrd="3" destOrd="0" presId="urn:microsoft.com/office/officeart/2005/8/layout/lProcess3"/>
    <dgm:cxn modelId="{068E7DC2-0DAB-4228-9724-0B7F5644959F}" type="presParOf" srcId="{5C649528-9555-4416-B807-15FE2D49A5C1}" destId="{5FE58034-3073-48BB-898F-7873728DA607}" srcOrd="4" destOrd="0" presId="urn:microsoft.com/office/officeart/2005/8/layout/lProcess3"/>
    <dgm:cxn modelId="{26B3B472-D597-4B1A-A296-6DB9F6043EEC}" type="presParOf" srcId="{5FE58034-3073-48BB-898F-7873728DA607}" destId="{4A04D732-4E88-4109-9E60-6304CC80CBF3}" srcOrd="0" destOrd="0" presId="urn:microsoft.com/office/officeart/2005/8/layout/lProcess3"/>
    <dgm:cxn modelId="{C6FE66F8-8E3F-42CA-A0D0-EBC653D7EE26}" type="presParOf" srcId="{5FE58034-3073-48BB-898F-7873728DA607}" destId="{E5173609-5A71-4FC6-B1A1-DC51FBD58D3B}" srcOrd="1" destOrd="0" presId="urn:microsoft.com/office/officeart/2005/8/layout/lProcess3"/>
    <dgm:cxn modelId="{8EA09D93-2218-4EC6-B3F2-B14A42B92C7D}" type="presParOf" srcId="{5FE58034-3073-48BB-898F-7873728DA607}" destId="{837831A4-9039-4A5F-8AB1-8933AA8CDBF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5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6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8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0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7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0C9A-7A0C-473A-8A8D-6C8B0988650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25B8-AE46-4839-A446-62249EE90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3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345" y="1571612"/>
            <a:ext cx="9245335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</a:rPr>
              <a:t>Итоги аудита качества ППК ИРО. </a:t>
            </a:r>
          </a:p>
          <a:p>
            <a:pPr algn="ctr"/>
            <a:r>
              <a:rPr lang="ru-RU" sz="4800" b="1" dirty="0" smtClean="0">
                <a:solidFill>
                  <a:srgbClr val="990000"/>
                </a:solidFill>
              </a:rPr>
              <a:t>Презентация нового мониторинга результатов ДПО</a:t>
            </a:r>
            <a:endParaRPr lang="ru-RU" sz="4800" b="1" dirty="0">
              <a:solidFill>
                <a:srgbClr val="99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95402"/>
            <a:ext cx="8319868" cy="94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4416" y="4135067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Уланова </a:t>
            </a:r>
            <a:r>
              <a:rPr lang="ru-RU" sz="2000" b="1" dirty="0">
                <a:solidFill>
                  <a:srgbClr val="002060"/>
                </a:solidFill>
              </a:rPr>
              <a:t>Галина Александровна, проректор ГАУ ДПО ЯО «Институт развития образования»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Ярославль 2018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0750"/>
            <a:ext cx="9144000" cy="13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Кафедра начального образования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Инструменты: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анкета (входная и итоговая диагностика),</a:t>
            </a:r>
          </a:p>
          <a:p>
            <a:pPr>
              <a:buFontTx/>
              <a:buChar char="-"/>
            </a:pPr>
            <a:r>
              <a:rPr lang="ru-RU" dirty="0" smtClean="0"/>
              <a:t>аналитическая справка,</a:t>
            </a:r>
          </a:p>
          <a:p>
            <a:pPr>
              <a:buFontTx/>
              <a:buChar char="-"/>
            </a:pPr>
            <a:r>
              <a:rPr lang="ru-RU" dirty="0"/>
              <a:t>отчет о работе аттестационной комиссии,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сводный результат по группе (график)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Кафедра начального образования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2056"/>
            <a:ext cx="10515600" cy="5104907"/>
          </a:xfrm>
        </p:spPr>
        <p:txBody>
          <a:bodyPr/>
          <a:lstStyle/>
          <a:p>
            <a:r>
              <a:rPr lang="ru-RU" dirty="0"/>
              <a:t>Эффективность достижения образовательных результатов ППК определяется: </a:t>
            </a:r>
          </a:p>
          <a:p>
            <a:pPr>
              <a:buFontTx/>
              <a:buChar char="-"/>
            </a:pPr>
            <a:r>
              <a:rPr lang="ru-RU" dirty="0" smtClean="0"/>
              <a:t>оценкой </a:t>
            </a:r>
            <a:r>
              <a:rPr lang="ru-RU" dirty="0"/>
              <a:t>итогового продукта (разработан инструмент, связанный с оценкой урока и его эффективностью), </a:t>
            </a:r>
            <a:r>
              <a:rPr lang="ru-RU" dirty="0" err="1"/>
              <a:t>взаимооцениванием</a:t>
            </a:r>
            <a:r>
              <a:rPr lang="ru-RU" dirty="0"/>
              <a:t>, экспертной </a:t>
            </a:r>
            <a:r>
              <a:rPr lang="ru-RU" dirty="0" smtClean="0"/>
              <a:t>оценкой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1" y="3227990"/>
            <a:ext cx="5278820" cy="3429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49093" y="3227990"/>
            <a:ext cx="4572635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" y="39648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Кафедра начального образования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332" y="1150884"/>
            <a:ext cx="10515600" cy="491572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приростом </a:t>
            </a:r>
            <a:r>
              <a:rPr lang="ru-RU" dirty="0"/>
              <a:t>профессиональной компетентности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корректировкой ППК.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16622" y="1687705"/>
            <a:ext cx="4945434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Кафедра начального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5073377"/>
          </a:xfrm>
        </p:spPr>
        <p:txBody>
          <a:bodyPr/>
          <a:lstStyle/>
          <a:p>
            <a:r>
              <a:rPr lang="ru-RU" dirty="0"/>
              <a:t>Отсроченный мониторинг результатов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проведение </a:t>
            </a:r>
            <a:r>
              <a:rPr lang="ru-RU" dirty="0"/>
              <a:t>семинаров с открытыми уроками по теме курсов на муниципальном </a:t>
            </a:r>
            <a:r>
              <a:rPr lang="ru-RU" dirty="0" smtClean="0"/>
              <a:t>уровне,</a:t>
            </a:r>
          </a:p>
          <a:p>
            <a:pPr>
              <a:buFontTx/>
              <a:buChar char="-"/>
            </a:pPr>
            <a:r>
              <a:rPr lang="ru-RU" dirty="0"/>
              <a:t>опрос слушателей через </a:t>
            </a:r>
            <a:r>
              <a:rPr lang="ru-RU" dirty="0" smtClean="0"/>
              <a:t>год,</a:t>
            </a:r>
          </a:p>
          <a:p>
            <a:pPr>
              <a:buFontTx/>
              <a:buChar char="-"/>
            </a:pPr>
            <a:r>
              <a:rPr lang="ru-RU" dirty="0" err="1"/>
              <a:t>посткурсовой</a:t>
            </a:r>
            <a:r>
              <a:rPr lang="ru-RU" dirty="0"/>
              <a:t> </a:t>
            </a:r>
            <a:r>
              <a:rPr lang="ru-RU" dirty="0" smtClean="0"/>
              <a:t>сопровождение,</a:t>
            </a:r>
          </a:p>
          <a:p>
            <a:pPr>
              <a:buFontTx/>
              <a:buChar char="-"/>
            </a:pPr>
            <a:r>
              <a:rPr lang="ru-RU" dirty="0"/>
              <a:t>системное </a:t>
            </a:r>
            <a:r>
              <a:rPr lang="ru-RU" dirty="0" smtClean="0"/>
              <a:t>«прорастание» </a:t>
            </a:r>
            <a:r>
              <a:rPr lang="ru-RU" dirty="0"/>
              <a:t>в </a:t>
            </a:r>
            <a:r>
              <a:rPr lang="ru-RU" dirty="0" smtClean="0"/>
              <a:t>практику,</a:t>
            </a:r>
          </a:p>
          <a:p>
            <a:pPr>
              <a:buFontTx/>
              <a:buChar char="-"/>
            </a:pPr>
            <a:r>
              <a:rPr lang="ru-RU" dirty="0"/>
              <a:t>методические разработки, статьи, </a:t>
            </a:r>
            <a:r>
              <a:rPr lang="ru-RU" dirty="0" smtClean="0"/>
              <a:t>сборники.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Кафедра физической культуры и безопасности жизнедеятельности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Инструменты: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анкета,</a:t>
            </a:r>
          </a:p>
          <a:p>
            <a:pPr marL="0" indent="0">
              <a:buNone/>
            </a:pPr>
            <a:r>
              <a:rPr lang="ru-RU" dirty="0"/>
              <a:t>- аналитическая справка,</a:t>
            </a:r>
          </a:p>
          <a:p>
            <a:pPr marL="0" indent="0">
              <a:buNone/>
            </a:pPr>
            <a:r>
              <a:rPr lang="ru-RU" dirty="0"/>
              <a:t>- самоанализ преподавателя,</a:t>
            </a:r>
          </a:p>
          <a:p>
            <a:pPr marL="0" indent="0">
              <a:buNone/>
            </a:pPr>
            <a:r>
              <a:rPr lang="ru-RU" dirty="0"/>
              <a:t>- отчет о работе аттестационной комиссии.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953"/>
            <a:ext cx="10515600" cy="11351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Кафедра физической культуры и безопасности жизнедеятельности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069"/>
            <a:ext cx="10515600" cy="4836894"/>
          </a:xfrm>
        </p:spPr>
        <p:txBody>
          <a:bodyPr/>
          <a:lstStyle/>
          <a:p>
            <a:r>
              <a:rPr lang="ru-RU" dirty="0" smtClean="0"/>
              <a:t>Отсроченный результат:</a:t>
            </a:r>
          </a:p>
          <a:p>
            <a:pPr>
              <a:buFontTx/>
              <a:buChar char="-"/>
            </a:pPr>
            <a:r>
              <a:rPr lang="ru-RU" dirty="0" smtClean="0"/>
              <a:t>сборник </a:t>
            </a:r>
            <a:r>
              <a:rPr lang="ru-RU" dirty="0"/>
              <a:t>материалов по итоговым продуктам после курсов и </a:t>
            </a:r>
            <a:r>
              <a:rPr lang="ru-RU" dirty="0" smtClean="0"/>
              <a:t>конкурсов,</a:t>
            </a:r>
          </a:p>
          <a:p>
            <a:pPr>
              <a:buFontTx/>
              <a:buChar char="-"/>
            </a:pPr>
            <a:r>
              <a:rPr lang="ru-RU" dirty="0"/>
              <a:t>приглашение обучающихся курсов в качестве привлеченных </a:t>
            </a:r>
            <a:r>
              <a:rPr lang="ru-RU" dirty="0" smtClean="0"/>
              <a:t>преподавателе,</a:t>
            </a:r>
          </a:p>
          <a:p>
            <a:pPr>
              <a:buFontTx/>
              <a:buChar char="-"/>
            </a:pPr>
            <a:r>
              <a:rPr lang="ru-RU" dirty="0" err="1"/>
              <a:t>посткурсовое</a:t>
            </a:r>
            <a:r>
              <a:rPr lang="ru-RU" dirty="0"/>
              <a:t> </a:t>
            </a:r>
            <a:r>
              <a:rPr lang="ru-RU" dirty="0" smtClean="0"/>
              <a:t>сопровождение,</a:t>
            </a:r>
          </a:p>
          <a:p>
            <a:pPr>
              <a:buFontTx/>
              <a:buChar char="-"/>
            </a:pPr>
            <a:r>
              <a:rPr lang="ru-RU" dirty="0"/>
              <a:t>создание РИП, </a:t>
            </a:r>
            <a:r>
              <a:rPr lang="ru-RU" dirty="0" smtClean="0"/>
              <a:t>БП,</a:t>
            </a:r>
          </a:p>
          <a:p>
            <a:pPr>
              <a:buFontTx/>
              <a:buChar char="-"/>
            </a:pPr>
            <a:r>
              <a:rPr lang="ru-RU" dirty="0"/>
              <a:t>совместные статьи преподавателя и слушателя, обобщение опыта </a:t>
            </a:r>
            <a:r>
              <a:rPr lang="ru-RU" dirty="0" smtClean="0"/>
              <a:t>слушателей,</a:t>
            </a:r>
          </a:p>
          <a:p>
            <a:pPr>
              <a:buFontTx/>
              <a:buChar char="-"/>
            </a:pPr>
            <a:r>
              <a:rPr lang="ru-RU" dirty="0"/>
              <a:t>обобщение опыта </a:t>
            </a:r>
            <a:r>
              <a:rPr lang="ru-RU" dirty="0" smtClean="0"/>
              <a:t>ОО.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Динамика создания школьных клубов </a:t>
            </a:r>
            <a:br>
              <a:rPr lang="ru-RU" sz="3200" b="1" dirty="0" smtClean="0"/>
            </a:br>
            <a:r>
              <a:rPr lang="ru-RU" sz="3200" b="1" dirty="0" smtClean="0"/>
              <a:t>(согласно анкете "Лига школьных клубов")</a:t>
            </a:r>
            <a:endParaRPr lang="ru-RU" sz="32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583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" y="101014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168" y="365125"/>
            <a:ext cx="983963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Кафедра профессионального образования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Инструменты: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анкета,</a:t>
            </a:r>
          </a:p>
          <a:p>
            <a:pPr marL="0" indent="0">
              <a:buNone/>
            </a:pPr>
            <a:r>
              <a:rPr lang="ru-RU" dirty="0"/>
              <a:t>- аналитическая справка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отчет о работе аттестационной </a:t>
            </a:r>
            <a:r>
              <a:rPr lang="ru-RU" dirty="0" smtClean="0"/>
              <a:t>комиссии,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портфолио.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14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Кафедра профессионального образования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dirty="0" smtClean="0"/>
              <a:t>Портфолио</a:t>
            </a:r>
            <a:endParaRPr lang="ru-RU" sz="31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5483942" cy="2892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52" y="3414054"/>
            <a:ext cx="5424947" cy="2878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" y="43946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Кафедра профессионального образования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Отсроченный результат:</a:t>
            </a:r>
          </a:p>
          <a:p>
            <a:pPr marL="0" indent="0">
              <a:buNone/>
            </a:pPr>
            <a:r>
              <a:rPr lang="ru-RU" dirty="0" smtClean="0"/>
              <a:t>- статьи слушателей.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1" y="933450"/>
            <a:ext cx="8407134" cy="462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58379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3352782"/>
              </p:ext>
            </p:extLst>
          </p:nvPr>
        </p:nvGraphicFramePr>
        <p:xfrm>
          <a:off x="517466" y="1347264"/>
          <a:ext cx="11162642" cy="101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Выводы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каждом СП осуществляется отслеживание качества реализации ДПО посредством проведения анкетирования и написания отчета о работе аттестационной комиссии / аналитической </a:t>
            </a:r>
            <a:r>
              <a:rPr lang="ru-RU" dirty="0" smtClean="0"/>
              <a:t>справки,</a:t>
            </a:r>
          </a:p>
          <a:p>
            <a:r>
              <a:rPr lang="ru-RU" dirty="0"/>
              <a:t>в зависимости от уровня освоения программы в каждом СП имеются свои инструменты отслеживания качества реализации </a:t>
            </a:r>
            <a:r>
              <a:rPr lang="ru-RU" dirty="0" smtClean="0"/>
              <a:t>ДПО,</a:t>
            </a:r>
          </a:p>
          <a:p>
            <a:r>
              <a:rPr lang="ru-RU" dirty="0"/>
              <a:t>не существует единых подходов к определению качества реализации </a:t>
            </a:r>
            <a:r>
              <a:rPr lang="ru-RU" dirty="0" smtClean="0"/>
              <a:t>ДПО.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" y="89132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Рекомендации: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каждому СП представить лучший опыт отслеживания результатов качества реализации ДПО на внутрифирменном семинаре в зависимости от уровня освоения программы и категории </a:t>
            </a:r>
            <a:r>
              <a:rPr lang="ru-RU" dirty="0" smtClean="0"/>
              <a:t>обучающихся,</a:t>
            </a:r>
          </a:p>
          <a:p>
            <a:r>
              <a:rPr lang="ru-RU" dirty="0"/>
              <a:t>разработать единые подходы к определению качества реализации </a:t>
            </a:r>
            <a:r>
              <a:rPr lang="ru-RU" dirty="0" smtClean="0"/>
              <a:t>ДПО.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7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95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Ресурсы: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104763"/>
            <a:ext cx="10515600" cy="301003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/>
              <a:t>Мониторинг удовлетворенности (улучшения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dirty="0" smtClean="0"/>
              <a:t>добавление «открытого» вопроса,</a:t>
            </a:r>
          </a:p>
          <a:p>
            <a:pPr marL="0" indent="0">
              <a:buNone/>
            </a:pPr>
            <a:r>
              <a:rPr lang="ru-RU" dirty="0" smtClean="0"/>
              <a:t>- составление психологического портрета группы,</a:t>
            </a:r>
          </a:p>
          <a:p>
            <a:pPr>
              <a:buFontTx/>
              <a:buChar char="-"/>
            </a:pPr>
            <a:r>
              <a:rPr lang="ru-RU" dirty="0" smtClean="0"/>
              <a:t>создание мониторинга удовлетворенности для программ, реализуемых в дистанционной форме,</a:t>
            </a:r>
          </a:p>
          <a:p>
            <a:r>
              <a:rPr lang="ru-RU" b="1" dirty="0" smtClean="0"/>
              <a:t>Мониторинг по </a:t>
            </a:r>
            <a:r>
              <a:rPr lang="ru-RU" b="1" dirty="0" err="1" smtClean="0"/>
              <a:t>метапредметным</a:t>
            </a:r>
            <a:r>
              <a:rPr lang="ru-RU" b="1" dirty="0" smtClean="0"/>
              <a:t> компетенциям педагога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7" y="0"/>
            <a:ext cx="1104762" cy="1104762"/>
          </a:xfrm>
          <a:prstGeom prst="rect">
            <a:avLst/>
          </a:prstGeom>
        </p:spPr>
      </p:pic>
      <p:pic>
        <p:nvPicPr>
          <p:cNvPr id="6" name="Рисунок 5" descr="D:\НИР\НИР_компет_талант\Общая сборка работы\0_Монография\Прав_ваниант_скринов\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6" y="4034120"/>
            <a:ext cx="2480429" cy="18238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77639" y="5055362"/>
            <a:ext cx="2299954" cy="180263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986354" y="4073225"/>
            <a:ext cx="2310938" cy="178475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7297292" y="5055362"/>
            <a:ext cx="2421371" cy="175065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9798138" y="4114800"/>
            <a:ext cx="2280256" cy="1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2773105"/>
              </p:ext>
            </p:extLst>
          </p:nvPr>
        </p:nvGraphicFramePr>
        <p:xfrm>
          <a:off x="517466" y="1103586"/>
          <a:ext cx="11162642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Модель нового мониторинга результатов ДПО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270234"/>
            <a:ext cx="10515600" cy="4303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199" y="2270235"/>
            <a:ext cx="3182007" cy="4303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Отслеживание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профессиональных компетенций педагогов по итогам освоения программы ДПО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3247" y="2270233"/>
            <a:ext cx="3182007" cy="4303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Отслеживание изменений в результативности деятельности ОО с учетом новых компетенций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8294" y="2270233"/>
            <a:ext cx="3182007" cy="4303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Отслеживание уровня профессионального развития педагогических кадров (в ОО, в МР, в регионе)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198" y="2963917"/>
            <a:ext cx="2977057" cy="78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Непосредственный результат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57489" y="2869324"/>
            <a:ext cx="2977057" cy="78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Отсроченный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результат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3246" y="2869324"/>
            <a:ext cx="2977057" cy="78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Опосредованный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результат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49719" y="5533698"/>
            <a:ext cx="9975631" cy="7567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Новые подходы к мониторингу результатов ДПО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652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2"/>
            <a:ext cx="9143999" cy="13849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Сопровождение профессионального развития педагогических кадров  и повышения качества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образования в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регионе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4903050"/>
              </p:ext>
            </p:extLst>
          </p:nvPr>
        </p:nvGraphicFramePr>
        <p:xfrm>
          <a:off x="1524001" y="1428737"/>
          <a:ext cx="8918255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" y="2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818969"/>
            <a:ext cx="10515600" cy="28316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Благодарю всех, кто оказывал помощь при подготовке материалов!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Аудит «Качество реализации ППК ИРО, переход на мониторинг результатов ДПО»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определение эффективности проведения мониторинга качества реализации ППК в СП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СП:</a:t>
            </a:r>
            <a:r>
              <a:rPr lang="ru-RU" dirty="0" smtClean="0"/>
              <a:t> </a:t>
            </a:r>
            <a:r>
              <a:rPr lang="ru-RU" dirty="0" err="1"/>
              <a:t>КОПиП</a:t>
            </a:r>
            <a:r>
              <a:rPr lang="ru-RU" dirty="0"/>
              <a:t>, </a:t>
            </a:r>
            <a:r>
              <a:rPr lang="ru-RU" dirty="0" err="1"/>
              <a:t>КФКиБЖ</a:t>
            </a:r>
            <a:r>
              <a:rPr lang="ru-RU" dirty="0"/>
              <a:t>, КНО, </a:t>
            </a:r>
            <a:r>
              <a:rPr lang="ru-RU" dirty="0" smtClean="0"/>
              <a:t>КПО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Период проведения:</a:t>
            </a:r>
            <a:r>
              <a:rPr lang="ru-RU" dirty="0" smtClean="0"/>
              <a:t> </a:t>
            </a:r>
            <a:r>
              <a:rPr lang="ru-RU" dirty="0"/>
              <a:t>16.04 </a:t>
            </a:r>
            <a:r>
              <a:rPr lang="ru-RU" dirty="0" smtClean="0"/>
              <a:t>- 17.10.2018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Кафедра общей психологии и педагогики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/>
          <a:lstStyle/>
          <a:p>
            <a:r>
              <a:rPr lang="ru-RU" dirty="0" smtClean="0"/>
              <a:t>Инструменты: </a:t>
            </a:r>
          </a:p>
          <a:p>
            <a:pPr>
              <a:buFontTx/>
              <a:buChar char="-"/>
            </a:pPr>
            <a:r>
              <a:rPr lang="ru-RU" dirty="0" smtClean="0"/>
              <a:t>входная диагностика / анкета,</a:t>
            </a:r>
          </a:p>
          <a:p>
            <a:pPr>
              <a:buFontTx/>
              <a:buChar char="-"/>
            </a:pPr>
            <a:r>
              <a:rPr lang="ru-RU" dirty="0" smtClean="0"/>
              <a:t>тест,</a:t>
            </a:r>
          </a:p>
          <a:p>
            <a:pPr>
              <a:buFontTx/>
              <a:buChar char="-"/>
            </a:pPr>
            <a:r>
              <a:rPr lang="ru-RU" dirty="0"/>
              <a:t>информационно-аналитическая </a:t>
            </a:r>
            <a:r>
              <a:rPr lang="ru-RU" dirty="0" smtClean="0"/>
              <a:t>справка,</a:t>
            </a:r>
          </a:p>
          <a:p>
            <a:pPr>
              <a:buFontTx/>
              <a:buChar char="-"/>
            </a:pPr>
            <a:r>
              <a:rPr lang="ru-RU" dirty="0"/>
              <a:t>отчет о работе аттестационной </a:t>
            </a:r>
            <a:r>
              <a:rPr lang="ru-RU" dirty="0" smtClean="0"/>
              <a:t>комиссии,</a:t>
            </a:r>
          </a:p>
          <a:p>
            <a:pPr>
              <a:buFontTx/>
              <a:buChar char="-"/>
            </a:pPr>
            <a:r>
              <a:rPr lang="ru-RU" dirty="0"/>
              <a:t>итоговый протокол к кругу сообщества и анкета по итогам освоения программы 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/>
              <a:t>оценочные инструменты </a:t>
            </a:r>
            <a:r>
              <a:rPr lang="ru-RU" dirty="0" smtClean="0"/>
              <a:t>(самооценка, фокус-группа, </a:t>
            </a:r>
            <a:r>
              <a:rPr lang="ru-RU" dirty="0"/>
              <a:t>информационно-аналитическая </a:t>
            </a:r>
            <a:r>
              <a:rPr lang="ru-RU" dirty="0" smtClean="0"/>
              <a:t>справка),</a:t>
            </a:r>
          </a:p>
          <a:p>
            <a:pPr>
              <a:buFontTx/>
              <a:buChar char="-"/>
            </a:pPr>
            <a:r>
              <a:rPr lang="ru-RU" dirty="0"/>
              <a:t>оценка результативности по ППК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41458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Кафедра общей психологии и педагогики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4837560"/>
          </a:xfrm>
        </p:spPr>
        <p:txBody>
          <a:bodyPr/>
          <a:lstStyle/>
          <a:p>
            <a:r>
              <a:rPr lang="ru-RU" dirty="0" smtClean="0"/>
              <a:t>Отсроченный мониторинг результатов:</a:t>
            </a:r>
          </a:p>
          <a:p>
            <a:pPr>
              <a:buFontTx/>
              <a:buChar char="-"/>
            </a:pPr>
            <a:r>
              <a:rPr lang="ru-RU" dirty="0" smtClean="0"/>
              <a:t>участие </a:t>
            </a:r>
            <a:r>
              <a:rPr lang="ru-RU" dirty="0"/>
              <a:t>во всероссийских и региональных конкурсах 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/>
              <a:t>участие в выставке «Психология в образовании</a:t>
            </a:r>
            <a:r>
              <a:rPr lang="ru-RU" dirty="0" smtClean="0"/>
              <a:t>»,</a:t>
            </a:r>
          </a:p>
          <a:p>
            <a:pPr>
              <a:buFontTx/>
              <a:buChar char="-"/>
            </a:pPr>
            <a:r>
              <a:rPr lang="ru-RU" dirty="0" smtClean="0"/>
              <a:t>получение </a:t>
            </a:r>
            <a:r>
              <a:rPr lang="ru-RU" dirty="0"/>
              <a:t>грантов,</a:t>
            </a:r>
          </a:p>
          <a:p>
            <a:pPr>
              <a:buFontTx/>
              <a:buChar char="-"/>
            </a:pPr>
            <a:r>
              <a:rPr lang="ru-RU" dirty="0" smtClean="0"/>
              <a:t>выпускники </a:t>
            </a:r>
            <a:r>
              <a:rPr lang="ru-RU" dirty="0"/>
              <a:t>ППП работают в </a:t>
            </a:r>
            <a:r>
              <a:rPr lang="ru-RU" dirty="0" smtClean="0"/>
              <a:t>образовании,</a:t>
            </a:r>
          </a:p>
          <a:p>
            <a:pPr>
              <a:buFontTx/>
              <a:buChar char="-"/>
            </a:pPr>
            <a:r>
              <a:rPr lang="ru-RU" dirty="0" err="1" smtClean="0"/>
              <a:t>посткурсовое</a:t>
            </a:r>
            <a:r>
              <a:rPr lang="ru-RU" dirty="0" smtClean="0"/>
              <a:t> сопровождение (сообщества),</a:t>
            </a:r>
          </a:p>
          <a:p>
            <a:pPr>
              <a:buFontTx/>
              <a:buChar char="-"/>
            </a:pPr>
            <a:r>
              <a:rPr lang="ru-RU" dirty="0" smtClean="0"/>
              <a:t>создание и эффективная работа служб медиации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3" y="83953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858" y="298684"/>
            <a:ext cx="10618838" cy="13255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Воспитательные эффекты ППК «Медиация</a:t>
            </a:r>
            <a:r>
              <a:rPr lang="ru-RU" sz="2400" b="1" dirty="0"/>
              <a:t>: подходы, практика, инструменты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b="1" dirty="0" smtClean="0"/>
              <a:t>***Данные за 2016 и 2018 гг.</a:t>
            </a:r>
            <a:endParaRPr lang="ru-RU" sz="18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260131" y="1313793"/>
          <a:ext cx="6361386" cy="395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6264165" y="2911366"/>
          <a:ext cx="5486400" cy="355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923314" y="1401536"/>
            <a:ext cx="4800600" cy="1619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Комментарии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Положительная динамика по всем показателям, кроме «Умение вести себя с разными участниками конфликта» в начальной школе (показатель не изменился)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618" y="365125"/>
            <a:ext cx="9397181" cy="1325563"/>
          </a:xfrm>
        </p:spPr>
        <p:txBody>
          <a:bodyPr>
            <a:noAutofit/>
          </a:bodyPr>
          <a:lstStyle/>
          <a:p>
            <a:r>
              <a:rPr lang="ru-RU" sz="2800" b="1" dirty="0"/>
              <a:t>Воспитательные эффекты ППК «Медиация: подходы, практика, </a:t>
            </a:r>
            <a:r>
              <a:rPr lang="ru-RU" sz="2800" b="1" dirty="0" smtClean="0"/>
              <a:t>инструменты» (данные </a:t>
            </a:r>
            <a:r>
              <a:rPr lang="ru-RU" sz="2800" b="1" dirty="0"/>
              <a:t>за 2016 и 2018 гг</a:t>
            </a:r>
            <a:r>
              <a:rPr lang="ru-RU" sz="2800" b="1" dirty="0" smtClean="0"/>
              <a:t>.)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888627"/>
              </p:ext>
            </p:extLst>
          </p:nvPr>
        </p:nvGraphicFramePr>
        <p:xfrm>
          <a:off x="601579" y="1494547"/>
          <a:ext cx="11153274" cy="500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" y="0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266403"/>
            <a:ext cx="10575208" cy="13255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Воспитательные эффекты ППК «Профилактика межэтнических конфликтов через гармонизацию межнациональных отношений в поликультурной образовательной среде»</a:t>
            </a:r>
            <a:br>
              <a:rPr lang="ru-RU" sz="2400" b="1" dirty="0" smtClean="0"/>
            </a:br>
            <a:r>
              <a:rPr lang="ru-RU" sz="1800" b="1" dirty="0" smtClean="0"/>
              <a:t>***Данные за 2015 и 2018 гг.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76048" y="1686535"/>
          <a:ext cx="5425966" cy="392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/>
          </p:nvPr>
        </p:nvGraphicFramePr>
        <p:xfrm>
          <a:off x="5612523" y="3069021"/>
          <a:ext cx="6421821" cy="361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11614" y="1427319"/>
            <a:ext cx="5808936" cy="1641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Комментарии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Положительная динамика по всем показателям, кроме «Умение вести диалог со сверстниками» в основной школе, «Умение сотрудничать во имя общей цели» в старшей школе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" y="83953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4334" y="365125"/>
            <a:ext cx="9849465" cy="1325563"/>
          </a:xfrm>
        </p:spPr>
        <p:txBody>
          <a:bodyPr>
            <a:noAutofit/>
          </a:bodyPr>
          <a:lstStyle/>
          <a:p>
            <a:r>
              <a:rPr lang="ru-RU" sz="2400" b="1" dirty="0"/>
              <a:t>Воспитательные эффекты ППК «Профилактика межэтнических конфликтов через гармонизацию межнациональных отношений в поликультурной образовательной среде</a:t>
            </a:r>
            <a:r>
              <a:rPr lang="ru-RU" sz="2400" b="1" dirty="0" smtClean="0"/>
              <a:t>» (данные </a:t>
            </a:r>
            <a:r>
              <a:rPr lang="ru-RU" sz="2400" b="1" dirty="0"/>
              <a:t>за 2015 и 2018 гг</a:t>
            </a:r>
            <a:r>
              <a:rPr lang="ru-RU" sz="2400" b="1" dirty="0" smtClean="0"/>
              <a:t>.)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03195519"/>
              </p:ext>
            </p:extLst>
          </p:nvPr>
        </p:nvGraphicFramePr>
        <p:xfrm>
          <a:off x="481263" y="1708483"/>
          <a:ext cx="11321716" cy="449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5" y="42443"/>
            <a:ext cx="110476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803</Words>
  <Application>Microsoft Office PowerPoint</Application>
  <PresentationFormat>Произвольный</PresentationFormat>
  <Paragraphs>135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Аудит «Качество реализации ППК ИРО, переход на мониторинг результатов ДПО»</vt:lpstr>
      <vt:lpstr>Кафедра общей психологии и педагогики</vt:lpstr>
      <vt:lpstr>Кафедра общей психологии и педагогики</vt:lpstr>
      <vt:lpstr>Воспитательные эффекты ППК «Медиация: подходы, практика, инструменты»  ***Данные за 2016 и 2018 гг.</vt:lpstr>
      <vt:lpstr>Воспитательные эффекты ППК «Медиация: подходы, практика, инструменты» (данные за 2016 и 2018 гг.)</vt:lpstr>
      <vt:lpstr>Воспитательные эффекты ППК «Профилактика межэтнических конфликтов через гармонизацию межнациональных отношений в поликультурной образовательной среде» ***Данные за 2015 и 2018 гг.</vt:lpstr>
      <vt:lpstr>Воспитательные эффекты ППК «Профилактика межэтнических конфликтов через гармонизацию межнациональных отношений в поликультурной образовательной среде» (данные за 2015 и 2018 гг.)</vt:lpstr>
      <vt:lpstr>Кафедра начального образования</vt:lpstr>
      <vt:lpstr>Кафедра начального образования</vt:lpstr>
      <vt:lpstr>Кафедра начального образования</vt:lpstr>
      <vt:lpstr>Кафедра начального образования</vt:lpstr>
      <vt:lpstr>Кафедра физической культуры и безопасности жизнедеятельности</vt:lpstr>
      <vt:lpstr>Кафедра физической культуры и безопасности жизнедеятельности</vt:lpstr>
      <vt:lpstr>Динамика создания школьных клубов  (согласно анкете "Лига школьных клубов")</vt:lpstr>
      <vt:lpstr>Кафедра профессионального образования</vt:lpstr>
      <vt:lpstr>Кафедра профессионального образования Портфолио</vt:lpstr>
      <vt:lpstr>Кафедра профессионального образования</vt:lpstr>
      <vt:lpstr>Выводы</vt:lpstr>
      <vt:lpstr>Рекомендации:</vt:lpstr>
      <vt:lpstr>Ресурсы:</vt:lpstr>
      <vt:lpstr>Модель нового мониторинга результатов ДПО</vt:lpstr>
      <vt:lpstr>Презентация PowerPoint</vt:lpstr>
      <vt:lpstr>Спасибо за внимание!  Благодарю всех, кто оказывал помощь при подготовке материалов!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Александровна Уланова</dc:creator>
  <cp:lastModifiedBy>Галина Валентиновна Куприянова</cp:lastModifiedBy>
  <cp:revision>30</cp:revision>
  <dcterms:created xsi:type="dcterms:W3CDTF">2018-11-08T13:55:02Z</dcterms:created>
  <dcterms:modified xsi:type="dcterms:W3CDTF">2018-11-09T10:08:02Z</dcterms:modified>
</cp:coreProperties>
</file>