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  <p:sldId id="276" r:id="rId4"/>
    <p:sldId id="278" r:id="rId5"/>
    <p:sldId id="277" r:id="rId6"/>
    <p:sldId id="281" r:id="rId7"/>
    <p:sldId id="280" r:id="rId8"/>
    <p:sldId id="270" r:id="rId9"/>
    <p:sldId id="28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D36"/>
    <a:srgbClr val="B25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>
        <p:scale>
          <a:sx n="96" d="100"/>
          <a:sy n="96" d="100"/>
        </p:scale>
        <p:origin x="-13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solovev\&#1056;&#1048;&#1055;%20&#1084;&#1086;&#1081;\&#1054;&#1090;&#1095;&#1077;&#1090;\&#1059;&#1095;&#1077;&#1085;&#1099;&#1081;%20&#1089;&#1086;&#1074;&#1077;&#1090;\&#1076;&#1086;&#1087;%20&#1084;&#1072;&#1090;&#1077;&#1088;&#1080;&#1072;&#1083;&#1099;\&#1076;&#1080;&#1086;&#1075;&#1088;&#1072;&#1084;&#1084;&#1099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solovev\&#1056;&#1048;&#1055;%20&#1084;&#1086;&#1081;\&#1054;&#1090;&#1095;&#1077;&#1090;\&#1059;&#1095;&#1077;&#1085;&#1099;&#1081;%20&#1089;&#1086;&#1074;&#1077;&#1090;\&#1076;&#1086;&#1087;%20&#1084;&#1072;&#1090;&#1077;&#1088;&#1080;&#1072;&#1083;&#1099;\&#1076;&#1080;&#1086;&#1075;&#1088;&#1072;&#1084;&#1084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Со-исполнители РИП (</a:t>
            </a:r>
            <a:r>
              <a:rPr lang="ru-RU" dirty="0" smtClean="0"/>
              <a:t>кол-во участников)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Лист3!$B$1</c:f>
              <c:strCache>
                <c:ptCount val="1"/>
                <c:pt idx="0">
                  <c:v>Со-исполнители РИП (кол-во)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Лист3!$A$2:$A$7</c:f>
              <c:strCache>
                <c:ptCount val="6"/>
                <c:pt idx="0">
                  <c:v>СОШ №1, г. Гаврилов-Ям</c:v>
                </c:pt>
                <c:pt idx="1">
                  <c:v> Пречистинская Первомайского района</c:v>
                </c:pt>
                <c:pt idx="2">
                  <c:v>СШ №60 г. Ярославль</c:v>
                </c:pt>
                <c:pt idx="3">
                  <c:v>Скалинская основная школа Первомайского МР</c:v>
                </c:pt>
                <c:pt idx="4">
                  <c:v>Школа-сад на улице Вольная», г. Ярославль</c:v>
                </c:pt>
                <c:pt idx="5">
                  <c:v>«Детский сад «Кораблик» г. Гаврилов-Ям</c:v>
                </c:pt>
              </c:strCache>
            </c:strRef>
          </c:cat>
          <c:val>
            <c:numRef>
              <c:f>Лист3!$B$2:$B$7</c:f>
              <c:numCache>
                <c:formatCode>General</c:formatCode>
                <c:ptCount val="6"/>
                <c:pt idx="0">
                  <c:v>30</c:v>
                </c:pt>
                <c:pt idx="1">
                  <c:v>15</c:v>
                </c:pt>
                <c:pt idx="2">
                  <c:v>25</c:v>
                </c:pt>
                <c:pt idx="3">
                  <c:v>10</c:v>
                </c:pt>
                <c:pt idx="4">
                  <c:v>8</c:v>
                </c:pt>
                <c:pt idx="5">
                  <c:v>10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0109312"/>
        <c:axId val="65790528"/>
      </c:barChart>
      <c:catAx>
        <c:axId val="10010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790528"/>
        <c:crosses val="autoZero"/>
        <c:auto val="1"/>
        <c:lblAlgn val="ctr"/>
        <c:lblOffset val="100"/>
        <c:noMultiLvlLbl val="0"/>
      </c:catAx>
      <c:valAx>
        <c:axId val="65790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0109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b="0" i="1" u="none" strike="noStrike" baseline="0" dirty="0">
                <a:effectLst/>
              </a:rPr>
              <a:t>Образовательная </a:t>
            </a:r>
            <a:r>
              <a:rPr lang="ru-RU" sz="1200" b="0" i="1" u="none" strike="noStrike" baseline="0" dirty="0" smtClean="0">
                <a:effectLst/>
              </a:rPr>
              <a:t>деятельность со-исполнителей (кол-во чел)</a:t>
            </a:r>
            <a:endParaRPr lang="ru-RU" sz="1200" dirty="0"/>
          </a:p>
        </c:rich>
      </c:tx>
      <c:layout>
        <c:manualLayout>
          <c:xMode val="edge"/>
          <c:yMode val="edge"/>
          <c:x val="9.7370877301914058E-2"/>
          <c:y val="1.851852970017244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6059611398625349E-2"/>
          <c:y val="0.19285971335964333"/>
          <c:w val="0.88845016592770309"/>
          <c:h val="0.507964848637081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ОД!$B$1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ОД!$A$2:$A$4</c:f>
              <c:strCache>
                <c:ptCount val="3"/>
                <c:pt idx="0">
                  <c:v>ФГОС: проектирование образовательного процесса на основе со-бытийного подхода</c:v>
                </c:pt>
                <c:pt idx="1">
                  <c:v>«Модернизация содержания и технологий НОО» (Модуль 6, 19, 21) </c:v>
                </c:pt>
                <c:pt idx="2">
                  <c:v>Педагогические стратегии повышения качества образования</c:v>
                </c:pt>
              </c:strCache>
            </c:strRef>
          </c:cat>
          <c:val>
            <c:numRef>
              <c:f>ОД!$B$2:$B$4</c:f>
              <c:numCache>
                <c:formatCode>General</c:formatCode>
                <c:ptCount val="3"/>
                <c:pt idx="0">
                  <c:v>25</c:v>
                </c:pt>
                <c:pt idx="1">
                  <c:v>22</c:v>
                </c:pt>
              </c:numCache>
            </c:numRef>
          </c:val>
        </c:ser>
        <c:ser>
          <c:idx val="1"/>
          <c:order val="1"/>
          <c:tx>
            <c:strRef>
              <c:f>ОД!$C$1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ОД!$A$2:$A$4</c:f>
              <c:strCache>
                <c:ptCount val="3"/>
                <c:pt idx="0">
                  <c:v>ФГОС: проектирование образовательного процесса на основе со-бытийного подхода</c:v>
                </c:pt>
                <c:pt idx="1">
                  <c:v>«Модернизация содержания и технологий НОО» (Модуль 6, 19, 21) </c:v>
                </c:pt>
                <c:pt idx="2">
                  <c:v>Педагогические стратегии повышения качества образования</c:v>
                </c:pt>
              </c:strCache>
            </c:strRef>
          </c:cat>
          <c:val>
            <c:numRef>
              <c:f>ОД!$C$2:$C$4</c:f>
              <c:numCache>
                <c:formatCode>General</c:formatCode>
                <c:ptCount val="3"/>
                <c:pt idx="0">
                  <c:v>55</c:v>
                </c:pt>
                <c:pt idx="1">
                  <c:v>16</c:v>
                </c:pt>
                <c:pt idx="2">
                  <c:v>25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0077056"/>
        <c:axId val="65789952"/>
      </c:barChart>
      <c:catAx>
        <c:axId val="100077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789952"/>
        <c:crosses val="autoZero"/>
        <c:auto val="1"/>
        <c:lblAlgn val="ctr"/>
        <c:lblOffset val="100"/>
        <c:noMultiLvlLbl val="0"/>
      </c:catAx>
      <c:valAx>
        <c:axId val="6578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0077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b="0" i="1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Научно-методическая </a:t>
            </a:r>
            <a:r>
              <a:rPr lang="ru-RU" sz="1200" b="0" i="1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со-исполнителей 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30714795716800164"/>
          <c:y val="1.433184946028455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6097969906454074E-2"/>
          <c:y val="0.15783964861013505"/>
          <c:w val="0.93001564882195531"/>
          <c:h val="0.64840003920671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Лист2!$A$2:$A$6</c:f>
              <c:strCache>
                <c:ptCount val="5"/>
                <c:pt idx="0">
                  <c:v>Семинары</c:v>
                </c:pt>
                <c:pt idx="1">
                  <c:v>Мастер-классы</c:v>
                </c:pt>
                <c:pt idx="2">
                  <c:v>Вебинары</c:v>
                </c:pt>
                <c:pt idx="3">
                  <c:v>Совместная разработка методических рекомендаций</c:v>
                </c:pt>
                <c:pt idx="4">
                  <c:v>Участие в проведении межрегиональной конференции по инновациям в образовании</c:v>
                </c:pt>
              </c:strCache>
            </c:strRef>
          </c:cat>
          <c:val>
            <c:numRef>
              <c:f>Лист2!$B$2:$B$6</c:f>
              <c:numCache>
                <c:formatCode>General</c:formatCode>
                <c:ptCount val="5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Лист2!$C$1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Лист2!$A$2:$A$6</c:f>
              <c:strCache>
                <c:ptCount val="5"/>
                <c:pt idx="0">
                  <c:v>Семинары</c:v>
                </c:pt>
                <c:pt idx="1">
                  <c:v>Мастер-классы</c:v>
                </c:pt>
                <c:pt idx="2">
                  <c:v>Вебинары</c:v>
                </c:pt>
                <c:pt idx="3">
                  <c:v>Совместная разработка методических рекомендаций</c:v>
                </c:pt>
                <c:pt idx="4">
                  <c:v>Участие в проведении межрегиональной конференции по инновациям в образовании</c:v>
                </c:pt>
              </c:strCache>
            </c:strRef>
          </c:cat>
          <c:val>
            <c:numRef>
              <c:f>Лист2!$C$2:$C$6</c:f>
              <c:numCache>
                <c:formatCode>General</c:formatCode>
                <c:ptCount val="5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109824"/>
        <c:axId val="65796288"/>
      </c:barChart>
      <c:catAx>
        <c:axId val="100109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796288"/>
        <c:crosses val="autoZero"/>
        <c:auto val="1"/>
        <c:lblAlgn val="ctr"/>
        <c:lblOffset val="100"/>
        <c:noMultiLvlLbl val="0"/>
      </c:catAx>
      <c:valAx>
        <c:axId val="65796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0109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b="1">
                <a:effectLst/>
              </a:rPr>
              <a:t>Улучшение метапредметных и личностных результатов учеников в организациях со-исполнителях</a:t>
            </a:r>
            <a:endParaRPr lang="ru-RU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ДМЛР!$B$1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ДМЛР!$A$2:$A$9</c:f>
              <c:strCache>
                <c:ptCount val="6"/>
                <c:pt idx="0">
                  <c:v>Использует информацию для решения учебных и практических задач.</c:v>
                </c:pt>
                <c:pt idx="1">
                  <c:v>Составляют критерии для оценивания рассказа </c:v>
                </c:pt>
                <c:pt idx="2">
                  <c:v>Оценивает себя и других по совместно выработанным критериям</c:v>
                </c:pt>
                <c:pt idx="3">
                  <c:v>Проявляет доброжелательность и уважение по отношению к другим (соотносят свои поступки с общепринятыми моральными нормами)</c:v>
                </c:pt>
                <c:pt idx="4">
                  <c:v>Ведут диалог, допускают возможность различных точек зрения, в том числе и несовпадающих с их собственной и ориентируются на позицию партнера в общении и взаимодействии</c:v>
                </c:pt>
                <c:pt idx="5">
                  <c:v>Самостоятельно планирует свою деятельность и распределяет роли в группе</c:v>
                </c:pt>
              </c:strCache>
            </c:strRef>
          </c:cat>
          <c:val>
            <c:numRef>
              <c:f>ДМЛР!$B$2:$B$9</c:f>
              <c:numCache>
                <c:formatCode>General</c:formatCode>
                <c:ptCount val="8"/>
                <c:pt idx="0">
                  <c:v>2.2999999999999998</c:v>
                </c:pt>
                <c:pt idx="1">
                  <c:v>1.7</c:v>
                </c:pt>
                <c:pt idx="2">
                  <c:v>1.5</c:v>
                </c:pt>
                <c:pt idx="3">
                  <c:v>3</c:v>
                </c:pt>
                <c:pt idx="4">
                  <c:v>2.2000000000000002</c:v>
                </c:pt>
                <c:pt idx="5">
                  <c:v>1.8</c:v>
                </c:pt>
              </c:numCache>
            </c:numRef>
          </c:val>
        </c:ser>
        <c:ser>
          <c:idx val="1"/>
          <c:order val="1"/>
          <c:tx>
            <c:strRef>
              <c:f>ДМЛР!$C$1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ДМЛР!$A$2:$A$9</c:f>
              <c:strCache>
                <c:ptCount val="6"/>
                <c:pt idx="0">
                  <c:v>Использует информацию для решения учебных и практических задач.</c:v>
                </c:pt>
                <c:pt idx="1">
                  <c:v>Составляют критерии для оценивания рассказа </c:v>
                </c:pt>
                <c:pt idx="2">
                  <c:v>Оценивает себя и других по совместно выработанным критериям</c:v>
                </c:pt>
                <c:pt idx="3">
                  <c:v>Проявляет доброжелательность и уважение по отношению к другим (соотносят свои поступки с общепринятыми моральными нормами)</c:v>
                </c:pt>
                <c:pt idx="4">
                  <c:v>Ведут диалог, допускают возможность различных точек зрения, в том числе и несовпадающих с их собственной и ориентируются на позицию партнера в общении и взаимодействии</c:v>
                </c:pt>
                <c:pt idx="5">
                  <c:v>Самостоятельно планирует свою деятельность и распределяет роли в группе</c:v>
                </c:pt>
              </c:strCache>
            </c:strRef>
          </c:cat>
          <c:val>
            <c:numRef>
              <c:f>ДМЛР!$C$2:$C$9</c:f>
              <c:numCache>
                <c:formatCode>General</c:formatCode>
                <c:ptCount val="8"/>
                <c:pt idx="0">
                  <c:v>2.8</c:v>
                </c:pt>
                <c:pt idx="1">
                  <c:v>2.2000000000000002</c:v>
                </c:pt>
                <c:pt idx="2">
                  <c:v>2.6</c:v>
                </c:pt>
                <c:pt idx="3">
                  <c:v>3</c:v>
                </c:pt>
                <c:pt idx="4">
                  <c:v>3</c:v>
                </c:pt>
                <c:pt idx="5">
                  <c:v>2.2000000000000002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3903744"/>
        <c:axId val="76165056"/>
      </c:barChart>
      <c:catAx>
        <c:axId val="10390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6165056"/>
        <c:crosses val="autoZero"/>
        <c:auto val="1"/>
        <c:lblAlgn val="ctr"/>
        <c:lblOffset val="100"/>
        <c:noMultiLvlLbl val="0"/>
      </c:catAx>
      <c:valAx>
        <c:axId val="76165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390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16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2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15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702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36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16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73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2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18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4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4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72" y="195401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4" name="Подзаголовок 2"/>
          <p:cNvSpPr txBox="1">
            <a:spLocks/>
          </p:cNvSpPr>
          <p:nvPr/>
        </p:nvSpPr>
        <p:spPr>
          <a:xfrm>
            <a:off x="1524000" y="3290652"/>
            <a:ext cx="9144000" cy="1151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содержания и технологий общего образования на основе со-бытийности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81400" y="2053960"/>
            <a:ext cx="502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начального образования</a:t>
            </a:r>
            <a:endParaRPr lang="ru-RU" sz="24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37920" y="2640569"/>
            <a:ext cx="4049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Инновационная программа</a:t>
            </a:r>
            <a:endParaRPr lang="ru-RU" sz="2400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494036" y="5718857"/>
            <a:ext cx="9144000" cy="770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 ноября 2018 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93799" y="4214822"/>
            <a:ext cx="95419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 программы: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Тихомирова О.В, зав. кафедрой начальной образования,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к.п.н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93799" y="4556881"/>
            <a:ext cx="84412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программы: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Соловьев Я.С, доцент кафедры начального образования,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к.п.н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898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338" y="0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8" name="Подзаголовок 2"/>
          <p:cNvSpPr txBox="1">
            <a:spLocks/>
          </p:cNvSpPr>
          <p:nvPr/>
        </p:nvSpPr>
        <p:spPr>
          <a:xfrm>
            <a:off x="1494036" y="5718857"/>
            <a:ext cx="9144000" cy="770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 ноября 2018 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338" y="1472086"/>
            <a:ext cx="1082106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методическое обеспечение обновления содержания общего образования посредством применения учителями технологии образовательной со-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бытийности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Ожидания от программы: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со-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бытийности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апробация на практике </a:t>
            </a:r>
          </a:p>
          <a:p>
            <a:pPr algn="just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педагогической деятельности и ее результатов в условиях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бытийности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разных школах (городских, малого поселения,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депривированных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Углубление содержания дополнительного профессионального образования педагогов в аспекте модернизации содержания и технологий общего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10967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338" y="0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8" name="Подзаголовок 2"/>
          <p:cNvSpPr txBox="1">
            <a:spLocks/>
          </p:cNvSpPr>
          <p:nvPr/>
        </p:nvSpPr>
        <p:spPr>
          <a:xfrm>
            <a:off x="1524000" y="5916166"/>
            <a:ext cx="9144000" cy="770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 ноября 2018 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338" y="1472086"/>
            <a:ext cx="108210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школ со-исполнителей проекта: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056585"/>
              </p:ext>
            </p:extLst>
          </p:nvPr>
        </p:nvGraphicFramePr>
        <p:xfrm>
          <a:off x="245806" y="1967020"/>
          <a:ext cx="6381135" cy="373179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28395"/>
                <a:gridCol w="3552740"/>
              </a:tblGrid>
              <a:tr h="36997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</a:rPr>
                        <a:t>Наименование образовательной организации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</a:rPr>
                        <a:t>Специфика образовательной организации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69977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</a:rPr>
                        <a:t>СОШ №1, г. Гаврилов-Ям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effectLst/>
                        </a:rPr>
                        <a:t>аспект преемственности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69977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Пречистинская</a:t>
                      </a:r>
                      <a:r>
                        <a:rPr lang="ru-RU" sz="1800" u="none" strike="noStrike" dirty="0">
                          <a:effectLst/>
                        </a:rPr>
                        <a:t> Первомайского района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effectLst/>
                        </a:rPr>
                        <a:t>аспект внеурочной деятельности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9667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</a:rPr>
                        <a:t>СШ №60 г. Ярославль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</a:rPr>
                        <a:t>аспект поликультурной </a:t>
                      </a:r>
                      <a:r>
                        <a:rPr lang="ru-RU" sz="1800" u="none" strike="noStrike" dirty="0" smtClean="0">
                          <a:effectLst/>
                        </a:rPr>
                        <a:t>среды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69977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effectLst/>
                        </a:rPr>
                        <a:t>Скалинская основная школа Первомайского МР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</a:rPr>
                        <a:t>аспект малочисленного контингента учащихся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69977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effectLst/>
                        </a:rPr>
                        <a:t>Школа-сад на улице Вольная», г. Ярославль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</a:rPr>
                        <a:t>аспект преемственности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46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effectLst/>
                        </a:rPr>
                        <a:t>«Детский сад «Кораблик» г. Гаврилов-Ям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</a:rPr>
                        <a:t>аспект преемственности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1682410"/>
              </p:ext>
            </p:extLst>
          </p:nvPr>
        </p:nvGraphicFramePr>
        <p:xfrm>
          <a:off x="6636776" y="1799685"/>
          <a:ext cx="5053780" cy="3681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4404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338" y="0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8" name="Подзаголовок 2"/>
          <p:cNvSpPr txBox="1">
            <a:spLocks/>
          </p:cNvSpPr>
          <p:nvPr/>
        </p:nvSpPr>
        <p:spPr>
          <a:xfrm>
            <a:off x="1524000" y="5916166"/>
            <a:ext cx="9144000" cy="770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 ноября 2018 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338" y="1472086"/>
            <a:ext cx="108210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внедрения программы: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1700270"/>
              </p:ext>
            </p:extLst>
          </p:nvPr>
        </p:nvGraphicFramePr>
        <p:xfrm>
          <a:off x="832184" y="2059121"/>
          <a:ext cx="3981252" cy="3312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8681903"/>
              </p:ext>
            </p:extLst>
          </p:nvPr>
        </p:nvGraphicFramePr>
        <p:xfrm>
          <a:off x="5747501" y="2457402"/>
          <a:ext cx="5205634" cy="3096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7357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338" y="0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pic>
        <p:nvPicPr>
          <p:cNvPr id="1026" name="Picture 2" descr="C:\Users\katusha\Desktop\СО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9" y="-57151"/>
            <a:ext cx="12114741" cy="6853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92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338" y="0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732938"/>
              </p:ext>
            </p:extLst>
          </p:nvPr>
        </p:nvGraphicFramePr>
        <p:xfrm>
          <a:off x="1622324" y="1759975"/>
          <a:ext cx="9753600" cy="4640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931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79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8450" y="1717748"/>
            <a:ext cx="9144000" cy="431271"/>
          </a:xfrm>
        </p:spPr>
        <p:txBody>
          <a:bodyPr/>
          <a:lstStyle/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Эффекты для Школ и РСО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872" y="280067"/>
            <a:ext cx="11540728" cy="143268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445343" y="2149019"/>
            <a:ext cx="105303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Создана Сеть базовых площадок «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Преемственность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дошкольного, начального и основного общего образования на основе со-бытийного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подхода»</a:t>
            </a:r>
          </a:p>
          <a:p>
            <a:pPr marL="457200" indent="-457200" algn="just">
              <a:buFontTx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 обучающееся сообщество педагогов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«Образовательная со-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бытийность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Вышли научно-методические продукты: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 «Со-бытийность образовательной деятельности в детском саду и школе»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РИНЦ «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учителя к образовательной со-бытийности»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ВАК «Обеспечение преемственности и непрерывности дошкольного и начального образования посредством со-бытийного подхода»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коллективной монографии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«Образовательное со-бытие в начальной школе» 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в коллективной монографии «Профессиональная компетентность учителя начального общего образования как условие развития учебно-познавательной деятельности младших школьников»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Рукопись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монографии «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со-бытийность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план, 2019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23" y="3488328"/>
            <a:ext cx="1041324" cy="1477699"/>
          </a:xfrm>
          <a:prstGeom prst="rect">
            <a:avLst/>
          </a:prstGeom>
        </p:spPr>
      </p:pic>
      <p:pic>
        <p:nvPicPr>
          <p:cNvPr id="13" name="Рисунок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38" y="2358124"/>
            <a:ext cx="1387721" cy="93322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18" y="5094097"/>
            <a:ext cx="1104762" cy="105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16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872" y="343235"/>
            <a:ext cx="1036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0112" y="1479872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44844" y="3216361"/>
            <a:ext cx="111512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98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1542</TotalTime>
  <Words>263</Words>
  <Application>Microsoft Office PowerPoint</Application>
  <PresentationFormat>Произвольный</PresentationFormat>
  <Paragraphs>47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1_Тема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Галина Валентиновна Куприянова</cp:lastModifiedBy>
  <cp:revision>109</cp:revision>
  <dcterms:created xsi:type="dcterms:W3CDTF">2017-01-30T13:00:35Z</dcterms:created>
  <dcterms:modified xsi:type="dcterms:W3CDTF">2018-12-21T07:43:49Z</dcterms:modified>
</cp:coreProperties>
</file>