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11"/>
  </p:handoutMasterIdLst>
  <p:sldIdLst>
    <p:sldId id="259" r:id="rId3"/>
    <p:sldId id="274" r:id="rId4"/>
    <p:sldId id="275" r:id="rId5"/>
    <p:sldId id="276" r:id="rId6"/>
    <p:sldId id="280" r:id="rId7"/>
    <p:sldId id="278" r:id="rId8"/>
    <p:sldId id="262" r:id="rId9"/>
    <p:sldId id="264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>
        <p:scale>
          <a:sx n="45" d="100"/>
          <a:sy n="45" d="100"/>
        </p:scale>
        <p:origin x="-3000" y="-16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5146D4-6D8E-4934-9553-E43AF2EBF836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768F657-A3F3-45BD-9CD4-215DE994A7B8}">
      <dgm:prSet phldrT="[Текст]"/>
      <dgm:spPr/>
      <dgm:t>
        <a:bodyPr/>
        <a:lstStyle/>
        <a:p>
          <a:r>
            <a:rPr lang="ru-RU" dirty="0" smtClean="0"/>
            <a:t>Международные конкурсы, фестивали</a:t>
          </a:r>
          <a:endParaRPr lang="ru-RU" dirty="0"/>
        </a:p>
      </dgm:t>
    </dgm:pt>
    <dgm:pt modelId="{9AA9D7EA-B7AF-4D5D-93E4-DB05D109ACA1}" type="parTrans" cxnId="{6FE5F2B9-A42A-41EC-BF0B-C47A44828F07}">
      <dgm:prSet/>
      <dgm:spPr/>
      <dgm:t>
        <a:bodyPr/>
        <a:lstStyle/>
        <a:p>
          <a:endParaRPr lang="ru-RU"/>
        </a:p>
      </dgm:t>
    </dgm:pt>
    <dgm:pt modelId="{8C8B7D7B-CD91-4688-9FED-B1D40F9902A0}" type="sibTrans" cxnId="{6FE5F2B9-A42A-41EC-BF0B-C47A44828F07}">
      <dgm:prSet/>
      <dgm:spPr/>
      <dgm:t>
        <a:bodyPr/>
        <a:lstStyle/>
        <a:p>
          <a:endParaRPr lang="ru-RU"/>
        </a:p>
      </dgm:t>
    </dgm:pt>
    <dgm:pt modelId="{7495A566-A169-4A92-94C4-F879D17FE915}">
      <dgm:prSet phldrT="[Текст]"/>
      <dgm:spPr/>
      <dgm:t>
        <a:bodyPr/>
        <a:lstStyle/>
        <a:p>
          <a:r>
            <a:rPr lang="ru-RU" b="0" dirty="0" smtClean="0">
              <a:effectLst/>
              <a:latin typeface="+mn-lt"/>
              <a:ea typeface="+mn-ea"/>
              <a:cs typeface="+mn-cs"/>
            </a:rPr>
            <a:t>2 победителя</a:t>
          </a:r>
          <a:endParaRPr lang="ru-RU" b="0" dirty="0"/>
        </a:p>
      </dgm:t>
    </dgm:pt>
    <dgm:pt modelId="{A2DF53FF-6827-42C8-A78F-3E605DFC5B8E}" type="parTrans" cxnId="{BFBAA6FA-EC55-43CA-B7E6-E7C659BF608F}">
      <dgm:prSet/>
      <dgm:spPr/>
      <dgm:t>
        <a:bodyPr/>
        <a:lstStyle/>
        <a:p>
          <a:endParaRPr lang="ru-RU"/>
        </a:p>
      </dgm:t>
    </dgm:pt>
    <dgm:pt modelId="{B94872AE-0F82-45D4-BD9B-4101564EB126}" type="sibTrans" cxnId="{BFBAA6FA-EC55-43CA-B7E6-E7C659BF608F}">
      <dgm:prSet/>
      <dgm:spPr/>
      <dgm:t>
        <a:bodyPr/>
        <a:lstStyle/>
        <a:p>
          <a:endParaRPr lang="ru-RU"/>
        </a:p>
      </dgm:t>
    </dgm:pt>
    <dgm:pt modelId="{48974F80-AA83-4F69-A4E1-96D0371AAB70}">
      <dgm:prSet phldrT="[Текст]"/>
      <dgm:spPr/>
      <dgm:t>
        <a:bodyPr/>
        <a:lstStyle/>
        <a:p>
          <a:r>
            <a:rPr lang="ru-RU" b="1" dirty="0" smtClean="0"/>
            <a:t>Всероссийские фестивали, турниры, олимпиады</a:t>
          </a:r>
          <a:endParaRPr lang="ru-RU" dirty="0"/>
        </a:p>
      </dgm:t>
    </dgm:pt>
    <dgm:pt modelId="{07430FD2-4B0A-4CE4-B563-F5BA02431BFB}" type="parTrans" cxnId="{80D55847-66B7-4B27-8A0A-59BD9279458B}">
      <dgm:prSet/>
      <dgm:spPr/>
      <dgm:t>
        <a:bodyPr/>
        <a:lstStyle/>
        <a:p>
          <a:endParaRPr lang="ru-RU"/>
        </a:p>
      </dgm:t>
    </dgm:pt>
    <dgm:pt modelId="{EE28BB3F-3EE6-414A-8FF8-456814F1EA2E}" type="sibTrans" cxnId="{80D55847-66B7-4B27-8A0A-59BD9279458B}">
      <dgm:prSet/>
      <dgm:spPr/>
      <dgm:t>
        <a:bodyPr/>
        <a:lstStyle/>
        <a:p>
          <a:endParaRPr lang="ru-RU"/>
        </a:p>
      </dgm:t>
    </dgm:pt>
    <dgm:pt modelId="{E89F030C-B7CC-44EA-B984-9CA9674EFC30}">
      <dgm:prSet phldrT="[Текст]"/>
      <dgm:spPr/>
      <dgm:t>
        <a:bodyPr/>
        <a:lstStyle/>
        <a:p>
          <a:r>
            <a:rPr lang="ru-RU" dirty="0" smtClean="0"/>
            <a:t>20 победителей</a:t>
          </a:r>
          <a:endParaRPr lang="ru-RU" dirty="0"/>
        </a:p>
      </dgm:t>
    </dgm:pt>
    <dgm:pt modelId="{428DB25E-157F-4DE8-B7B0-A19D374BF1A6}" type="parTrans" cxnId="{E6549E7A-8C82-4198-8A6D-9B44804E5FC9}">
      <dgm:prSet/>
      <dgm:spPr/>
      <dgm:t>
        <a:bodyPr/>
        <a:lstStyle/>
        <a:p>
          <a:endParaRPr lang="ru-RU"/>
        </a:p>
      </dgm:t>
    </dgm:pt>
    <dgm:pt modelId="{0B13F80B-494C-49A2-96E3-84FFFBCAA4A4}" type="sibTrans" cxnId="{E6549E7A-8C82-4198-8A6D-9B44804E5FC9}">
      <dgm:prSet/>
      <dgm:spPr/>
      <dgm:t>
        <a:bodyPr/>
        <a:lstStyle/>
        <a:p>
          <a:endParaRPr lang="ru-RU"/>
        </a:p>
      </dgm:t>
    </dgm:pt>
    <dgm:pt modelId="{498477F1-0C0A-4153-A69B-A3A9BB5145E5}">
      <dgm:prSet phldrT="[Текст]"/>
      <dgm:spPr/>
      <dgm:t>
        <a:bodyPr/>
        <a:lstStyle/>
        <a:p>
          <a:r>
            <a:rPr lang="ru-RU" b="1" dirty="0" smtClean="0"/>
            <a:t>Региональные и муниципальные конкурсы, турниры, он-</a:t>
          </a:r>
          <a:r>
            <a:rPr lang="ru-RU" b="1" dirty="0" err="1" smtClean="0"/>
            <a:t>лайн</a:t>
          </a:r>
          <a:r>
            <a:rPr lang="ru-RU" b="1" dirty="0" smtClean="0"/>
            <a:t>-игры</a:t>
          </a:r>
          <a:endParaRPr lang="ru-RU" dirty="0"/>
        </a:p>
      </dgm:t>
    </dgm:pt>
    <dgm:pt modelId="{B9E54065-FC46-4856-801D-059C2547A5D1}" type="parTrans" cxnId="{B788D8A6-12F8-4ACB-B48E-A18701654C79}">
      <dgm:prSet/>
      <dgm:spPr/>
      <dgm:t>
        <a:bodyPr/>
        <a:lstStyle/>
        <a:p>
          <a:endParaRPr lang="ru-RU"/>
        </a:p>
      </dgm:t>
    </dgm:pt>
    <dgm:pt modelId="{E24B1C22-8A6A-4AA1-B45C-B3CA1F581CE0}" type="sibTrans" cxnId="{B788D8A6-12F8-4ACB-B48E-A18701654C79}">
      <dgm:prSet/>
      <dgm:spPr/>
      <dgm:t>
        <a:bodyPr/>
        <a:lstStyle/>
        <a:p>
          <a:endParaRPr lang="ru-RU"/>
        </a:p>
      </dgm:t>
    </dgm:pt>
    <dgm:pt modelId="{5CAF9F80-364B-41A6-8F2B-E3931CE37B7D}">
      <dgm:prSet phldrT="[Текст]"/>
      <dgm:spPr/>
      <dgm:t>
        <a:bodyPr/>
        <a:lstStyle/>
        <a:p>
          <a:r>
            <a:rPr lang="ru-RU" dirty="0" smtClean="0"/>
            <a:t>5 победителей</a:t>
          </a:r>
          <a:endParaRPr lang="ru-RU" dirty="0"/>
        </a:p>
      </dgm:t>
    </dgm:pt>
    <dgm:pt modelId="{1941FE1F-BEF4-489C-AC3F-53CA1CF5473B}" type="parTrans" cxnId="{7CC3C99A-557D-4FD7-BDAE-9A7258F57C07}">
      <dgm:prSet/>
      <dgm:spPr/>
      <dgm:t>
        <a:bodyPr/>
        <a:lstStyle/>
        <a:p>
          <a:endParaRPr lang="ru-RU"/>
        </a:p>
      </dgm:t>
    </dgm:pt>
    <dgm:pt modelId="{553F42A9-972F-46B8-9A9A-BD8268550FED}" type="sibTrans" cxnId="{7CC3C99A-557D-4FD7-BDAE-9A7258F57C07}">
      <dgm:prSet/>
      <dgm:spPr/>
      <dgm:t>
        <a:bodyPr/>
        <a:lstStyle/>
        <a:p>
          <a:endParaRPr lang="ru-RU"/>
        </a:p>
      </dgm:t>
    </dgm:pt>
    <dgm:pt modelId="{0E30626E-EDCA-4705-8F56-AFE966B95D84}">
      <dgm:prSet/>
      <dgm:spPr/>
      <dgm:t>
        <a:bodyPr/>
        <a:lstStyle/>
        <a:p>
          <a:r>
            <a:rPr lang="ru-RU" b="0" dirty="0" smtClean="0">
              <a:effectLst/>
              <a:latin typeface="+mn-lt"/>
              <a:ea typeface="+mn-ea"/>
              <a:cs typeface="+mn-cs"/>
            </a:rPr>
            <a:t>9 призёров</a:t>
          </a:r>
        </a:p>
      </dgm:t>
    </dgm:pt>
    <dgm:pt modelId="{1C686B26-2219-4683-91DB-1AC61AC8AC9E}" type="parTrans" cxnId="{58833181-6559-45D6-AD24-4880C440DA80}">
      <dgm:prSet/>
      <dgm:spPr/>
      <dgm:t>
        <a:bodyPr/>
        <a:lstStyle/>
        <a:p>
          <a:endParaRPr lang="ru-RU"/>
        </a:p>
      </dgm:t>
    </dgm:pt>
    <dgm:pt modelId="{2BE061CB-BED8-4564-A215-7A4DD995C832}" type="sibTrans" cxnId="{58833181-6559-45D6-AD24-4880C440DA80}">
      <dgm:prSet/>
      <dgm:spPr/>
      <dgm:t>
        <a:bodyPr/>
        <a:lstStyle/>
        <a:p>
          <a:endParaRPr lang="ru-RU"/>
        </a:p>
      </dgm:t>
    </dgm:pt>
    <dgm:pt modelId="{8DB40EEA-45D9-428B-8BA0-66BFEDB6A626}">
      <dgm:prSet/>
      <dgm:spPr/>
      <dgm:t>
        <a:bodyPr/>
        <a:lstStyle/>
        <a:p>
          <a:r>
            <a:rPr lang="ru-RU" dirty="0" smtClean="0"/>
            <a:t>17 призёров</a:t>
          </a:r>
          <a:endParaRPr lang="ru-RU" dirty="0"/>
        </a:p>
      </dgm:t>
    </dgm:pt>
    <dgm:pt modelId="{9A18693C-3CA0-49A1-BC41-8557F6A1DBFD}" type="parTrans" cxnId="{00234501-AC0F-4F59-9BC8-ADDB2F14ADA4}">
      <dgm:prSet/>
      <dgm:spPr/>
      <dgm:t>
        <a:bodyPr/>
        <a:lstStyle/>
        <a:p>
          <a:endParaRPr lang="ru-RU"/>
        </a:p>
      </dgm:t>
    </dgm:pt>
    <dgm:pt modelId="{7AB4FC84-8F34-4461-A9B3-686A923FBAD8}" type="sibTrans" cxnId="{00234501-AC0F-4F59-9BC8-ADDB2F14ADA4}">
      <dgm:prSet/>
      <dgm:spPr/>
      <dgm:t>
        <a:bodyPr/>
        <a:lstStyle/>
        <a:p>
          <a:endParaRPr lang="ru-RU"/>
        </a:p>
      </dgm:t>
    </dgm:pt>
    <dgm:pt modelId="{A622A127-4D5F-4677-B13B-70B4E4E7A95D}">
      <dgm:prSet/>
      <dgm:spPr/>
      <dgm:t>
        <a:bodyPr/>
        <a:lstStyle/>
        <a:p>
          <a:r>
            <a:rPr lang="ru-RU" dirty="0" smtClean="0"/>
            <a:t>5 призёров</a:t>
          </a:r>
          <a:endParaRPr lang="ru-RU" dirty="0"/>
        </a:p>
      </dgm:t>
    </dgm:pt>
    <dgm:pt modelId="{94C035BC-F0E5-4B62-9F82-DCFA2CFD1E00}" type="parTrans" cxnId="{0C75BC50-4698-48B7-B2E0-0893408822F8}">
      <dgm:prSet/>
      <dgm:spPr/>
      <dgm:t>
        <a:bodyPr/>
        <a:lstStyle/>
        <a:p>
          <a:endParaRPr lang="ru-RU"/>
        </a:p>
      </dgm:t>
    </dgm:pt>
    <dgm:pt modelId="{2496C069-898C-4F2A-BDCC-9A9FD8B73B65}" type="sibTrans" cxnId="{0C75BC50-4698-48B7-B2E0-0893408822F8}">
      <dgm:prSet/>
      <dgm:spPr/>
      <dgm:t>
        <a:bodyPr/>
        <a:lstStyle/>
        <a:p>
          <a:endParaRPr lang="ru-RU"/>
        </a:p>
      </dgm:t>
    </dgm:pt>
    <dgm:pt modelId="{4FE632F2-C6D1-4DFA-A505-96C1B2BDFDEC}" type="pres">
      <dgm:prSet presAssocID="{575146D4-6D8E-4934-9553-E43AF2EBF8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6F148E-5E70-4435-8780-A8F42AF02DA3}" type="pres">
      <dgm:prSet presAssocID="{C768F657-A3F3-45BD-9CD4-215DE994A7B8}" presName="composite" presStyleCnt="0"/>
      <dgm:spPr/>
    </dgm:pt>
    <dgm:pt modelId="{716A3C05-E6B9-4CA3-ADB0-BCE6A11EF8F4}" type="pres">
      <dgm:prSet presAssocID="{C768F657-A3F3-45BD-9CD4-215DE994A7B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009512-F1A4-4A93-BA5C-98FF1D5D799D}" type="pres">
      <dgm:prSet presAssocID="{C768F657-A3F3-45BD-9CD4-215DE994A7B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194E97-9A46-4C6B-8556-5279B33FE373}" type="pres">
      <dgm:prSet presAssocID="{8C8B7D7B-CD91-4688-9FED-B1D40F9902A0}" presName="space" presStyleCnt="0"/>
      <dgm:spPr/>
    </dgm:pt>
    <dgm:pt modelId="{72C5C633-A5D2-452A-8404-84B086713832}" type="pres">
      <dgm:prSet presAssocID="{48974F80-AA83-4F69-A4E1-96D0371AAB70}" presName="composite" presStyleCnt="0"/>
      <dgm:spPr/>
    </dgm:pt>
    <dgm:pt modelId="{CF6666FC-C185-4453-B21E-A19FD81F253D}" type="pres">
      <dgm:prSet presAssocID="{48974F80-AA83-4F69-A4E1-96D0371AAB7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916AD8-CB56-4F72-861E-7C018761595B}" type="pres">
      <dgm:prSet presAssocID="{48974F80-AA83-4F69-A4E1-96D0371AAB7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AE312-DA0C-4134-8D6F-CC9BD319768A}" type="pres">
      <dgm:prSet presAssocID="{EE28BB3F-3EE6-414A-8FF8-456814F1EA2E}" presName="space" presStyleCnt="0"/>
      <dgm:spPr/>
    </dgm:pt>
    <dgm:pt modelId="{22D60486-3C33-4969-8373-61AC130ED37F}" type="pres">
      <dgm:prSet presAssocID="{498477F1-0C0A-4153-A69B-A3A9BB5145E5}" presName="composite" presStyleCnt="0"/>
      <dgm:spPr/>
    </dgm:pt>
    <dgm:pt modelId="{DD5CC0E3-CCC6-4357-A8F8-F9E2933FA27F}" type="pres">
      <dgm:prSet presAssocID="{498477F1-0C0A-4153-A69B-A3A9BB5145E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FFFDBA-BC87-45C4-BC4B-9CE9E2C827CA}" type="pres">
      <dgm:prSet presAssocID="{498477F1-0C0A-4153-A69B-A3A9BB5145E5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234501-AC0F-4F59-9BC8-ADDB2F14ADA4}" srcId="{48974F80-AA83-4F69-A4E1-96D0371AAB70}" destId="{8DB40EEA-45D9-428B-8BA0-66BFEDB6A626}" srcOrd="1" destOrd="0" parTransId="{9A18693C-3CA0-49A1-BC41-8557F6A1DBFD}" sibTransId="{7AB4FC84-8F34-4461-A9B3-686A923FBAD8}"/>
    <dgm:cxn modelId="{63EFC2E6-ECF7-4B6D-934A-5BDE0C20BC1F}" type="presOf" srcId="{A622A127-4D5F-4677-B13B-70B4E4E7A95D}" destId="{F5FFFDBA-BC87-45C4-BC4B-9CE9E2C827CA}" srcOrd="0" destOrd="1" presId="urn:microsoft.com/office/officeart/2005/8/layout/hList1"/>
    <dgm:cxn modelId="{A32636ED-4CBD-4EC8-9695-DBC74E99EB5A}" type="presOf" srcId="{7495A566-A169-4A92-94C4-F879D17FE915}" destId="{66009512-F1A4-4A93-BA5C-98FF1D5D799D}" srcOrd="0" destOrd="0" presId="urn:microsoft.com/office/officeart/2005/8/layout/hList1"/>
    <dgm:cxn modelId="{7CC3C99A-557D-4FD7-BDAE-9A7258F57C07}" srcId="{498477F1-0C0A-4153-A69B-A3A9BB5145E5}" destId="{5CAF9F80-364B-41A6-8F2B-E3931CE37B7D}" srcOrd="0" destOrd="0" parTransId="{1941FE1F-BEF4-489C-AC3F-53CA1CF5473B}" sibTransId="{553F42A9-972F-46B8-9A9A-BD8268550FED}"/>
    <dgm:cxn modelId="{5CEC33D2-F734-4F7C-A014-0B06FFB86644}" type="presOf" srcId="{5CAF9F80-364B-41A6-8F2B-E3931CE37B7D}" destId="{F5FFFDBA-BC87-45C4-BC4B-9CE9E2C827CA}" srcOrd="0" destOrd="0" presId="urn:microsoft.com/office/officeart/2005/8/layout/hList1"/>
    <dgm:cxn modelId="{5B3786EB-2028-4578-AB96-9B8102A7BAED}" type="presOf" srcId="{575146D4-6D8E-4934-9553-E43AF2EBF836}" destId="{4FE632F2-C6D1-4DFA-A505-96C1B2BDFDEC}" srcOrd="0" destOrd="0" presId="urn:microsoft.com/office/officeart/2005/8/layout/hList1"/>
    <dgm:cxn modelId="{B788D8A6-12F8-4ACB-B48E-A18701654C79}" srcId="{575146D4-6D8E-4934-9553-E43AF2EBF836}" destId="{498477F1-0C0A-4153-A69B-A3A9BB5145E5}" srcOrd="2" destOrd="0" parTransId="{B9E54065-FC46-4856-801D-059C2547A5D1}" sibTransId="{E24B1C22-8A6A-4AA1-B45C-B3CA1F581CE0}"/>
    <dgm:cxn modelId="{E6549E7A-8C82-4198-8A6D-9B44804E5FC9}" srcId="{48974F80-AA83-4F69-A4E1-96D0371AAB70}" destId="{E89F030C-B7CC-44EA-B984-9CA9674EFC30}" srcOrd="0" destOrd="0" parTransId="{428DB25E-157F-4DE8-B7B0-A19D374BF1A6}" sibTransId="{0B13F80B-494C-49A2-96E3-84FFFBCAA4A4}"/>
    <dgm:cxn modelId="{58833181-6559-45D6-AD24-4880C440DA80}" srcId="{C768F657-A3F3-45BD-9CD4-215DE994A7B8}" destId="{0E30626E-EDCA-4705-8F56-AFE966B95D84}" srcOrd="1" destOrd="0" parTransId="{1C686B26-2219-4683-91DB-1AC61AC8AC9E}" sibTransId="{2BE061CB-BED8-4564-A215-7A4DD995C832}"/>
    <dgm:cxn modelId="{80D55847-66B7-4B27-8A0A-59BD9279458B}" srcId="{575146D4-6D8E-4934-9553-E43AF2EBF836}" destId="{48974F80-AA83-4F69-A4E1-96D0371AAB70}" srcOrd="1" destOrd="0" parTransId="{07430FD2-4B0A-4CE4-B563-F5BA02431BFB}" sibTransId="{EE28BB3F-3EE6-414A-8FF8-456814F1EA2E}"/>
    <dgm:cxn modelId="{D1839A3D-CB08-4BB6-9CFD-8BECD979A811}" type="presOf" srcId="{E89F030C-B7CC-44EA-B984-9CA9674EFC30}" destId="{A8916AD8-CB56-4F72-861E-7C018761595B}" srcOrd="0" destOrd="0" presId="urn:microsoft.com/office/officeart/2005/8/layout/hList1"/>
    <dgm:cxn modelId="{F3D61071-420D-4C6D-B6BB-546B3915BF62}" type="presOf" srcId="{C768F657-A3F3-45BD-9CD4-215DE994A7B8}" destId="{716A3C05-E6B9-4CA3-ADB0-BCE6A11EF8F4}" srcOrd="0" destOrd="0" presId="urn:microsoft.com/office/officeart/2005/8/layout/hList1"/>
    <dgm:cxn modelId="{3F120D8B-8781-44B8-9D4C-05A3D3F2A3C1}" type="presOf" srcId="{8DB40EEA-45D9-428B-8BA0-66BFEDB6A626}" destId="{A8916AD8-CB56-4F72-861E-7C018761595B}" srcOrd="0" destOrd="1" presId="urn:microsoft.com/office/officeart/2005/8/layout/hList1"/>
    <dgm:cxn modelId="{6FE5F2B9-A42A-41EC-BF0B-C47A44828F07}" srcId="{575146D4-6D8E-4934-9553-E43AF2EBF836}" destId="{C768F657-A3F3-45BD-9CD4-215DE994A7B8}" srcOrd="0" destOrd="0" parTransId="{9AA9D7EA-B7AF-4D5D-93E4-DB05D109ACA1}" sibTransId="{8C8B7D7B-CD91-4688-9FED-B1D40F9902A0}"/>
    <dgm:cxn modelId="{0C75BC50-4698-48B7-B2E0-0893408822F8}" srcId="{498477F1-0C0A-4153-A69B-A3A9BB5145E5}" destId="{A622A127-4D5F-4677-B13B-70B4E4E7A95D}" srcOrd="1" destOrd="0" parTransId="{94C035BC-F0E5-4B62-9F82-DCFA2CFD1E00}" sibTransId="{2496C069-898C-4F2A-BDCC-9A9FD8B73B65}"/>
    <dgm:cxn modelId="{103C7CA9-44DB-470B-BD3D-254BD775709B}" type="presOf" srcId="{48974F80-AA83-4F69-A4E1-96D0371AAB70}" destId="{CF6666FC-C185-4453-B21E-A19FD81F253D}" srcOrd="0" destOrd="0" presId="urn:microsoft.com/office/officeart/2005/8/layout/hList1"/>
    <dgm:cxn modelId="{BFBAA6FA-EC55-43CA-B7E6-E7C659BF608F}" srcId="{C768F657-A3F3-45BD-9CD4-215DE994A7B8}" destId="{7495A566-A169-4A92-94C4-F879D17FE915}" srcOrd="0" destOrd="0" parTransId="{A2DF53FF-6827-42C8-A78F-3E605DFC5B8E}" sibTransId="{B94872AE-0F82-45D4-BD9B-4101564EB126}"/>
    <dgm:cxn modelId="{11CC2E35-DCA8-4F5A-AC05-91D884E7C688}" type="presOf" srcId="{0E30626E-EDCA-4705-8F56-AFE966B95D84}" destId="{66009512-F1A4-4A93-BA5C-98FF1D5D799D}" srcOrd="0" destOrd="1" presId="urn:microsoft.com/office/officeart/2005/8/layout/hList1"/>
    <dgm:cxn modelId="{528ED24D-0B4E-4669-B37E-92A2C2ACDDA1}" type="presOf" srcId="{498477F1-0C0A-4153-A69B-A3A9BB5145E5}" destId="{DD5CC0E3-CCC6-4357-A8F8-F9E2933FA27F}" srcOrd="0" destOrd="0" presId="urn:microsoft.com/office/officeart/2005/8/layout/hList1"/>
    <dgm:cxn modelId="{33F44173-8DF6-435F-A0B9-B1C4B551694F}" type="presParOf" srcId="{4FE632F2-C6D1-4DFA-A505-96C1B2BDFDEC}" destId="{B76F148E-5E70-4435-8780-A8F42AF02DA3}" srcOrd="0" destOrd="0" presId="urn:microsoft.com/office/officeart/2005/8/layout/hList1"/>
    <dgm:cxn modelId="{AA00BC90-53C8-45BA-A243-4D1147330870}" type="presParOf" srcId="{B76F148E-5E70-4435-8780-A8F42AF02DA3}" destId="{716A3C05-E6B9-4CA3-ADB0-BCE6A11EF8F4}" srcOrd="0" destOrd="0" presId="urn:microsoft.com/office/officeart/2005/8/layout/hList1"/>
    <dgm:cxn modelId="{F171E9F9-90D8-49D5-A441-C3A51B0CF06B}" type="presParOf" srcId="{B76F148E-5E70-4435-8780-A8F42AF02DA3}" destId="{66009512-F1A4-4A93-BA5C-98FF1D5D799D}" srcOrd="1" destOrd="0" presId="urn:microsoft.com/office/officeart/2005/8/layout/hList1"/>
    <dgm:cxn modelId="{F4EA3E5E-9F03-4CBE-824D-E0C9615420C3}" type="presParOf" srcId="{4FE632F2-C6D1-4DFA-A505-96C1B2BDFDEC}" destId="{13194E97-9A46-4C6B-8556-5279B33FE373}" srcOrd="1" destOrd="0" presId="urn:microsoft.com/office/officeart/2005/8/layout/hList1"/>
    <dgm:cxn modelId="{FABC9384-308F-4C52-A3D1-982FCC473E73}" type="presParOf" srcId="{4FE632F2-C6D1-4DFA-A505-96C1B2BDFDEC}" destId="{72C5C633-A5D2-452A-8404-84B086713832}" srcOrd="2" destOrd="0" presId="urn:microsoft.com/office/officeart/2005/8/layout/hList1"/>
    <dgm:cxn modelId="{788E3BD4-0AB3-4084-8EAF-152E8A5FFBC1}" type="presParOf" srcId="{72C5C633-A5D2-452A-8404-84B086713832}" destId="{CF6666FC-C185-4453-B21E-A19FD81F253D}" srcOrd="0" destOrd="0" presId="urn:microsoft.com/office/officeart/2005/8/layout/hList1"/>
    <dgm:cxn modelId="{58D4B486-E7BA-4030-9D29-27C520DE9F67}" type="presParOf" srcId="{72C5C633-A5D2-452A-8404-84B086713832}" destId="{A8916AD8-CB56-4F72-861E-7C018761595B}" srcOrd="1" destOrd="0" presId="urn:microsoft.com/office/officeart/2005/8/layout/hList1"/>
    <dgm:cxn modelId="{C0C093AB-0D47-40C2-A9B8-0BDC99E420FE}" type="presParOf" srcId="{4FE632F2-C6D1-4DFA-A505-96C1B2BDFDEC}" destId="{D9FAE312-DA0C-4134-8D6F-CC9BD319768A}" srcOrd="3" destOrd="0" presId="urn:microsoft.com/office/officeart/2005/8/layout/hList1"/>
    <dgm:cxn modelId="{780E1BBD-58BE-4696-A495-7E79BC34D05D}" type="presParOf" srcId="{4FE632F2-C6D1-4DFA-A505-96C1B2BDFDEC}" destId="{22D60486-3C33-4969-8373-61AC130ED37F}" srcOrd="4" destOrd="0" presId="urn:microsoft.com/office/officeart/2005/8/layout/hList1"/>
    <dgm:cxn modelId="{1F4C2F9F-F5A0-41B1-B4FC-80C54AD6EA9E}" type="presParOf" srcId="{22D60486-3C33-4969-8373-61AC130ED37F}" destId="{DD5CC0E3-CCC6-4357-A8F8-F9E2933FA27F}" srcOrd="0" destOrd="0" presId="urn:microsoft.com/office/officeart/2005/8/layout/hList1"/>
    <dgm:cxn modelId="{41793AE3-CEB5-4B8F-9099-39AFCEC0A268}" type="presParOf" srcId="{22D60486-3C33-4969-8373-61AC130ED37F}" destId="{F5FFFDBA-BC87-45C4-BC4B-9CE9E2C827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A3C05-E6B9-4CA3-ADB0-BCE6A11EF8F4}">
      <dsp:nvSpPr>
        <dsp:cNvPr id="0" name=""/>
        <dsp:cNvSpPr/>
      </dsp:nvSpPr>
      <dsp:spPr>
        <a:xfrm>
          <a:off x="2317" y="104693"/>
          <a:ext cx="2259813" cy="90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Международные конкурсы, фестивали</a:t>
          </a:r>
          <a:endParaRPr lang="ru-RU" sz="1400" kern="1200" dirty="0"/>
        </a:p>
      </dsp:txBody>
      <dsp:txXfrm>
        <a:off x="2317" y="104693"/>
        <a:ext cx="2259813" cy="903925"/>
      </dsp:txXfrm>
    </dsp:sp>
    <dsp:sp modelId="{66009512-F1A4-4A93-BA5C-98FF1D5D799D}">
      <dsp:nvSpPr>
        <dsp:cNvPr id="0" name=""/>
        <dsp:cNvSpPr/>
      </dsp:nvSpPr>
      <dsp:spPr>
        <a:xfrm>
          <a:off x="2317" y="1008618"/>
          <a:ext cx="2259813" cy="61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effectLst/>
              <a:latin typeface="+mn-lt"/>
              <a:ea typeface="+mn-ea"/>
              <a:cs typeface="+mn-cs"/>
            </a:rPr>
            <a:t>2 победителя</a:t>
          </a:r>
          <a:endParaRPr lang="ru-RU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kern="1200" dirty="0" smtClean="0">
              <a:effectLst/>
              <a:latin typeface="+mn-lt"/>
              <a:ea typeface="+mn-ea"/>
              <a:cs typeface="+mn-cs"/>
            </a:rPr>
            <a:t>9 призёров</a:t>
          </a:r>
        </a:p>
      </dsp:txBody>
      <dsp:txXfrm>
        <a:off x="2317" y="1008618"/>
        <a:ext cx="2259813" cy="614879"/>
      </dsp:txXfrm>
    </dsp:sp>
    <dsp:sp modelId="{CF6666FC-C185-4453-B21E-A19FD81F253D}">
      <dsp:nvSpPr>
        <dsp:cNvPr id="0" name=""/>
        <dsp:cNvSpPr/>
      </dsp:nvSpPr>
      <dsp:spPr>
        <a:xfrm>
          <a:off x="2578505" y="104693"/>
          <a:ext cx="2259813" cy="90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Всероссийские фестивали, турниры, олимпиады</a:t>
          </a:r>
          <a:endParaRPr lang="ru-RU" sz="1400" kern="1200" dirty="0"/>
        </a:p>
      </dsp:txBody>
      <dsp:txXfrm>
        <a:off x="2578505" y="104693"/>
        <a:ext cx="2259813" cy="903925"/>
      </dsp:txXfrm>
    </dsp:sp>
    <dsp:sp modelId="{A8916AD8-CB56-4F72-861E-7C018761595B}">
      <dsp:nvSpPr>
        <dsp:cNvPr id="0" name=""/>
        <dsp:cNvSpPr/>
      </dsp:nvSpPr>
      <dsp:spPr>
        <a:xfrm>
          <a:off x="2578505" y="1008618"/>
          <a:ext cx="2259813" cy="61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20 победителей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17 призёров</a:t>
          </a:r>
          <a:endParaRPr lang="ru-RU" sz="1400" kern="1200" dirty="0"/>
        </a:p>
      </dsp:txBody>
      <dsp:txXfrm>
        <a:off x="2578505" y="1008618"/>
        <a:ext cx="2259813" cy="614879"/>
      </dsp:txXfrm>
    </dsp:sp>
    <dsp:sp modelId="{DD5CC0E3-CCC6-4357-A8F8-F9E2933FA27F}">
      <dsp:nvSpPr>
        <dsp:cNvPr id="0" name=""/>
        <dsp:cNvSpPr/>
      </dsp:nvSpPr>
      <dsp:spPr>
        <a:xfrm>
          <a:off x="5154692" y="104693"/>
          <a:ext cx="2259813" cy="90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Региональные и муниципальные конкурсы, турниры, он-</a:t>
          </a:r>
          <a:r>
            <a:rPr lang="ru-RU" sz="1400" b="1" kern="1200" dirty="0" err="1" smtClean="0"/>
            <a:t>лайн</a:t>
          </a:r>
          <a:r>
            <a:rPr lang="ru-RU" sz="1400" b="1" kern="1200" dirty="0" smtClean="0"/>
            <a:t>-игры</a:t>
          </a:r>
          <a:endParaRPr lang="ru-RU" sz="1400" kern="1200" dirty="0"/>
        </a:p>
      </dsp:txBody>
      <dsp:txXfrm>
        <a:off x="5154692" y="104693"/>
        <a:ext cx="2259813" cy="903925"/>
      </dsp:txXfrm>
    </dsp:sp>
    <dsp:sp modelId="{F5FFFDBA-BC87-45C4-BC4B-9CE9E2C827CA}">
      <dsp:nvSpPr>
        <dsp:cNvPr id="0" name=""/>
        <dsp:cNvSpPr/>
      </dsp:nvSpPr>
      <dsp:spPr>
        <a:xfrm>
          <a:off x="5154692" y="1008618"/>
          <a:ext cx="2259813" cy="61487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5 победителей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5 призёров</a:t>
          </a:r>
          <a:endParaRPr lang="ru-RU" sz="1400" kern="1200" dirty="0"/>
        </a:p>
      </dsp:txBody>
      <dsp:txXfrm>
        <a:off x="5154692" y="1008618"/>
        <a:ext cx="2259813" cy="614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36881-D192-40A3-B93F-4789541CEDB4}" type="datetimeFigureOut">
              <a:rPr lang="ru-RU" smtClean="0"/>
              <a:t>26.12.2018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599ADE-E0EA-46BA-8E59-61DA69E5C2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32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26.12.2018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36023" y="1933304"/>
            <a:ext cx="11064240" cy="2717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«Тьюторское сопровождение профессионального развития учителя начальной школы как способ реализации непрерывного дополнительного профессионального образования педагогов»</a:t>
            </a:r>
          </a:p>
          <a:p>
            <a:pPr algn="ctr"/>
            <a:r>
              <a:rPr lang="ru-RU" sz="3600" dirty="0" smtClean="0"/>
              <a:t>(2016-2018 </a:t>
            </a:r>
            <a:r>
              <a:rPr lang="ru-RU" sz="3600" dirty="0" err="1" smtClean="0"/>
              <a:t>г.г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906933" y="5140747"/>
            <a:ext cx="11029405" cy="1122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 smtClean="0"/>
              <a:t>Научный руководитель проекта:  А.В. Золотарева, </a:t>
            </a:r>
            <a:r>
              <a:rPr lang="ru-RU" dirty="0" err="1" smtClean="0"/>
              <a:t>д.п.н</a:t>
            </a:r>
            <a:r>
              <a:rPr lang="ru-RU" dirty="0" smtClean="0"/>
              <a:t>., профессор</a:t>
            </a:r>
          </a:p>
          <a:p>
            <a:pPr marL="0" indent="0">
              <a:buNone/>
            </a:pPr>
            <a:r>
              <a:rPr lang="ru-RU" dirty="0" smtClean="0"/>
              <a:t>Руководители проекта: Н.В. Бородкина, </a:t>
            </a:r>
            <a:r>
              <a:rPr lang="ru-RU" dirty="0" err="1" smtClean="0"/>
              <a:t>к.и.н</a:t>
            </a:r>
            <a:r>
              <a:rPr lang="ru-RU" dirty="0" smtClean="0"/>
              <a:t>., Тихомирова О.В., </a:t>
            </a:r>
            <a:r>
              <a:rPr lang="ru-RU" dirty="0" err="1" smtClean="0"/>
              <a:t>к.п.н</a:t>
            </a:r>
            <a:r>
              <a:rPr lang="ru-RU" dirty="0" smtClean="0"/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18" y="0"/>
            <a:ext cx="8856617" cy="603504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09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8" t="1965" r="1775" b="-2100"/>
          <a:stretch/>
        </p:blipFill>
        <p:spPr bwMode="auto">
          <a:xfrm>
            <a:off x="1705826" y="3573016"/>
            <a:ext cx="5328592" cy="308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1" t="2661" r="2038" b="2600"/>
          <a:stretch/>
        </p:blipFill>
        <p:spPr bwMode="auto">
          <a:xfrm>
            <a:off x="1559497" y="249917"/>
            <a:ext cx="5585849" cy="3179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ыноска 3 (с границей) 1"/>
          <p:cNvSpPr/>
          <p:nvPr/>
        </p:nvSpPr>
        <p:spPr>
          <a:xfrm>
            <a:off x="6744072" y="5214456"/>
            <a:ext cx="2664296" cy="1440160"/>
          </a:xfrm>
          <a:prstGeom prst="accentCallout3">
            <a:avLst>
              <a:gd name="adj1" fmla="val 780"/>
              <a:gd name="adj2" fmla="val -562"/>
              <a:gd name="adj3" fmla="val -65708"/>
              <a:gd name="adj4" fmla="val -1126"/>
              <a:gd name="adj5" fmla="val -67118"/>
              <a:gd name="adj6" fmla="val -118335"/>
              <a:gd name="adj7" fmla="val -50561"/>
              <a:gd name="adj8" fmla="val -118093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↑</a:t>
            </a:r>
            <a:r>
              <a:rPr lang="ru-RU" sz="1600" dirty="0"/>
              <a:t>умения с достаточной полнотой и точностью выражать свои мысли в соответствии с задачами и условиями коммуникации</a:t>
            </a:r>
          </a:p>
        </p:txBody>
      </p:sp>
      <p:sp>
        <p:nvSpPr>
          <p:cNvPr id="3" name="Выноска 3 (с границей) 2"/>
          <p:cNvSpPr/>
          <p:nvPr/>
        </p:nvSpPr>
        <p:spPr>
          <a:xfrm>
            <a:off x="7968208" y="3789040"/>
            <a:ext cx="2016224" cy="1152128"/>
          </a:xfrm>
          <a:prstGeom prst="accentCallout3">
            <a:avLst>
              <a:gd name="adj1" fmla="val 2414"/>
              <a:gd name="adj2" fmla="val 1"/>
              <a:gd name="adj3" fmla="val 31498"/>
              <a:gd name="adj4" fmla="val -15867"/>
              <a:gd name="adj5" fmla="val 32031"/>
              <a:gd name="adj6" fmla="val -92508"/>
              <a:gd name="adj7" fmla="val 57459"/>
              <a:gd name="adj8" fmla="val -92414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↑целеполагание, планирование, прогнозирование результата </a:t>
            </a:r>
          </a:p>
        </p:txBody>
      </p:sp>
      <p:sp>
        <p:nvSpPr>
          <p:cNvPr id="8" name="Выноска 3 (с границей) 7"/>
          <p:cNvSpPr/>
          <p:nvPr/>
        </p:nvSpPr>
        <p:spPr>
          <a:xfrm>
            <a:off x="7536160" y="249918"/>
            <a:ext cx="2952328" cy="1589541"/>
          </a:xfrm>
          <a:prstGeom prst="accentCallout3">
            <a:avLst>
              <a:gd name="adj1" fmla="val 2414"/>
              <a:gd name="adj2" fmla="val 1"/>
              <a:gd name="adj3" fmla="val 31498"/>
              <a:gd name="adj4" fmla="val -15867"/>
              <a:gd name="adj5" fmla="val 32030"/>
              <a:gd name="adj6" fmla="val -130241"/>
              <a:gd name="adj7" fmla="val 50534"/>
              <a:gd name="adj8" fmla="val -129823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↑владение приемами стимулирования инициативы, самостоятельности суждений, критичности мышления</a:t>
            </a:r>
          </a:p>
        </p:txBody>
      </p:sp>
      <p:sp>
        <p:nvSpPr>
          <p:cNvPr id="9" name="Выноска 3 (с границей) 8"/>
          <p:cNvSpPr/>
          <p:nvPr/>
        </p:nvSpPr>
        <p:spPr>
          <a:xfrm>
            <a:off x="7248128" y="2231558"/>
            <a:ext cx="2592288" cy="1152128"/>
          </a:xfrm>
          <a:prstGeom prst="accentCallout3">
            <a:avLst>
              <a:gd name="adj1" fmla="val -1330"/>
              <a:gd name="adj2" fmla="val 382"/>
              <a:gd name="adj3" fmla="val -121245"/>
              <a:gd name="adj4" fmla="val -16723"/>
              <a:gd name="adj5" fmla="val -120711"/>
              <a:gd name="adj6" fmla="val -45253"/>
              <a:gd name="adj7" fmla="val -105767"/>
              <a:gd name="adj8" fmla="val -44970"/>
            </a:avLst>
          </a:prstGeom>
          <a:solidFill>
            <a:schemeClr val="accent2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↑профессиональная мотивация, умение прогнозировать результат</a:t>
            </a:r>
          </a:p>
        </p:txBody>
      </p:sp>
    </p:spTree>
    <p:extLst>
      <p:ext uri="{BB962C8B-B14F-4D97-AF65-F5344CB8AC3E}">
        <p14:creationId xmlns:p14="http://schemas.microsoft.com/office/powerpoint/2010/main" val="87782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" t="14901" r="4482" b="1586"/>
          <a:stretch/>
        </p:blipFill>
        <p:spPr bwMode="auto">
          <a:xfrm>
            <a:off x="1917159" y="739885"/>
            <a:ext cx="7107527" cy="3230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89158232"/>
              </p:ext>
            </p:extLst>
          </p:nvPr>
        </p:nvGraphicFramePr>
        <p:xfrm>
          <a:off x="1607862" y="4472917"/>
          <a:ext cx="741682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07862" y="4137598"/>
            <a:ext cx="7416824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/>
              <a:t>Достижения учащихся сопровождаемых педагогов  (Лицей №1 г. Тутаева)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797" y="89427"/>
            <a:ext cx="11061336" cy="792088"/>
          </a:xfrm>
        </p:spPr>
        <p:txBody>
          <a:bodyPr>
            <a:noAutofit/>
          </a:bodyPr>
          <a:lstStyle/>
          <a:p>
            <a:r>
              <a:rPr lang="ru-RU" sz="3200" dirty="0"/>
              <a:t>Повышение профессиональной активности тьюторантов</a:t>
            </a:r>
          </a:p>
        </p:txBody>
      </p:sp>
    </p:spTree>
    <p:extLst>
      <p:ext uri="{BB962C8B-B14F-4D97-AF65-F5344CB8AC3E}">
        <p14:creationId xmlns:p14="http://schemas.microsoft.com/office/powerpoint/2010/main" val="170630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8" name="Подзаголовок 2"/>
          <p:cNvSpPr>
            <a:spLocks noGrp="1"/>
          </p:cNvSpPr>
          <p:nvPr>
            <p:ph idx="1"/>
          </p:nvPr>
        </p:nvSpPr>
        <p:spPr>
          <a:xfrm>
            <a:off x="418011" y="966652"/>
            <a:ext cx="11064240" cy="512063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Модель тьюторского сопровождения </a:t>
            </a:r>
            <a:r>
              <a:rPr lang="ru-RU" dirty="0" smtClean="0"/>
              <a:t>непрерывного профессионального </a:t>
            </a:r>
            <a:r>
              <a:rPr lang="ru-RU" dirty="0"/>
              <a:t>развития учителя НОО </a:t>
            </a:r>
            <a:r>
              <a:rPr lang="ru-RU" dirty="0" smtClean="0"/>
              <a:t>(представлена в научных публикациях, рекомендациях к ППК, в докладах на международных конференциях) -  </a:t>
            </a:r>
            <a:r>
              <a:rPr lang="ru-RU" b="1" dirty="0" smtClean="0">
                <a:solidFill>
                  <a:srgbClr val="C00000"/>
                </a:solidFill>
              </a:rPr>
              <a:t>3 место </a:t>
            </a:r>
            <a:r>
              <a:rPr lang="ru-RU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Топ-5 </a:t>
            </a:r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рейтинга </a:t>
            </a:r>
            <a:r>
              <a:rPr lang="ru-RU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НАОДПП актуальных </a:t>
            </a:r>
            <a:r>
              <a:rPr lang="ru-RU" b="1" dirty="0">
                <a:solidFill>
                  <a:srgbClr val="C00000"/>
                </a:solidFill>
                <a:cs typeface="Times New Roman" panose="02020603050405020304" pitchFamily="18" charset="0"/>
              </a:rPr>
              <a:t>идей года </a:t>
            </a:r>
            <a:endParaRPr lang="ru-RU" b="1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cs typeface="Times New Roman" panose="02020603050405020304" pitchFamily="18" charset="0"/>
              </a:rPr>
              <a:t>Пакет инструментов исследования профессиональной компетентности </a:t>
            </a:r>
            <a:r>
              <a:rPr lang="ru-RU" dirty="0" smtClean="0">
                <a:cs typeface="Times New Roman" panose="02020603050405020304" pitchFamily="18" charset="0"/>
              </a:rPr>
              <a:t>+КП </a:t>
            </a:r>
          </a:p>
          <a:p>
            <a:r>
              <a:rPr lang="ru-RU" dirty="0" smtClean="0"/>
              <a:t>Модульная ППК </a:t>
            </a:r>
            <a:r>
              <a:rPr lang="ru-RU" dirty="0"/>
              <a:t>на основе </a:t>
            </a:r>
            <a:r>
              <a:rPr lang="ru-RU" dirty="0" smtClean="0"/>
              <a:t>ИОМ «Модернизация содержания и технологий НОО» 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b="1" dirty="0" smtClean="0">
                <a:solidFill>
                  <a:srgbClr val="A52D36"/>
                </a:solidFill>
              </a:rPr>
              <a:t>общее </a:t>
            </a:r>
            <a:r>
              <a:rPr lang="ru-RU" b="1" dirty="0">
                <a:solidFill>
                  <a:srgbClr val="A52D36"/>
                </a:solidFill>
              </a:rPr>
              <a:t>количество </a:t>
            </a:r>
            <a:r>
              <a:rPr lang="ru-RU" b="1" dirty="0" smtClean="0">
                <a:solidFill>
                  <a:srgbClr val="A52D36"/>
                </a:solidFill>
              </a:rPr>
              <a:t>обученных –</a:t>
            </a:r>
            <a:r>
              <a:rPr lang="en-US" b="1" dirty="0" smtClean="0">
                <a:solidFill>
                  <a:srgbClr val="A52D36"/>
                </a:solidFill>
              </a:rPr>
              <a:t> 178 </a:t>
            </a:r>
            <a:r>
              <a:rPr lang="ru-RU" b="1" dirty="0" smtClean="0">
                <a:solidFill>
                  <a:srgbClr val="A52D36"/>
                </a:solidFill>
              </a:rPr>
              <a:t>чел., на </a:t>
            </a:r>
            <a:r>
              <a:rPr lang="en-US" b="1" dirty="0" smtClean="0">
                <a:solidFill>
                  <a:srgbClr val="A52D36"/>
                </a:solidFill>
              </a:rPr>
              <a:t>2019 </a:t>
            </a:r>
            <a:r>
              <a:rPr lang="ru-RU" b="1" dirty="0" smtClean="0">
                <a:solidFill>
                  <a:srgbClr val="A52D36"/>
                </a:solidFill>
              </a:rPr>
              <a:t>– 130 заявок</a:t>
            </a:r>
          </a:p>
          <a:p>
            <a:r>
              <a:rPr lang="ru-RU" dirty="0">
                <a:cs typeface="Times New Roman" panose="02020603050405020304" pitchFamily="18" charset="0"/>
              </a:rPr>
              <a:t>ППК «Тьюторское сопровождение профессионального развития </a:t>
            </a:r>
            <a:r>
              <a:rPr lang="ru-RU" dirty="0" smtClean="0">
                <a:cs typeface="Times New Roman" panose="02020603050405020304" pitchFamily="18" charset="0"/>
              </a:rPr>
              <a:t>педагога» - </a:t>
            </a:r>
            <a:r>
              <a:rPr lang="ru-RU" dirty="0" smtClean="0"/>
              <a:t>общее </a:t>
            </a:r>
            <a:r>
              <a:rPr lang="ru-RU" dirty="0"/>
              <a:t>количество обученных </a:t>
            </a:r>
            <a:r>
              <a:rPr lang="ru-RU" dirty="0" smtClean="0"/>
              <a:t>– 148 чел. (команды школ и МР)</a:t>
            </a:r>
          </a:p>
          <a:p>
            <a:r>
              <a:rPr lang="ru-RU" dirty="0" smtClean="0"/>
              <a:t>Учебное пособие «Тьюторское сопровождение профессионального развития педагога» </a:t>
            </a:r>
          </a:p>
          <a:p>
            <a:r>
              <a:rPr lang="ru-RU" dirty="0" smtClean="0"/>
              <a:t>Тьюторская сеть (прототип): </a:t>
            </a:r>
            <a:r>
              <a:rPr lang="ru-RU" dirty="0"/>
              <a:t>команды тьюторов </a:t>
            </a:r>
            <a:r>
              <a:rPr lang="ru-RU" dirty="0" smtClean="0"/>
              <a:t>образовательных организаций (ОО, ДПО)</a:t>
            </a: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Полезные для РСО продукты </a:t>
            </a:r>
          </a:p>
        </p:txBody>
      </p:sp>
    </p:spTree>
    <p:extLst>
      <p:ext uri="{BB962C8B-B14F-4D97-AF65-F5344CB8AC3E}">
        <p14:creationId xmlns:p14="http://schemas.microsoft.com/office/powerpoint/2010/main" val="24113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4" t="19560"/>
          <a:stretch/>
        </p:blipFill>
        <p:spPr>
          <a:xfrm>
            <a:off x="0" y="796834"/>
            <a:ext cx="12192000" cy="6061165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069" y="0"/>
            <a:ext cx="11756571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Тьюторское сопровождение профессионального развития педагога: перспектива</a:t>
            </a:r>
          </a:p>
        </p:txBody>
      </p:sp>
    </p:spTree>
    <p:extLst>
      <p:ext uri="{BB962C8B-B14F-4D97-AF65-F5344CB8AC3E}">
        <p14:creationId xmlns:p14="http://schemas.microsoft.com/office/powerpoint/2010/main" val="38589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idx="1"/>
          </p:nvPr>
        </p:nvSpPr>
        <p:spPr>
          <a:xfrm>
            <a:off x="457200" y="1189038"/>
            <a:ext cx="11090366" cy="453481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Национальный проект «Образование»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ФП «Учитель будущего»: </a:t>
            </a:r>
          </a:p>
          <a:p>
            <a:pPr marL="0" indent="0">
              <a:buNone/>
            </a:pPr>
            <a:r>
              <a:rPr lang="ru-RU" sz="2000" i="1" dirty="0" smtClean="0"/>
              <a:t>Задачи 1.2.-.1.3 повышение мастерства педагогов в форматах непрерывного дополнительного образования</a:t>
            </a:r>
            <a:endParaRPr lang="en-US" sz="2000" i="1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Результаты фокус-группы ММС (2018 г.) (единогласные позиции)</a:t>
            </a:r>
          </a:p>
          <a:p>
            <a:pPr marL="0" indent="0">
              <a:buNone/>
            </a:pPr>
            <a:r>
              <a:rPr lang="ru-RU" sz="2000" i="1" dirty="0" smtClean="0"/>
              <a:t>«</a:t>
            </a:r>
            <a:r>
              <a:rPr lang="ru-RU" sz="2000" i="1" dirty="0" err="1" smtClean="0"/>
              <a:t>Тьюторский</a:t>
            </a:r>
            <a:r>
              <a:rPr lang="ru-RU" sz="2000" i="1" dirty="0" smtClean="0"/>
              <a:t> </a:t>
            </a:r>
            <a:r>
              <a:rPr lang="ru-RU" sz="2000" i="1" dirty="0"/>
              <a:t>центр может стать ресурсом для малых муниципальных методических служб, помочь им в сопровождении профессионального развития педагогов, содействовать росту профессиональной компетентности педагогов </a:t>
            </a:r>
            <a:r>
              <a:rPr lang="ru-RU" sz="2000" i="1" dirty="0" smtClean="0"/>
              <a:t>района»</a:t>
            </a:r>
          </a:p>
          <a:p>
            <a:pPr marL="0" indent="0">
              <a:buNone/>
            </a:pPr>
            <a:r>
              <a:rPr lang="ru-RU" sz="2000" i="1" dirty="0" smtClean="0"/>
              <a:t>«В </a:t>
            </a:r>
            <a:r>
              <a:rPr lang="ru-RU" sz="2000" i="1" dirty="0"/>
              <a:t>условиях введения новой системы национального учительского роста сопровождение индивидуального образовательного маршрута педагога приобретает особое </a:t>
            </a:r>
            <a:r>
              <a:rPr lang="ru-RU" sz="2000" i="1" dirty="0" smtClean="0"/>
              <a:t>значение»</a:t>
            </a:r>
          </a:p>
          <a:p>
            <a:pPr marL="0" indent="0">
              <a:buNone/>
            </a:pPr>
            <a:r>
              <a:rPr lang="ru-RU" sz="2000" i="1" dirty="0" smtClean="0"/>
              <a:t>«Мы (муниципальные </a:t>
            </a:r>
            <a:r>
              <a:rPr lang="ru-RU" sz="2000" i="1" dirty="0"/>
              <a:t>методические </a:t>
            </a:r>
            <a:r>
              <a:rPr lang="ru-RU" sz="2000" i="1" dirty="0" smtClean="0"/>
              <a:t>службы) </a:t>
            </a:r>
            <a:r>
              <a:rPr lang="ru-RU" sz="2000" i="1" dirty="0"/>
              <a:t>в силу своей загруженности </a:t>
            </a:r>
            <a:r>
              <a:rPr lang="ru-RU" sz="2000" i="1" dirty="0" smtClean="0"/>
              <a:t>видим </a:t>
            </a:r>
            <a:r>
              <a:rPr lang="ru-RU" sz="2000" i="1" dirty="0"/>
              <a:t>в </a:t>
            </a:r>
            <a:r>
              <a:rPr lang="ru-RU" sz="2000" i="1" dirty="0" err="1" smtClean="0"/>
              <a:t>тьюторе</a:t>
            </a:r>
            <a:r>
              <a:rPr lang="ru-RU" sz="2000" i="1" dirty="0" smtClean="0"/>
              <a:t> своего </a:t>
            </a:r>
            <a:r>
              <a:rPr lang="ru-RU" sz="2000" i="1" dirty="0"/>
              <a:t>помощника в осуществлении методических </a:t>
            </a:r>
            <a:r>
              <a:rPr lang="ru-RU" sz="2000" i="1" dirty="0" smtClean="0"/>
              <a:t>функций» </a:t>
            </a:r>
            <a:endParaRPr lang="ru-RU" sz="2000" dirty="0" smtClean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81200" y="46038"/>
            <a:ext cx="9880600" cy="1143000"/>
          </a:xfrm>
        </p:spPr>
        <p:txBody>
          <a:bodyPr>
            <a:normAutofit/>
          </a:bodyPr>
          <a:lstStyle/>
          <a:p>
            <a:r>
              <a:rPr lang="ru-RU" sz="3200" dirty="0"/>
              <a:t>Сохраняющаяся актуальность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</TotalTime>
  <Words>363</Words>
  <Application>Microsoft Office PowerPoint</Application>
  <PresentationFormat>Произвольный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Повышение профессиональной активности тьюторантов</vt:lpstr>
      <vt:lpstr>Полезные для РСО продукты </vt:lpstr>
      <vt:lpstr>Тьюторское сопровождение профессионального развития педагога: перспектива</vt:lpstr>
      <vt:lpstr>Сохраняющаяся актуальность проекта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Татьяна Александровна Лейнганг</cp:lastModifiedBy>
  <cp:revision>43</cp:revision>
  <cp:lastPrinted>2018-12-21T07:16:11Z</cp:lastPrinted>
  <dcterms:created xsi:type="dcterms:W3CDTF">2017-01-30T13:00:35Z</dcterms:created>
  <dcterms:modified xsi:type="dcterms:W3CDTF">2018-12-26T13:56:46Z</dcterms:modified>
</cp:coreProperties>
</file>