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0" r:id="rId3"/>
    <p:sldId id="269" r:id="rId4"/>
    <p:sldId id="264" r:id="rId5"/>
    <p:sldId id="282" r:id="rId6"/>
    <p:sldId id="278" r:id="rId7"/>
    <p:sldId id="265" r:id="rId8"/>
    <p:sldId id="267" r:id="rId9"/>
    <p:sldId id="280" r:id="rId10"/>
    <p:sldId id="263" r:id="rId11"/>
    <p:sldId id="266" r:id="rId12"/>
    <p:sldId id="286" r:id="rId13"/>
    <p:sldId id="273" r:id="rId14"/>
    <p:sldId id="290" r:id="rId15"/>
    <p:sldId id="275" r:id="rId16"/>
    <p:sldId id="288" r:id="rId17"/>
    <p:sldId id="281" r:id="rId18"/>
    <p:sldId id="262" r:id="rId19"/>
    <p:sldId id="289" r:id="rId20"/>
    <p:sldId id="284" r:id="rId21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>
        <p:scale>
          <a:sx n="117" d="100"/>
          <a:sy n="117" d="100"/>
        </p:scale>
        <p:origin x="81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8;&#1077;&#1089;&#1090;&#1080;&#1085;&#1075;\&#1058;&#1077;&#1089;&#1090;&#1080;&#1085;&#1075;%20&#1080;&#1090;&#1086;&#1075;&#1080;\&#1054;&#1073;&#1097;&#1080;&#1081;%20&#1092;&#1072;&#1081;&#108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veeva\Desktop\&#1054;&#1057;&#1059;&#1055;\&#1054;&#1090;&#1095;&#1077;&#1090;&#1099;%20&#1054;&#1057;&#1059;&#1055;\&#1054;&#1090;&#1095;&#1077;&#1090;%20&#1054;&#1057;&#1059;&#1055;\2017\&#1054;&#1073;&#1088;&#1072;&#1073;&#1086;&#1090;&#1082;&#1072;%20&#1082;%20&#1086;&#1090;&#1095;&#1077;&#1090;&#1091;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>
                <a:effectLst/>
              </a:rPr>
              <a:t>Результаты общего тестирования_Большесельский МР 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'Большесельский МР'!$C$35:$AK$35</c:f>
              <c:numCache>
                <c:formatCode>0.0</c:formatCode>
                <c:ptCount val="35"/>
                <c:pt idx="0">
                  <c:v>0.51515151515151514</c:v>
                </c:pt>
                <c:pt idx="1">
                  <c:v>1.696969696969697</c:v>
                </c:pt>
                <c:pt idx="2">
                  <c:v>1.1515151515151516</c:v>
                </c:pt>
                <c:pt idx="3">
                  <c:v>1.393939393939394</c:v>
                </c:pt>
                <c:pt idx="4">
                  <c:v>0.45454545454545453</c:v>
                </c:pt>
                <c:pt idx="5">
                  <c:v>1.9393939393939394</c:v>
                </c:pt>
                <c:pt idx="6">
                  <c:v>1.8484848484848484</c:v>
                </c:pt>
                <c:pt idx="7">
                  <c:v>1.696969696969697</c:v>
                </c:pt>
                <c:pt idx="8">
                  <c:v>1.7878787878787878</c:v>
                </c:pt>
                <c:pt idx="9">
                  <c:v>1.9090909090909092</c:v>
                </c:pt>
                <c:pt idx="10">
                  <c:v>1.8787878787878789</c:v>
                </c:pt>
                <c:pt idx="11">
                  <c:v>1.0606060606060606</c:v>
                </c:pt>
                <c:pt idx="12">
                  <c:v>1.9090909090909092</c:v>
                </c:pt>
                <c:pt idx="13">
                  <c:v>1.4242424242424243</c:v>
                </c:pt>
                <c:pt idx="14">
                  <c:v>1.696969696969697</c:v>
                </c:pt>
                <c:pt idx="15">
                  <c:v>1.1515151515151516</c:v>
                </c:pt>
                <c:pt idx="16">
                  <c:v>1.6363636363636365</c:v>
                </c:pt>
                <c:pt idx="17">
                  <c:v>1.8181818181818181</c:v>
                </c:pt>
                <c:pt idx="18">
                  <c:v>1.2121212121212122</c:v>
                </c:pt>
                <c:pt idx="19">
                  <c:v>1.3333333333333333</c:v>
                </c:pt>
                <c:pt idx="20">
                  <c:v>1.8484848484848484</c:v>
                </c:pt>
                <c:pt idx="21">
                  <c:v>1.6666666666666667</c:v>
                </c:pt>
                <c:pt idx="22">
                  <c:v>1.2727272727272727</c:v>
                </c:pt>
                <c:pt idx="23">
                  <c:v>1.6363636363636365</c:v>
                </c:pt>
                <c:pt idx="24">
                  <c:v>2</c:v>
                </c:pt>
                <c:pt idx="25">
                  <c:v>1.7878787878787878</c:v>
                </c:pt>
                <c:pt idx="26">
                  <c:v>1.2727272727272727</c:v>
                </c:pt>
                <c:pt idx="27">
                  <c:v>1.2424242424242424</c:v>
                </c:pt>
                <c:pt idx="28">
                  <c:v>1.1515151515151516</c:v>
                </c:pt>
                <c:pt idx="29">
                  <c:v>1.696969696969697</c:v>
                </c:pt>
                <c:pt idx="30">
                  <c:v>1.3636363636363635</c:v>
                </c:pt>
                <c:pt idx="31">
                  <c:v>1.696969696969697</c:v>
                </c:pt>
                <c:pt idx="32">
                  <c:v>1.9696969696969697</c:v>
                </c:pt>
                <c:pt idx="33">
                  <c:v>1.7575757575757576</c:v>
                </c:pt>
                <c:pt idx="34">
                  <c:v>1.6363636363636365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60-40E4-B093-59D8DD2050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564608"/>
        <c:axId val="79247552"/>
      </c:barChart>
      <c:catAx>
        <c:axId val="218564608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247552"/>
        <c:crosses val="autoZero"/>
        <c:auto val="1"/>
        <c:lblAlgn val="ctr"/>
        <c:lblOffset val="100"/>
        <c:noMultiLvlLbl val="0"/>
      </c:catAx>
      <c:valAx>
        <c:axId val="7924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56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45613974322332E-2"/>
          <c:y val="5.140057283485449E-2"/>
          <c:w val="0.92385438602567771"/>
          <c:h val="0.8557676639572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'[Обработка к отчету 2017.xlsx]К УС'!$A$2:$A$4</c:f>
              <c:strCache>
                <c:ptCount val="3"/>
                <c:pt idx="0">
                  <c:v>"Приверженцы"</c:v>
                </c:pt>
                <c:pt idx="1">
                  <c:v>"Нейтралы"</c:v>
                </c:pt>
                <c:pt idx="2">
                  <c:v>"Критики"</c:v>
                </c:pt>
              </c:strCache>
            </c:strRef>
          </c:cat>
          <c:val>
            <c:numRef>
              <c:f>'[Обработка к отчету 2017.xlsx]К УС'!$B$2:$B$4</c:f>
              <c:numCache>
                <c:formatCode>General</c:formatCode>
                <c:ptCount val="3"/>
                <c:pt idx="0">
                  <c:v>459</c:v>
                </c:pt>
                <c:pt idx="1">
                  <c:v>87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993600"/>
        <c:axId val="109196352"/>
      </c:barChart>
      <c:catAx>
        <c:axId val="21999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96352"/>
        <c:crosses val="autoZero"/>
        <c:auto val="1"/>
        <c:lblAlgn val="ctr"/>
        <c:lblOffset val="100"/>
        <c:noMultiLvlLbl val="0"/>
      </c:catAx>
      <c:valAx>
        <c:axId val="10919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99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0.85802</cdr:x>
      <cdr:y>0.87282</cdr:y>
    </cdr:from>
    <cdr:to>
      <cdr:x>0.97852</cdr:x>
      <cdr:y>0.98569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65961" y="2136595"/>
          <a:ext cx="1076608" cy="2762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</cdr:pic>
  </cdr:relSizeAnchor>
  <cdr:relSizeAnchor xmlns:cdr="http://schemas.openxmlformats.org/drawingml/2006/chartDrawing">
    <cdr:from>
      <cdr:x>0.57977</cdr:x>
      <cdr:y>0.85825</cdr:y>
    </cdr:from>
    <cdr:to>
      <cdr:x>0.71109</cdr:x>
      <cdr:y>0.97749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179920" y="2100935"/>
          <a:ext cx="1173256" cy="2918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</cdr:pic>
  </cdr:relSizeAnchor>
  <cdr:relSizeAnchor xmlns:cdr="http://schemas.openxmlformats.org/drawingml/2006/chartDrawing">
    <cdr:from>
      <cdr:x>0.71543</cdr:x>
      <cdr:y>0.86471</cdr:y>
    </cdr:from>
    <cdr:to>
      <cdr:x>0.84648</cdr:x>
      <cdr:y>0.99222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391955" y="2116740"/>
          <a:ext cx="1170895" cy="31213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</cdr:pic>
  </cdr:relSizeAnchor>
  <cdr:relSizeAnchor xmlns:cdr="http://schemas.openxmlformats.org/drawingml/2006/chartDrawing">
    <cdr:from>
      <cdr:x>0.44605</cdr:x>
      <cdr:y>0.86416</cdr:y>
    </cdr:from>
    <cdr:to>
      <cdr:x>0.57356</cdr:x>
      <cdr:y>0.98222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985225" y="2115399"/>
          <a:ext cx="1139226" cy="2890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</cdr:pic>
  </cdr:relSizeAnchor>
  <cdr:relSizeAnchor xmlns:cdr="http://schemas.openxmlformats.org/drawingml/2006/chartDrawing">
    <cdr:from>
      <cdr:x>0.31031</cdr:x>
      <cdr:y>0.86699</cdr:y>
    </cdr:from>
    <cdr:to>
      <cdr:x>0.44136</cdr:x>
      <cdr:y>0.98958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2772427" y="2122335"/>
          <a:ext cx="1170923" cy="30009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</cdr:pic>
  </cdr:relSizeAnchor>
  <cdr:relSizeAnchor xmlns:cdr="http://schemas.openxmlformats.org/drawingml/2006/chartDrawing">
    <cdr:from>
      <cdr:x>0.17654</cdr:x>
      <cdr:y>0.87901</cdr:y>
    </cdr:from>
    <cdr:to>
      <cdr:x>0.30064</cdr:x>
      <cdr:y>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1577289" y="2151751"/>
          <a:ext cx="1108762" cy="29617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</cdr:pic>
  </cdr:relSizeAnchor>
  <cdr:relSizeAnchor xmlns:cdr="http://schemas.openxmlformats.org/drawingml/2006/chartDrawing">
    <cdr:from>
      <cdr:x>0.04503</cdr:x>
      <cdr:y>0.86715</cdr:y>
    </cdr:from>
    <cdr:to>
      <cdr:x>0.16951</cdr:x>
      <cdr:y>1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402319" y="2122718"/>
          <a:ext cx="1112157" cy="3252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</cdr:pic>
  </cdr:relSizeAnchor>
  <cdr:relSizeAnchor xmlns:cdr="http://schemas.openxmlformats.org/drawingml/2006/chartDrawing">
    <cdr:from>
      <cdr:x>0.02041</cdr:x>
      <cdr:y>0.45139</cdr:y>
    </cdr:from>
    <cdr:to>
      <cdr:x>0.99903</cdr:x>
      <cdr:y>0.45139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200026" y="1238250"/>
          <a:ext cx="9591675" cy="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01.10.2020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9640-E5C9-4331-B7D5-DB734DBA1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44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01.10.2020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713" y="4416311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CC13-7F12-4AEE-928A-D6EB43F6D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727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CC13-7F12-4AEE-928A-D6EB43F6DC68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01.10.2020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2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5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6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8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0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7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0C9A-7A0C-473A-8A8D-6C8B0988650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25B8-AE46-4839-A446-62249EE9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3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6.bin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345" y="1571612"/>
            <a:ext cx="9245335" cy="28007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</a:rPr>
              <a:t>О качестве услуг, оказанных в первом полугодии 2020 года, и планировании образовательной деятельности на 2021 год </a:t>
            </a:r>
            <a:endParaRPr lang="ru-RU" sz="4400" b="1" dirty="0">
              <a:solidFill>
                <a:srgbClr val="99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195402"/>
            <a:ext cx="8319868" cy="94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2165" y="473595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Уланова </a:t>
            </a:r>
            <a:r>
              <a:rPr lang="ru-RU" sz="2000" b="1" dirty="0">
                <a:solidFill>
                  <a:srgbClr val="002060"/>
                </a:solidFill>
              </a:rPr>
              <a:t>Галина Александровна, </a:t>
            </a:r>
            <a:r>
              <a:rPr lang="ru-RU" sz="2000" b="1" dirty="0" smtClean="0">
                <a:solidFill>
                  <a:srgbClr val="002060"/>
                </a:solidFill>
              </a:rPr>
              <a:t>проректор,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Матвеева Анна Александровна, заведующий ОСУП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Ярославль 2020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0750"/>
            <a:ext cx="9144000" cy="138725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0"/>
          <a:ext cx="9048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6" imgW="2676899" imgH="2495238" progId="Paint.Picture">
                  <p:embed/>
                </p:oleObj>
              </mc:Choice>
              <mc:Fallback>
                <p:oleObj name="Точечный рисунок" r:id="rId6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8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Единые подходы к определению качества реализации ДПО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Инструменты</a:t>
            </a:r>
          </a:p>
          <a:p>
            <a:r>
              <a:rPr lang="ru-RU" b="1" i="1" dirty="0" smtClean="0"/>
              <a:t>Инвариантная часть: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en-US" dirty="0" smtClean="0"/>
              <a:t> </a:t>
            </a:r>
            <a:r>
              <a:rPr lang="ru-RU" dirty="0" smtClean="0"/>
              <a:t>анкета </a:t>
            </a:r>
            <a:r>
              <a:rPr lang="ru-RU" dirty="0"/>
              <a:t>(входная и итоговая диагностика),</a:t>
            </a:r>
          </a:p>
          <a:p>
            <a:pPr>
              <a:buFontTx/>
              <a:buChar char="-"/>
            </a:pPr>
            <a:r>
              <a:rPr lang="ru-RU" dirty="0" smtClean="0"/>
              <a:t>аналитическая справка,</a:t>
            </a:r>
          </a:p>
          <a:p>
            <a:pPr>
              <a:buFontTx/>
              <a:buChar char="-"/>
            </a:pPr>
            <a:r>
              <a:rPr lang="ru-RU" dirty="0"/>
              <a:t>отчет о работе аттестационной </a:t>
            </a:r>
            <a:r>
              <a:rPr lang="ru-RU" dirty="0" smtClean="0"/>
              <a:t>комиссии.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" y="0"/>
            <a:ext cx="1104762" cy="11047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29846"/>
              </p:ext>
            </p:extLst>
          </p:nvPr>
        </p:nvGraphicFramePr>
        <p:xfrm>
          <a:off x="0" y="0"/>
          <a:ext cx="1228463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8463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266403"/>
            <a:ext cx="10575208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Единые подходы к определению качества реализации ДПО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" y="83953"/>
            <a:ext cx="1104762" cy="1104762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94479" y="1334125"/>
            <a:ext cx="10559321" cy="48428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Инструменты</a:t>
            </a:r>
          </a:p>
          <a:p>
            <a:r>
              <a:rPr lang="ru-RU" b="1" i="1" dirty="0"/>
              <a:t>Вариантная часть</a:t>
            </a:r>
            <a:r>
              <a:rPr lang="ru-RU" b="1" i="1" dirty="0" smtClean="0"/>
              <a:t>:</a:t>
            </a:r>
            <a:endParaRPr lang="ru-RU" b="1" i="1" dirty="0"/>
          </a:p>
          <a:p>
            <a:pPr>
              <a:buFontTx/>
              <a:buChar char="-"/>
            </a:pPr>
            <a:r>
              <a:rPr lang="ru-RU" dirty="0" smtClean="0"/>
              <a:t>тест,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err="1" smtClean="0"/>
              <a:t>тестинг</a:t>
            </a:r>
            <a:r>
              <a:rPr lang="ru-RU" dirty="0" smtClean="0"/>
              <a:t> по метапредметным компетенциям,</a:t>
            </a:r>
          </a:p>
          <a:p>
            <a:pPr>
              <a:buFontTx/>
              <a:buChar char="-"/>
            </a:pPr>
            <a:r>
              <a:rPr lang="ru-RU" dirty="0"/>
              <a:t>итоговый протокол </a:t>
            </a:r>
            <a:r>
              <a:rPr lang="ru-RU" dirty="0" smtClean="0"/>
              <a:t>независимой экспертизы,</a:t>
            </a:r>
          </a:p>
          <a:p>
            <a:pPr>
              <a:buFontTx/>
              <a:buChar char="-"/>
            </a:pPr>
            <a:r>
              <a:rPr lang="ru-RU" dirty="0" smtClean="0"/>
              <a:t>анкета </a:t>
            </a:r>
            <a:r>
              <a:rPr lang="ru-RU" dirty="0"/>
              <a:t>по итогам освоения </a:t>
            </a:r>
            <a:r>
              <a:rPr lang="ru-RU" dirty="0" smtClean="0"/>
              <a:t>программы,</a:t>
            </a:r>
          </a:p>
          <a:p>
            <a:pPr>
              <a:buFontTx/>
              <a:buChar char="-"/>
            </a:pPr>
            <a:r>
              <a:rPr lang="ru-RU" dirty="0"/>
              <a:t>оценочные инструменты (самооценка, фокус-группа, информационно-аналитическая справка),</a:t>
            </a:r>
          </a:p>
          <a:p>
            <a:pPr>
              <a:buFontTx/>
              <a:buChar char="-"/>
            </a:pPr>
            <a:r>
              <a:rPr lang="ru-RU" dirty="0" smtClean="0"/>
              <a:t>сводный </a:t>
            </a:r>
            <a:r>
              <a:rPr lang="ru-RU" dirty="0"/>
              <a:t>результат по группе (график</a:t>
            </a:r>
            <a:r>
              <a:rPr lang="ru-RU" dirty="0" smtClean="0"/>
              <a:t>),</a:t>
            </a:r>
          </a:p>
          <a:p>
            <a:pPr>
              <a:buFontTx/>
              <a:buChar char="-"/>
            </a:pPr>
            <a:r>
              <a:rPr lang="ru-RU" dirty="0"/>
              <a:t>самоанализ </a:t>
            </a:r>
            <a:r>
              <a:rPr lang="ru-RU" dirty="0" smtClean="0"/>
              <a:t>преподавателя,</a:t>
            </a:r>
          </a:p>
          <a:p>
            <a:pPr>
              <a:buFontTx/>
              <a:buChar char="-"/>
            </a:pPr>
            <a:r>
              <a:rPr lang="ru-RU" dirty="0" smtClean="0"/>
              <a:t>портфолио,</a:t>
            </a:r>
          </a:p>
          <a:p>
            <a:pPr>
              <a:buFontTx/>
              <a:buChar char="-"/>
            </a:pPr>
            <a:r>
              <a:rPr lang="ru-RU" dirty="0" smtClean="0"/>
              <a:t>др. 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453297"/>
              </p:ext>
            </p:extLst>
          </p:nvPr>
        </p:nvGraphicFramePr>
        <p:xfrm>
          <a:off x="0" y="1"/>
          <a:ext cx="1208798" cy="124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208798" cy="124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3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95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Мониторинг качества реализации ДПП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06970" y="2259005"/>
            <a:ext cx="10515600" cy="30100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Мониторинг метапредметных компетенций,</a:t>
            </a:r>
          </a:p>
          <a:p>
            <a:r>
              <a:rPr lang="ru-RU" b="1" dirty="0" smtClean="0"/>
              <a:t>Мониторинг удовлетворенности,</a:t>
            </a:r>
          </a:p>
          <a:p>
            <a:r>
              <a:rPr lang="ru-RU" b="1" dirty="0" smtClean="0"/>
              <a:t>Мониторинг лояльности клиентов.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7" y="0"/>
            <a:ext cx="1104762" cy="110476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72898"/>
              </p:ext>
            </p:extLst>
          </p:nvPr>
        </p:nvGraphicFramePr>
        <p:xfrm>
          <a:off x="1" y="0"/>
          <a:ext cx="1297288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297288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2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Мониторинг метапредметных компетенций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69" y="1825624"/>
            <a:ext cx="11239931" cy="50323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3400" dirty="0"/>
              <a:t>В рамках </a:t>
            </a:r>
            <a:r>
              <a:rPr lang="ru-RU" sz="3400" dirty="0" smtClean="0"/>
              <a:t>государственного задания не проводился.</a:t>
            </a:r>
          </a:p>
          <a:p>
            <a:pPr marL="0" indent="0">
              <a:buNone/>
            </a:pPr>
            <a:r>
              <a:rPr lang="ru-RU" sz="3400" b="1" dirty="0" smtClean="0"/>
              <a:t>ГПРО </a:t>
            </a:r>
            <a:endParaRPr lang="ru-RU" sz="3400" b="1" dirty="0"/>
          </a:p>
          <a:p>
            <a:r>
              <a:rPr lang="ru-RU" sz="3400" dirty="0" err="1"/>
              <a:t>Большесельский</a:t>
            </a:r>
            <a:r>
              <a:rPr lang="ru-RU" sz="3400" dirty="0"/>
              <a:t> МР – 32 </a:t>
            </a:r>
            <a:r>
              <a:rPr lang="ru-RU" sz="3400" dirty="0" smtClean="0"/>
              <a:t>педагога</a:t>
            </a:r>
            <a:endParaRPr lang="ru-RU" sz="3400" dirty="0"/>
          </a:p>
          <a:p>
            <a:r>
              <a:rPr lang="ru-RU" sz="3400" dirty="0"/>
              <a:t>Борисоглебский МР – 20 </a:t>
            </a:r>
            <a:r>
              <a:rPr lang="ru-RU" sz="3400" dirty="0" smtClean="0"/>
              <a:t>педагогов</a:t>
            </a:r>
            <a:endParaRPr lang="ru-RU" sz="3400" dirty="0"/>
          </a:p>
          <a:p>
            <a:r>
              <a:rPr lang="ru-RU" sz="3400" dirty="0" err="1"/>
              <a:t>Г_Ямский</a:t>
            </a:r>
            <a:r>
              <a:rPr lang="ru-RU" sz="3400" dirty="0"/>
              <a:t> МР – 33 </a:t>
            </a:r>
            <a:r>
              <a:rPr lang="ru-RU" sz="3400" dirty="0" smtClean="0"/>
              <a:t>педагога </a:t>
            </a:r>
            <a:endParaRPr lang="ru-RU" sz="3400" dirty="0"/>
          </a:p>
          <a:p>
            <a:r>
              <a:rPr lang="ru-RU" sz="3400" dirty="0"/>
              <a:t>Даниловский МР – 38 </a:t>
            </a:r>
            <a:r>
              <a:rPr lang="ru-RU" sz="3400" dirty="0" smtClean="0"/>
              <a:t>педагогов</a:t>
            </a:r>
            <a:endParaRPr lang="ru-RU" sz="3400" dirty="0"/>
          </a:p>
          <a:p>
            <a:r>
              <a:rPr lang="ru-RU" sz="3400" dirty="0"/>
              <a:t>Мышкинский МР – 22 </a:t>
            </a:r>
            <a:r>
              <a:rPr lang="ru-RU" sz="3400" dirty="0" smtClean="0"/>
              <a:t>педагога</a:t>
            </a:r>
            <a:endParaRPr lang="ru-RU" sz="3400" dirty="0"/>
          </a:p>
          <a:p>
            <a:r>
              <a:rPr lang="ru-RU" sz="3400" dirty="0"/>
              <a:t>Пошехонский МР – 54 </a:t>
            </a:r>
            <a:r>
              <a:rPr lang="ru-RU" sz="3400" dirty="0" smtClean="0"/>
              <a:t>педагога</a:t>
            </a:r>
            <a:endParaRPr lang="ru-RU" sz="3400" dirty="0"/>
          </a:p>
          <a:p>
            <a:r>
              <a:rPr lang="ru-RU" sz="3400" dirty="0"/>
              <a:t>Ростовский МР – 150 </a:t>
            </a:r>
            <a:r>
              <a:rPr lang="ru-RU" sz="3400" dirty="0" smtClean="0"/>
              <a:t>педагогов</a:t>
            </a:r>
            <a:endParaRPr lang="ru-RU" sz="3400" dirty="0"/>
          </a:p>
          <a:p>
            <a:r>
              <a:rPr lang="ru-RU" sz="3400" dirty="0"/>
              <a:t>Рыбинский МР – 65 </a:t>
            </a:r>
            <a:r>
              <a:rPr lang="ru-RU" sz="3400" dirty="0" smtClean="0"/>
              <a:t>педагогов</a:t>
            </a:r>
            <a:endParaRPr lang="ru-RU" sz="3400" dirty="0"/>
          </a:p>
          <a:p>
            <a:r>
              <a:rPr lang="ru-RU" sz="3400" dirty="0" err="1"/>
              <a:t>Тутаевский</a:t>
            </a:r>
            <a:r>
              <a:rPr lang="ru-RU" sz="3400" dirty="0"/>
              <a:t> МР – 71 </a:t>
            </a:r>
            <a:r>
              <a:rPr lang="ru-RU" sz="3400" dirty="0" smtClean="0"/>
              <a:t>педагог</a:t>
            </a:r>
            <a:endParaRPr lang="ru-RU" sz="3400" dirty="0"/>
          </a:p>
          <a:p>
            <a:r>
              <a:rPr lang="ru-RU" sz="3400" dirty="0"/>
              <a:t>Угличский МР – 106 </a:t>
            </a:r>
            <a:r>
              <a:rPr lang="ru-RU" sz="3400" dirty="0" smtClean="0"/>
              <a:t>педагогов</a:t>
            </a:r>
            <a:endParaRPr lang="ru-RU" sz="3400" dirty="0"/>
          </a:p>
          <a:p>
            <a:r>
              <a:rPr lang="ru-RU" sz="3400" dirty="0"/>
              <a:t>Ярославль – 151 </a:t>
            </a:r>
            <a:r>
              <a:rPr lang="ru-RU" sz="3400" dirty="0" smtClean="0"/>
              <a:t>педагог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> </a:t>
            </a:r>
          </a:p>
          <a:p>
            <a:pPr marL="0" indent="0">
              <a:buNone/>
            </a:pPr>
            <a:r>
              <a:rPr lang="ru-RU" sz="3400" dirty="0"/>
              <a:t>По заявке </a:t>
            </a:r>
            <a:r>
              <a:rPr lang="ru-RU" sz="3400" dirty="0" smtClean="0"/>
              <a:t>руководителя </a:t>
            </a:r>
            <a:r>
              <a:rPr lang="ru-RU" sz="3400" dirty="0"/>
              <a:t>тестирование прошли – 79 </a:t>
            </a:r>
            <a:r>
              <a:rPr lang="ru-RU" sz="3400" dirty="0" smtClean="0"/>
              <a:t>педагогов</a:t>
            </a:r>
            <a:endParaRPr lang="ru-RU" sz="3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" y="0"/>
            <a:ext cx="1104762" cy="11047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099895"/>
              </p:ext>
            </p:extLst>
          </p:nvPr>
        </p:nvGraphicFramePr>
        <p:xfrm>
          <a:off x="0" y="0"/>
          <a:ext cx="1218631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8631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0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Мониторинг метапредметных компетенций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69" y="1825624"/>
            <a:ext cx="11239931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" y="0"/>
            <a:ext cx="1104762" cy="11047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77730"/>
              </p:ext>
            </p:extLst>
          </p:nvPr>
        </p:nvGraphicFramePr>
        <p:xfrm>
          <a:off x="0" y="0"/>
          <a:ext cx="1218631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8631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00819211"/>
              </p:ext>
            </p:extLst>
          </p:nvPr>
        </p:nvGraphicFramePr>
        <p:xfrm>
          <a:off x="473529" y="1420586"/>
          <a:ext cx="11511641" cy="520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468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Мониторинг удовлетворенности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50733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0"/>
            <a:ext cx="1104762" cy="110476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72118"/>
              </p:ext>
            </p:extLst>
          </p:nvPr>
        </p:nvGraphicFramePr>
        <p:xfrm>
          <a:off x="612321" y="1175658"/>
          <a:ext cx="11307535" cy="526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3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2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2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3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799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67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9110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9335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9040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555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566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Процент обучающихся, давших максимальные оценки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Процент обучающихся, давших положительную оценку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Процент обучающихся, давших положительную оценку (с неуд. темами)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Процент обучающихся, давших отрицательную оценку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 услуг, отл.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 услуг, хор.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 услуг, уд.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 услуг, уд. с неуд. темами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 услуг, неуд.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мероприятий, попавших в мониторинговое исследование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 в ИРО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тем, прошедших мониторинговый контроль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 них в ИРО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ЦРИИ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ЦРПО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КФКиБЖ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КОПиП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КЕМД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КДО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КГД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13" marR="66113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36327"/>
              </p:ext>
            </p:extLst>
          </p:nvPr>
        </p:nvGraphicFramePr>
        <p:xfrm>
          <a:off x="0" y="0"/>
          <a:ext cx="1228462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8462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6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Лояльность клиентов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866611"/>
              </p:ext>
            </p:extLst>
          </p:nvPr>
        </p:nvGraphicFramePr>
        <p:xfrm>
          <a:off x="1845129" y="1281794"/>
          <a:ext cx="8507185" cy="181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750"/>
                <a:gridCol w="647296"/>
                <a:gridCol w="648104"/>
                <a:gridCol w="648104"/>
                <a:gridCol w="648912"/>
                <a:gridCol w="812399"/>
                <a:gridCol w="628795"/>
                <a:gridCol w="919612"/>
                <a:gridCol w="825293"/>
                <a:gridCol w="911752"/>
                <a:gridCol w="1213168"/>
              </a:tblGrid>
              <a:tr h="7206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184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348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0"/>
            <a:ext cx="1104762" cy="1104762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299115"/>
              </p:ext>
            </p:extLst>
          </p:nvPr>
        </p:nvGraphicFramePr>
        <p:xfrm>
          <a:off x="1885950" y="3241221"/>
          <a:ext cx="8466364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27742"/>
              </p:ext>
            </p:extLst>
          </p:nvPr>
        </p:nvGraphicFramePr>
        <p:xfrm>
          <a:off x="0" y="0"/>
          <a:ext cx="1228462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Точечный рисунок" r:id="rId5" imgW="2676899" imgH="2495238" progId="Paint.Picture">
                  <p:embed/>
                </p:oleObj>
              </mc:Choice>
              <mc:Fallback>
                <p:oleObj name="Точечный рисунок" r:id="rId5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8462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0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168" y="365125"/>
            <a:ext cx="983963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Выводы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целом по институту ГЗ за </a:t>
            </a:r>
            <a:r>
              <a:rPr lang="en-US" dirty="0" smtClean="0"/>
              <a:t>I</a:t>
            </a:r>
            <a:r>
              <a:rPr lang="ru-RU" dirty="0" smtClean="0"/>
              <a:t> полугодие выполнено.</a:t>
            </a:r>
          </a:p>
          <a:p>
            <a:pPr marL="0" indent="0">
              <a:buNone/>
            </a:pPr>
            <a:r>
              <a:rPr lang="ru-RU" dirty="0" smtClean="0"/>
              <a:t>Не выполнили ГЗ следующие СП: </a:t>
            </a:r>
            <a:r>
              <a:rPr lang="ru-RU" b="1" dirty="0" smtClean="0"/>
              <a:t>КГД, КЕМД, КИО, КНО, ИЦ, ЦОМ, ЦРПО</a:t>
            </a:r>
          </a:p>
          <a:p>
            <a:pPr marL="0" indent="0">
              <a:buNone/>
            </a:pPr>
            <a:r>
              <a:rPr lang="ru-RU" dirty="0" smtClean="0"/>
              <a:t>Была реализована </a:t>
            </a:r>
            <a:r>
              <a:rPr lang="ru-RU" b="1" dirty="0" smtClean="0"/>
              <a:t>81</a:t>
            </a:r>
            <a:r>
              <a:rPr lang="ru-RU" dirty="0" smtClean="0"/>
              <a:t> программа ДПО.</a:t>
            </a:r>
          </a:p>
          <a:p>
            <a:pPr marL="0" indent="0">
              <a:buNone/>
            </a:pPr>
            <a:r>
              <a:rPr lang="ru-RU" dirty="0" smtClean="0"/>
              <a:t>При определении качества программ ДПО используются инструменты, содержащие инвариантную и вариативные части.</a:t>
            </a:r>
          </a:p>
          <a:p>
            <a:pPr marL="0" indent="0">
              <a:buNone/>
            </a:pPr>
            <a:r>
              <a:rPr lang="ru-RU" dirty="0" smtClean="0"/>
              <a:t>При реализации программ используются различные формы обучения.</a:t>
            </a:r>
          </a:p>
          <a:p>
            <a:pPr marL="0" indent="0">
              <a:buNone/>
            </a:pPr>
            <a:r>
              <a:rPr lang="ru-RU" dirty="0" smtClean="0"/>
              <a:t>Мониторинг качества реализации ДПО включает:</a:t>
            </a:r>
          </a:p>
          <a:p>
            <a:r>
              <a:rPr lang="ru-RU" dirty="0" smtClean="0"/>
              <a:t>Мониторинг метапредметных компетенций,</a:t>
            </a:r>
          </a:p>
          <a:p>
            <a:r>
              <a:rPr lang="ru-RU" dirty="0" smtClean="0"/>
              <a:t>Мониторинг удовлетворенности – </a:t>
            </a:r>
            <a:r>
              <a:rPr lang="ru-RU" b="1" dirty="0" smtClean="0"/>
              <a:t>100</a:t>
            </a:r>
            <a:r>
              <a:rPr lang="ru-RU" dirty="0" smtClean="0"/>
              <a:t>%,</a:t>
            </a:r>
          </a:p>
          <a:p>
            <a:r>
              <a:rPr lang="ru-RU" dirty="0" smtClean="0"/>
              <a:t>Лояльность клиентов – </a:t>
            </a:r>
            <a:r>
              <a:rPr lang="ru-RU" b="1" dirty="0" smtClean="0"/>
              <a:t>74, 8</a:t>
            </a:r>
            <a:r>
              <a:rPr lang="ru-RU" dirty="0" smtClean="0"/>
              <a:t>%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" y="0"/>
            <a:ext cx="1104762" cy="110476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8224"/>
              </p:ext>
            </p:extLst>
          </p:nvPr>
        </p:nvGraphicFramePr>
        <p:xfrm>
          <a:off x="0" y="0"/>
          <a:ext cx="1238295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95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3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1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подходы к планированию на 2021 год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" y="-103011"/>
            <a:ext cx="1104762" cy="1104762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направления, реализуемые в рамках региональных проектов НП «Образование»;</a:t>
            </a:r>
          </a:p>
          <a:p>
            <a:r>
              <a:rPr lang="ru-RU" i="1" dirty="0" smtClean="0"/>
              <a:t>выявленные профессиональные дефициты;</a:t>
            </a:r>
          </a:p>
          <a:p>
            <a:r>
              <a:rPr lang="ru-RU" i="1" dirty="0" smtClean="0"/>
              <a:t>результаты САО по ГИА;</a:t>
            </a:r>
          </a:p>
          <a:p>
            <a:pPr lvl="0"/>
            <a:r>
              <a:rPr lang="ru-RU" i="1" dirty="0"/>
              <a:t>модернизация содержания и технологий образования;  </a:t>
            </a:r>
          </a:p>
          <a:p>
            <a:pPr lvl="0"/>
            <a:r>
              <a:rPr lang="ru-RU" i="1" dirty="0"/>
              <a:t>воспитание и социализация обучающихся;  </a:t>
            </a:r>
          </a:p>
          <a:p>
            <a:pPr lvl="0"/>
            <a:r>
              <a:rPr lang="ru-RU" i="1" dirty="0"/>
              <a:t>индивидуализация и </a:t>
            </a:r>
            <a:r>
              <a:rPr lang="ru-RU" i="1" dirty="0" smtClean="0"/>
              <a:t>вариативность;  </a:t>
            </a:r>
            <a:endParaRPr lang="ru-RU" i="1" dirty="0"/>
          </a:p>
          <a:p>
            <a:pPr lvl="0"/>
            <a:r>
              <a:rPr lang="ru-RU" i="1" dirty="0"/>
              <a:t>оценка качества </a:t>
            </a:r>
            <a:r>
              <a:rPr lang="ru-RU" i="1" dirty="0" smtClean="0"/>
              <a:t>образования;  </a:t>
            </a:r>
            <a:endParaRPr lang="ru-RU" i="1" dirty="0"/>
          </a:p>
          <a:p>
            <a:pPr lvl="0"/>
            <a:r>
              <a:rPr lang="ru-RU" i="1" dirty="0"/>
              <a:t>социально-психологическая работа (в том числе профилактика);  </a:t>
            </a:r>
          </a:p>
          <a:p>
            <a:pPr lvl="0"/>
            <a:r>
              <a:rPr lang="ru-RU" i="1" dirty="0"/>
              <a:t>информационно-образовательная среда образовательной организации;  </a:t>
            </a:r>
          </a:p>
          <a:p>
            <a:pPr lvl="0"/>
            <a:r>
              <a:rPr lang="ru-RU" i="1" dirty="0"/>
              <a:t>обновление содержания и технологий управления образовательной организацией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48211"/>
              </p:ext>
            </p:extLst>
          </p:nvPr>
        </p:nvGraphicFramePr>
        <p:xfrm>
          <a:off x="0" y="0"/>
          <a:ext cx="1238295" cy="106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95" cy="1069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5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06" y="596327"/>
            <a:ext cx="10006693" cy="10943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Предложения в проект решения УС: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Считать качество оказания образовательной услуги в 1 полугодии 2020 года удовлетворительным;</a:t>
            </a:r>
          </a:p>
          <a:p>
            <a:r>
              <a:rPr lang="ru-RU" dirty="0" smtClean="0"/>
              <a:t>2) Рекомендовать СП скорректировать оказание образовательной услуги на 2 полугодие 2020 года в соответствии с ГЗ;</a:t>
            </a:r>
          </a:p>
          <a:p>
            <a:r>
              <a:rPr lang="ru-RU" dirty="0" smtClean="0"/>
              <a:t>3)При планировании деятельности на 2021 год учесть основные подходы к планированию с учетом ГЗ на 2021 год и потребностей МР.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" y="43946"/>
            <a:ext cx="1104762" cy="110476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76470"/>
              </p:ext>
            </p:extLst>
          </p:nvPr>
        </p:nvGraphicFramePr>
        <p:xfrm>
          <a:off x="0" y="0"/>
          <a:ext cx="1238295" cy="114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95" cy="1148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10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Нормативно – правовая основа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495"/>
            <a:ext cx="10515600" cy="409046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«Положение о дополнительном профессиональном образовании в государственном автономном учреждении дополнительного профессионального образования «Институт развития образования» (утв. приказом ректора 01.06.2016 №01-03/71)</a:t>
            </a:r>
          </a:p>
          <a:p>
            <a:pPr>
              <a:buFontTx/>
              <a:buChar char="-"/>
            </a:pPr>
            <a:r>
              <a:rPr lang="ru-RU" dirty="0" smtClean="0"/>
              <a:t>Приказ «Об организации работы в новой ИОС ГАУ ДПО ЯО ИРО» (от 28.03.2020 № 01-03/37)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41458"/>
            <a:ext cx="1104762" cy="110476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392815"/>
              </p:ext>
            </p:extLst>
          </p:nvPr>
        </p:nvGraphicFramePr>
        <p:xfrm>
          <a:off x="123701" y="106136"/>
          <a:ext cx="1233418" cy="110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01" y="106136"/>
                        <a:ext cx="1233418" cy="1102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0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818969"/>
            <a:ext cx="10515600" cy="28316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0"/>
            <a:ext cx="1104762" cy="110476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197121"/>
              </p:ext>
            </p:extLst>
          </p:nvPr>
        </p:nvGraphicFramePr>
        <p:xfrm>
          <a:off x="0" y="0"/>
          <a:ext cx="1228462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8462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4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Цель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6920" y="1379764"/>
            <a:ext cx="10726880" cy="4797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Качество – соответствие полученных результатов – заданным (цели или планируемым результатам программы)</a:t>
            </a:r>
          </a:p>
          <a:p>
            <a:pPr marL="0" indent="0" algn="just">
              <a:buNone/>
            </a:pPr>
            <a:r>
              <a:rPr lang="ru-RU" sz="3200" b="1" dirty="0" smtClean="0"/>
              <a:t>Цель:</a:t>
            </a:r>
            <a:r>
              <a:rPr lang="en-US" sz="3200" b="1" dirty="0" smtClean="0"/>
              <a:t> </a:t>
            </a:r>
            <a:r>
              <a:rPr lang="ru-RU" sz="3200" dirty="0" smtClean="0"/>
              <a:t>Повышение </a:t>
            </a:r>
            <a:r>
              <a:rPr lang="ru-RU" sz="3200" dirty="0"/>
              <a:t>уровня профессиональной компетентности педагогических и руководящих кадров региона в соответствии с профессиональными стандартами руководителя, педагогических работников, а также создание условий для непрерывного профессионального развития других категорий населения Ярославской области по средствам персонификации </a:t>
            </a:r>
            <a:r>
              <a:rPr lang="ru-RU" sz="3200" dirty="0" smtClean="0"/>
              <a:t>программ</a:t>
            </a:r>
            <a:endParaRPr lang="ru-RU" sz="3200" dirty="0"/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" y="0"/>
            <a:ext cx="1104762" cy="110476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59361"/>
              </p:ext>
            </p:extLst>
          </p:nvPr>
        </p:nvGraphicFramePr>
        <p:xfrm>
          <a:off x="0" y="0"/>
          <a:ext cx="1240971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40971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5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858" y="298685"/>
            <a:ext cx="10618838" cy="9504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Выполнение государственного задания в части реализации образовательной услуги (в </a:t>
            </a:r>
            <a:r>
              <a:rPr lang="ru-RU" sz="2400" b="1" dirty="0" err="1" smtClean="0"/>
              <a:t>человеко</a:t>
            </a:r>
            <a:r>
              <a:rPr lang="ru-RU" sz="2400" b="1" dirty="0" smtClean="0"/>
              <a:t>/часах)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" y="0"/>
            <a:ext cx="1104762" cy="1104762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07046"/>
              </p:ext>
            </p:extLst>
          </p:nvPr>
        </p:nvGraphicFramePr>
        <p:xfrm>
          <a:off x="133004" y="1249140"/>
          <a:ext cx="11835839" cy="5425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8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3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8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Структурное подразделение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ч/ч  (план)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ч/ч  (факт)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 выполнения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Причины отклонений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ЦОМ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5400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4608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85%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 группа перенесена на 2-е пол. в связи с эпидемией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КОПиП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20300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r>
                        <a:rPr lang="en-US" sz="1600">
                          <a:effectLst/>
                        </a:rPr>
                        <a:t>246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 группа перенесена на 2-е пол. по просьбе МР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r>
                        <a:rPr lang="en-US" sz="1600">
                          <a:effectLst/>
                        </a:rPr>
                        <a:t>1200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10920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98%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 группы перенесены на 2-е полугодие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КДО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22400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22680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101%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КНО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12200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11952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98%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чел. в группах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меньше, чем по плану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КГД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22492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15716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 групп перенесено на 2-е пол. в связи с эпидемией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КЕМД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20992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19108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91%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 групп перенесено на 2-е пол. в связи с эпидемией и 2 группы отменены по приказу ДО ЯО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ЦРПО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6 664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5756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86%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 группа перенесена на 2-е пол. в связи с эпидемией и 1 группа перенесена по просьбе ОО на базе которого проводятся занятия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КФКиБЖ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8 100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r>
                        <a:rPr lang="en-US" sz="1600" dirty="0">
                          <a:effectLst/>
                        </a:rPr>
                        <a:t>224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102%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человек в группах больше, чем по плану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ИЦ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6948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85%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 группа перенесена на 2-е пол. в связи с эпидемией и 1 группа отменена  в связи с отменой экзамена по информатике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РМЦ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2 300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r>
                        <a:rPr lang="en-US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101%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чел. в группах больше, чем по плану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ЦРИИ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1400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1456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104%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чел. в группах больше, чем по плану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ЦСП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1264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105%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чел. в группах больше, чем по плану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34" marR="62034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47105"/>
              </p:ext>
            </p:extLst>
          </p:nvPr>
        </p:nvGraphicFramePr>
        <p:xfrm>
          <a:off x="0" y="0"/>
          <a:ext cx="1224643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4643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Результаты реализации программ </a:t>
            </a:r>
            <a:r>
              <a:rPr lang="ru-RU" sz="3600" b="1" dirty="0" smtClean="0"/>
              <a:t>ДПО </a:t>
            </a:r>
            <a:br>
              <a:rPr lang="ru-RU" sz="3600" b="1" dirty="0" smtClean="0"/>
            </a:br>
            <a:r>
              <a:rPr lang="ru-RU" sz="3600" b="1" dirty="0" smtClean="0"/>
              <a:t>(количество обученных)</a:t>
            </a:r>
            <a:endParaRPr lang="ru-RU" sz="36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170954"/>
              </p:ext>
            </p:extLst>
          </p:nvPr>
        </p:nvGraphicFramePr>
        <p:xfrm>
          <a:off x="938894" y="1257300"/>
          <a:ext cx="10450285" cy="5208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1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ППК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ППП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Внебюджет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Внебюджет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ЦОМ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КОПиП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КИО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КДО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КНО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КГД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КЕМД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ЦРПО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КФКиБЖ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РМЦ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ЦРИИ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ЦСП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без ЦПМ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3196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579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ЦПМ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с ЦПМ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1795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7" y="0"/>
            <a:ext cx="1104762" cy="11047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28891"/>
              </p:ext>
            </p:extLst>
          </p:nvPr>
        </p:nvGraphicFramePr>
        <p:xfrm>
          <a:off x="0" y="0"/>
          <a:ext cx="1297289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97289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0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953"/>
            <a:ext cx="10515600" cy="11351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Результаты реализации программ ДПО </a:t>
            </a:r>
            <a:br>
              <a:rPr lang="ru-RU" sz="3600" b="1" dirty="0" smtClean="0"/>
            </a:br>
            <a:r>
              <a:rPr lang="ru-RU" sz="3600" b="1" dirty="0" smtClean="0"/>
              <a:t>(количество отчисленных)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895109"/>
              </p:ext>
            </p:extLst>
          </p:nvPr>
        </p:nvGraphicFramePr>
        <p:xfrm>
          <a:off x="538843" y="1167496"/>
          <a:ext cx="11176906" cy="5372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7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7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8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9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Отчисленно</a:t>
                      </a:r>
                      <a:r>
                        <a:rPr lang="ru-RU" sz="1600" dirty="0">
                          <a:effectLst/>
                        </a:rPr>
                        <a:t> с ППК </a:t>
                      </a:r>
                      <a:r>
                        <a:rPr lang="ru-RU" sz="1600" dirty="0" smtClean="0">
                          <a:effectLst/>
                        </a:rPr>
                        <a:t>(бюджет)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Отчисленно</a:t>
                      </a:r>
                      <a:r>
                        <a:rPr lang="ru-RU" sz="1600" dirty="0">
                          <a:effectLst/>
                        </a:rPr>
                        <a:t> с ППК </a:t>
                      </a: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 err="1" smtClean="0">
                          <a:effectLst/>
                        </a:rPr>
                        <a:t>внебюджет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Отчисленно</a:t>
                      </a:r>
                      <a:r>
                        <a:rPr lang="ru-RU" sz="1600" dirty="0">
                          <a:effectLst/>
                        </a:rPr>
                        <a:t> с ППП </a:t>
                      </a:r>
                      <a:r>
                        <a:rPr lang="ru-RU" sz="1600" dirty="0" err="1">
                          <a:effectLst/>
                        </a:rPr>
                        <a:t>внебюджет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КОПиП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КИО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КДО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КНО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КГД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КЕМД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ЦРПО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КФКиБЖ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РМЦ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ЦРИИ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ЦСП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ЦПМ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" y="0"/>
            <a:ext cx="1104762" cy="110476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1397"/>
              </p:ext>
            </p:extLst>
          </p:nvPr>
        </p:nvGraphicFramePr>
        <p:xfrm>
          <a:off x="0" y="0"/>
          <a:ext cx="1228463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8463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3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681" y="378188"/>
            <a:ext cx="9397181" cy="78930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Количество реализованных программ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" y="0"/>
            <a:ext cx="1104762" cy="110476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82380"/>
              </p:ext>
            </p:extLst>
          </p:nvPr>
        </p:nvGraphicFramePr>
        <p:xfrm>
          <a:off x="579664" y="1232804"/>
          <a:ext cx="11242221" cy="5176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9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4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6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2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КОПиП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программа перенесена на 2 </a:t>
                      </a:r>
                      <a:r>
                        <a:rPr lang="ru-RU" sz="1600" dirty="0" smtClean="0">
                          <a:effectLst/>
                        </a:rPr>
                        <a:t>полугодие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КИО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КДО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КНО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4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КГД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программ перенесены на 2 </a:t>
                      </a:r>
                      <a:r>
                        <a:rPr lang="ru-RU" sz="1600" dirty="0" smtClean="0">
                          <a:effectLst/>
                        </a:rPr>
                        <a:t>полугодие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КЕМД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4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ЦРПО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программы перенесены на 2 </a:t>
                      </a:r>
                      <a:r>
                        <a:rPr lang="ru-RU" sz="1600" dirty="0" smtClean="0">
                          <a:effectLst/>
                        </a:rPr>
                        <a:t>полугодие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КФКиБЖ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4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программу отменили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РМЦ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ЦРИИ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ЦСП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769429"/>
              </p:ext>
            </p:extLst>
          </p:nvPr>
        </p:nvGraphicFramePr>
        <p:xfrm>
          <a:off x="0" y="0"/>
          <a:ext cx="1279099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9099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3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4334" y="365125"/>
            <a:ext cx="9849465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Реализуемые программы ДПО (ППК, ППП)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" y="0"/>
            <a:ext cx="1104762" cy="110476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81745"/>
              </p:ext>
            </p:extLst>
          </p:nvPr>
        </p:nvGraphicFramePr>
        <p:xfrm>
          <a:off x="432707" y="1338941"/>
          <a:ext cx="11389181" cy="5208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8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1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5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5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4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21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ДПП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ППК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ППП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1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Внебюджет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Внебюджет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Программы в форме стажировки/ </a:t>
                      </a:r>
                      <a:r>
                        <a:rPr lang="ru-RU" sz="1600" dirty="0">
                          <a:effectLst/>
                        </a:rPr>
                        <a:t>со стажировкой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Программы с использованием БП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8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Программы с использованием ДОТ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Сетевые программы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8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Модульные программы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8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Межкафедральные программы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89931"/>
              </p:ext>
            </p:extLst>
          </p:nvPr>
        </p:nvGraphicFramePr>
        <p:xfrm>
          <a:off x="0" y="0"/>
          <a:ext cx="1200923" cy="11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0923" cy="1104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6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Новые </a:t>
            </a:r>
            <a:r>
              <a:rPr lang="ru-RU" sz="3600" b="1" dirty="0"/>
              <a:t>ДПП в </a:t>
            </a:r>
            <a:r>
              <a:rPr lang="en-US" sz="3600" b="1" dirty="0" smtClean="0"/>
              <a:t>1 </a:t>
            </a:r>
            <a:r>
              <a:rPr lang="ru-RU" sz="3600" b="1" dirty="0" smtClean="0"/>
              <a:t>полугодии 2020 </a:t>
            </a:r>
            <a:r>
              <a:rPr lang="ru-RU" sz="3600" b="1" dirty="0"/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" y="101014"/>
            <a:ext cx="1104762" cy="1104762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18839"/>
              </p:ext>
            </p:extLst>
          </p:nvPr>
        </p:nvGraphicFramePr>
        <p:xfrm>
          <a:off x="838198" y="1825624"/>
          <a:ext cx="10794168" cy="439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542">
                  <a:extLst>
                    <a:ext uri="{9D8B030D-6E8A-4147-A177-3AD203B41FA5}">
                      <a16:colId xmlns:a16="http://schemas.microsoft.com/office/drawing/2014/main" xmlns="" val="2425573659"/>
                    </a:ext>
                  </a:extLst>
                </a:gridCol>
                <a:gridCol w="2698542">
                  <a:extLst>
                    <a:ext uri="{9D8B030D-6E8A-4147-A177-3AD203B41FA5}">
                      <a16:colId xmlns:a16="http://schemas.microsoft.com/office/drawing/2014/main" xmlns="" val="3117459042"/>
                    </a:ext>
                  </a:extLst>
                </a:gridCol>
                <a:gridCol w="2698542">
                  <a:extLst>
                    <a:ext uri="{9D8B030D-6E8A-4147-A177-3AD203B41FA5}">
                      <a16:colId xmlns:a16="http://schemas.microsoft.com/office/drawing/2014/main" xmlns="" val="2106955181"/>
                    </a:ext>
                  </a:extLst>
                </a:gridCol>
                <a:gridCol w="2698542">
                  <a:extLst>
                    <a:ext uri="{9D8B030D-6E8A-4147-A177-3AD203B41FA5}">
                      <a16:colId xmlns:a16="http://schemas.microsoft.com/office/drawing/2014/main" xmlns="" val="3031814846"/>
                    </a:ext>
                  </a:extLst>
                </a:gridCol>
              </a:tblGrid>
              <a:tr h="21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Вид ДПП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Утверждены 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Внесены в новую ИОС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Реализованы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/ Реализуются 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через новую ИОС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8892962"/>
                  </a:ext>
                </a:extLst>
              </a:tr>
              <a:tr h="1441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ППК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43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 (из них 14 – ГПРО) (все СП)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(из них 10 – ГПРО) (кроме КДО)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 (из них 9 – ГПРО) (кроме 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КДО)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352660"/>
                  </a:ext>
                </a:extLst>
              </a:tr>
              <a:tr h="762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ППП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 (КИО, РМЦ)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 (КИО, РМЦ)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dirty="0">
                          <a:latin typeface="+mn-lt"/>
                          <a:ea typeface="Calibri"/>
                          <a:cs typeface="Times New Roman"/>
                        </a:rPr>
                        <a:t> (КИО)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8957568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36813"/>
              </p:ext>
            </p:extLst>
          </p:nvPr>
        </p:nvGraphicFramePr>
        <p:xfrm>
          <a:off x="0" y="0"/>
          <a:ext cx="1228463" cy="120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8463" cy="1205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3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1261</Words>
  <Application>Microsoft Office PowerPoint</Application>
  <PresentationFormat>Произвольный</PresentationFormat>
  <Paragraphs>613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Точечный рисунок</vt:lpstr>
      <vt:lpstr>Презентация PowerPoint</vt:lpstr>
      <vt:lpstr>Нормативно – правовая основа</vt:lpstr>
      <vt:lpstr>Цель</vt:lpstr>
      <vt:lpstr>Выполнение государственного задания в части реализации образовательной услуги (в человеко/часах)</vt:lpstr>
      <vt:lpstr>Результаты реализации программ ДПО  (количество обученных)</vt:lpstr>
      <vt:lpstr>Результаты реализации программ ДПО  (количество отчисленных)</vt:lpstr>
      <vt:lpstr>Количество реализованных программ</vt:lpstr>
      <vt:lpstr>Реализуемые программы ДПО (ППК, ППП)</vt:lpstr>
      <vt:lpstr> Новые ДПП в 1 полугодии 2020 г.</vt:lpstr>
      <vt:lpstr>Единые подходы к определению качества реализации ДПО</vt:lpstr>
      <vt:lpstr>Единые подходы к определению качества реализации ДПО</vt:lpstr>
      <vt:lpstr>Мониторинг качества реализации ДПП</vt:lpstr>
      <vt:lpstr>Мониторинг метапредметных компетенций</vt:lpstr>
      <vt:lpstr>Мониторинг метапредметных компетенций</vt:lpstr>
      <vt:lpstr>Мониторинг удовлетворенности</vt:lpstr>
      <vt:lpstr>Лояльность клиентов</vt:lpstr>
      <vt:lpstr>Выводы </vt:lpstr>
      <vt:lpstr>Основные подходы к планированию на 2021 год</vt:lpstr>
      <vt:lpstr>Предложения в проект решения УС: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Александровна Уланова</dc:creator>
  <cp:lastModifiedBy>Галина Валентиновна Куприянова</cp:lastModifiedBy>
  <cp:revision>85</cp:revision>
  <cp:lastPrinted>2020-10-02T09:21:04Z</cp:lastPrinted>
  <dcterms:created xsi:type="dcterms:W3CDTF">2018-11-08T13:55:02Z</dcterms:created>
  <dcterms:modified xsi:type="dcterms:W3CDTF">2020-10-02T09:21:35Z</dcterms:modified>
</cp:coreProperties>
</file>