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889322-1943-4F23-8A31-8FD13ABFFBD6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E16FD4A-06CC-4917-9DF6-87CCC1089C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lena@iro.yar.ru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fileadmin/iro/2018_preobrazvanie/pologenie_preobraz.pdf" TargetMode="External"/><Relationship Id="rId2" Type="http://schemas.openxmlformats.org/officeDocument/2006/relationships/hyperlink" Target="http://www.iro.yar.ru/fileadmin/iro/2018_preobrazvanie/2018-01-15_12-01-03_prikaz_d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www.iro.yar.ru/fileadmin/iro/cit/2019/250319-otzyv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s://vk.com/yarobrazovanie" TargetMode="External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2" Type="http://schemas.openxmlformats.org/officeDocument/2006/relationships/hyperlink" Target="http://www.iro.yar.ru/index.php?id=3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ru/academy/b/news/archive/2019/07/02/vtoraya-v-2019-godu-shkola-nastavnikov-v-skolkovo-kak-eto-bylo.aspx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school90.edu.yar.ru/preobrazovanie/preobrazovanie.html" TargetMode="External"/><Relationship Id="rId10" Type="http://schemas.microsoft.com/office/2007/relationships/hdphoto" Target="../media/hdphoto6.wdp"/><Relationship Id="rId4" Type="http://schemas.openxmlformats.org/officeDocument/2006/relationships/hyperlink" Target="https://vk.com/preobrazovaniefrii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ss.ru/ekonomika/6134589" TargetMode="External"/><Relationship Id="rId2" Type="http://schemas.openxmlformats.org/officeDocument/2006/relationships/hyperlink" Target="http://www.iro.yar.ru/index.php?id=335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fileadmin/iro/cit/2019/250319-otzyvy.pdf" TargetMode="External"/><Relationship Id="rId2" Type="http://schemas.openxmlformats.org/officeDocument/2006/relationships/hyperlink" Target="http://sp.iro.yar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356992"/>
            <a:ext cx="5038328" cy="20460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 с Фондом развития интернет-инициатив (ФРИИ) «Преобразование»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2018 -2019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49280"/>
            <a:ext cx="1161801" cy="601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457023" cy="2372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5692606"/>
            <a:ext cx="40979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Кувакина Е.В. – зам. руководителя </a:t>
            </a:r>
            <a:r>
              <a:rPr lang="ru-RU" sz="1700" dirty="0" err="1" smtClean="0"/>
              <a:t>ИнфЦ</a:t>
            </a:r>
            <a:endParaRPr lang="ru-RU" sz="1700" dirty="0" smtClean="0"/>
          </a:p>
          <a:p>
            <a:pPr algn="r"/>
            <a:r>
              <a:rPr lang="ru-RU" sz="1700" dirty="0" smtClean="0"/>
              <a:t>ГАУ ДПО ЯО ИРО, </a:t>
            </a:r>
            <a:r>
              <a:rPr lang="en-US" sz="1700" dirty="0" smtClean="0">
                <a:hlinkClick r:id="rId5"/>
              </a:rPr>
              <a:t>elena@iro.yar.ru</a:t>
            </a:r>
            <a:r>
              <a:rPr lang="en-US" sz="1700" dirty="0" smtClean="0"/>
              <a:t>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8054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20940" cy="548640"/>
          </a:xfrm>
        </p:spPr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35798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Основания для деятельности по сопровождению: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b="0" dirty="0" smtClean="0"/>
              <a:t>Соглашение </a:t>
            </a:r>
            <a:r>
              <a:rPr lang="ru-RU" sz="1800" b="0" dirty="0"/>
              <a:t>о сотрудничестве между Правительством Ярославской области и Фондом развития интернет инициатив (от 26.12.2017 г</a:t>
            </a:r>
            <a:r>
              <a:rPr lang="ru-RU" sz="1800" b="0" dirty="0" smtClean="0"/>
              <a:t>.);</a:t>
            </a:r>
            <a:endParaRPr lang="ru-RU" sz="1800" b="0" dirty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b="0" dirty="0">
                <a:hlinkClick r:id="rId2"/>
              </a:rPr>
              <a:t>Приказ</a:t>
            </a:r>
            <a:r>
              <a:rPr lang="ru-RU" sz="1800" b="0" dirty="0"/>
              <a:t> </a:t>
            </a:r>
            <a:r>
              <a:rPr lang="ru-RU" sz="1800" b="0" dirty="0" smtClean="0"/>
              <a:t>и </a:t>
            </a:r>
            <a:r>
              <a:rPr lang="ru-RU" sz="1800" b="0" dirty="0" smtClean="0">
                <a:hlinkClick r:id="rId3"/>
              </a:rPr>
              <a:t>положение</a:t>
            </a:r>
            <a:r>
              <a:rPr lang="ru-RU" sz="1800" b="0" dirty="0" smtClean="0"/>
              <a:t> </a:t>
            </a:r>
            <a:r>
              <a:rPr lang="ru-RU" sz="1800" b="0" dirty="0"/>
              <a:t>Департамента образования Ярославской области 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(</a:t>
            </a:r>
            <a:r>
              <a:rPr lang="ru-RU" sz="1800" b="0" dirty="0"/>
              <a:t>от 15.01.2018</a:t>
            </a:r>
            <a:r>
              <a:rPr lang="ru-RU" sz="1800" b="0" dirty="0" smtClean="0"/>
              <a:t>);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b="0" dirty="0" smtClean="0"/>
              <a:t>Включение учебных мероприятий в ГЗ </a:t>
            </a:r>
            <a:r>
              <a:rPr lang="ru-RU" sz="1800" b="0" dirty="0" smtClean="0"/>
              <a:t>ГАУ ДПО ЯО ИРО </a:t>
            </a:r>
            <a:r>
              <a:rPr lang="ru-RU" sz="1800" b="0" dirty="0" smtClean="0"/>
              <a:t>(с 2019).</a:t>
            </a:r>
            <a:endParaRPr lang="ru-RU" sz="1800" b="0" dirty="0"/>
          </a:p>
          <a:p>
            <a:pPr>
              <a:spcBef>
                <a:spcPts val="0"/>
              </a:spcBef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Цель: </a:t>
            </a:r>
          </a:p>
          <a:p>
            <a:pPr marL="59436" lvl="2" indent="0">
              <a:spcBef>
                <a:spcPts val="0"/>
              </a:spcBef>
              <a:buNone/>
            </a:pPr>
            <a:r>
              <a:rPr lang="ru-RU" sz="1800" b="0" dirty="0" smtClean="0"/>
              <a:t>Создать условия для внедрения проектных подходов и основ предпринимательской деятельности, основанных на работе со </a:t>
            </a:r>
            <a:r>
              <a:rPr lang="ru-RU" sz="1800" b="0" dirty="0" err="1" smtClean="0"/>
              <a:t>стартапами</a:t>
            </a:r>
            <a:r>
              <a:rPr lang="ru-RU" sz="1800" b="0" dirty="0" smtClean="0"/>
              <a:t>, в образовательные программы образовательных организаций на территории Ярославской области.</a:t>
            </a:r>
            <a:r>
              <a:rPr lang="ru-RU" sz="1800" dirty="0" smtClean="0"/>
              <a:t>	</a:t>
            </a:r>
          </a:p>
          <a:p>
            <a:pPr>
              <a:spcBef>
                <a:spcPts val="0"/>
              </a:spcBef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Участники: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b="0" dirty="0"/>
              <a:t>образовательные организации ЯО, реализующие программы ОО, СПО и дополнительного образования </a:t>
            </a:r>
            <a:r>
              <a:rPr lang="ru-RU" sz="1800" b="0" dirty="0" smtClean="0"/>
              <a:t>детей </a:t>
            </a:r>
            <a:endParaRPr lang="ru-RU" sz="1800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49280"/>
            <a:ext cx="1161801" cy="601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1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421448" cy="548640"/>
          </a:xfrm>
        </p:spPr>
        <p:txBody>
          <a:bodyPr/>
          <a:lstStyle/>
          <a:p>
            <a:r>
              <a:rPr lang="ru-RU" dirty="0" smtClean="0"/>
              <a:t>Ярославская область – первый «ПИЛОТНЫЙ» регион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877703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https://sun9-39.userapi.com/c840636/v840636091/60ec5/9P52b3CPyW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170" r="1996" b="11919"/>
          <a:stretch/>
        </p:blipFill>
        <p:spPr bwMode="auto">
          <a:xfrm>
            <a:off x="5266091" y="3775107"/>
            <a:ext cx="3699374" cy="2462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4885" y="6237312"/>
            <a:ext cx="3240360" cy="2616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Февраль – март 2018 г. – первый поток обучения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648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39" y="260648"/>
            <a:ext cx="8280920" cy="548640"/>
          </a:xfrm>
        </p:spPr>
        <p:txBody>
          <a:bodyPr/>
          <a:lstStyle/>
          <a:p>
            <a:r>
              <a:rPr lang="ru-RU" sz="2400" dirty="0" smtClean="0"/>
              <a:t>Особенности </a:t>
            </a:r>
            <a:r>
              <a:rPr lang="ru-RU" sz="2400" dirty="0" smtClean="0"/>
              <a:t>программы «ПРЕОБРАЗОВАНИЕ» </a:t>
            </a:r>
            <a:r>
              <a:rPr lang="ru-RU" sz="2400" dirty="0" smtClean="0"/>
              <a:t>(72 ч)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867" y="915711"/>
            <a:ext cx="87945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Конкурсный отбор на обучение по программе для выявления наиболее мотивированных и способных к внедрению новых подходов в образовательной деятельности педагогов </a:t>
            </a:r>
            <a:r>
              <a:rPr lang="ru-RU" sz="1200" dirty="0" smtClean="0"/>
              <a:t>(принятие идеологии </a:t>
            </a:r>
            <a:r>
              <a:rPr lang="ru-RU" sz="1200" dirty="0" err="1" smtClean="0"/>
              <a:t>стартапов</a:t>
            </a:r>
            <a:r>
              <a:rPr lang="ru-RU" sz="1200" dirty="0" smtClean="0"/>
              <a:t>, идей бизнеса, способность к проектированию, творчеству, коммуникации, сотрудничеству, </a:t>
            </a:r>
            <a:r>
              <a:rPr lang="en-US" sz="1200" dirty="0" smtClean="0"/>
              <a:t>IT-</a:t>
            </a:r>
            <a:r>
              <a:rPr lang="ru-RU" sz="1200" dirty="0" smtClean="0"/>
              <a:t>умения, «цифровой след» и пр</a:t>
            </a:r>
            <a:r>
              <a:rPr lang="ru-RU" sz="1200" dirty="0"/>
              <a:t>.);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Работа с «полным погружением» в теоретический и практический блоки;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Включение в обучение деловых игр;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Осуществление дистанционной </a:t>
            </a:r>
            <a:r>
              <a:rPr lang="ru-RU" dirty="0"/>
              <a:t>связи через социальные </a:t>
            </a:r>
            <a:r>
              <a:rPr lang="ru-RU" dirty="0" smtClean="0"/>
              <a:t>сети </a:t>
            </a:r>
            <a:r>
              <a:rPr lang="ru-RU" dirty="0"/>
              <a:t>и </a:t>
            </a:r>
            <a:r>
              <a:rPr lang="ru-RU" dirty="0" err="1"/>
              <a:t>мессенджеры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Обязательность проведения практики с детьми подросткового возраста (13-17 лет);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Заполнение итогового отчета по практике</a:t>
            </a:r>
            <a:r>
              <a:rPr lang="ru-RU" sz="1200" dirty="0" smtClean="0"/>
              <a:t>, </a:t>
            </a:r>
            <a:r>
              <a:rPr lang="ru-RU" dirty="0" smtClean="0"/>
              <a:t>рефлексивных анкет.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340870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"/>
              </a:rPr>
              <a:t>ОТЗЫВЫ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3933056"/>
            <a:ext cx="8614954" cy="2656644"/>
            <a:chOff x="179512" y="4149080"/>
            <a:chExt cx="8614954" cy="2656644"/>
          </a:xfrm>
        </p:grpSpPr>
        <p:pic>
          <p:nvPicPr>
            <p:cNvPr id="6152" name="Picture 8" descr="http://www.iro.yar.ru/fileadmin/_processed_/e/c/csm_250319-frii13_7d61f1ea1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2142406" cy="14295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www.iro.yar.ru/fileadmin/_processed_/2/1/csm_250319-frii10_4dc69f79f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237" y="4149080"/>
              <a:ext cx="2108229" cy="1406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ttp://www.iro.yar.ru/fileadmin/_processed_/d/4/csm_250319-frii02_71d9867b7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657" y="5472333"/>
              <a:ext cx="1979809" cy="1321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http://www.iro.yar.ru/fileadmin/_processed_/c/a/csm_2018-11-02_4d53c21ad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" r="6235" b="4202"/>
            <a:stretch/>
          </p:blipFill>
          <p:spPr bwMode="auto">
            <a:xfrm>
              <a:off x="3707904" y="5434543"/>
              <a:ext cx="1944216" cy="13588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http://www.iro.yar.ru/fileadmin/_processed_/a/d/csm_2018-11-09_33fd6b08f3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1" t="11511" r="7845" b="8602"/>
            <a:stretch/>
          </p:blipFill>
          <p:spPr bwMode="auto">
            <a:xfrm>
              <a:off x="6156176" y="5434543"/>
              <a:ext cx="1851220" cy="13711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http://www.iro.yar.ru/fileadmin/_processed_/a/d/csm_250319-frii14_1eaab7f417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312" y="4149080"/>
              <a:ext cx="2619375" cy="1443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99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37" y="332656"/>
            <a:ext cx="7867525" cy="692656"/>
          </a:xfrm>
        </p:spPr>
        <p:txBody>
          <a:bodyPr/>
          <a:lstStyle/>
          <a:p>
            <a:pPr algn="ctr"/>
            <a:r>
              <a:rPr lang="ru-RU" dirty="0" smtClean="0"/>
              <a:t>Информационная поддержка и размещение материалов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03" y="1340768"/>
            <a:ext cx="8280920" cy="357984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/>
              <a:t>Сайт ГАУ ДПО ЯО ИРО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www.iro.yar.ru/index.php?id=3016</a:t>
            </a:r>
            <a:r>
              <a:rPr lang="ru-RU" dirty="0" smtClean="0"/>
              <a:t>  </a:t>
            </a:r>
            <a:endParaRPr lang="ru-RU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 smtClean="0"/>
              <a:t>Посты </a:t>
            </a:r>
            <a:r>
              <a:rPr lang="ru-RU" dirty="0"/>
              <a:t>ДО ЯО в социальной сети </a:t>
            </a:r>
            <a:r>
              <a:rPr lang="ru-RU" dirty="0" err="1"/>
              <a:t>ВКонтакте</a:t>
            </a:r>
            <a:r>
              <a:rPr lang="ru-RU" dirty="0"/>
              <a:t>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vk.com/yarobrazovanie</a:t>
            </a:r>
            <a:r>
              <a:rPr lang="ru-RU" dirty="0" smtClean="0"/>
              <a:t>   </a:t>
            </a:r>
            <a:endParaRPr lang="ru-RU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 smtClean="0"/>
              <a:t>Посты </a:t>
            </a:r>
            <a:r>
              <a:rPr lang="ru-RU" dirty="0"/>
              <a:t>в группе ИРО в социальной сети </a:t>
            </a:r>
            <a:r>
              <a:rPr lang="ru-RU" dirty="0" err="1"/>
              <a:t>ВКонтакте</a:t>
            </a:r>
            <a:r>
              <a:rPr lang="ru-RU" dirty="0"/>
              <a:t> https://vk.com/yar_iro </a:t>
            </a:r>
            <a:r>
              <a:rPr lang="ru-RU" dirty="0" smtClean="0"/>
              <a:t>    </a:t>
            </a:r>
            <a:endParaRPr lang="ru-RU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 smtClean="0"/>
              <a:t>Посты </a:t>
            </a:r>
            <a:r>
              <a:rPr lang="ru-RU" dirty="0"/>
              <a:t>группе ФРИИ «Преобразование». Команда будущего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vk.com/preobrazovaniefrii</a:t>
            </a:r>
            <a:r>
              <a:rPr lang="ru-RU" dirty="0" smtClean="0"/>
              <a:t>   </a:t>
            </a:r>
            <a:endParaRPr lang="ru-RU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 smtClean="0"/>
              <a:t>Раздел </a:t>
            </a:r>
            <a:r>
              <a:rPr lang="ru-RU" dirty="0"/>
              <a:t>на сайте МОУ СШ № 90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school90.edu.yar.ru/preobrazovanie/preobrazovanie.html</a:t>
            </a:r>
            <a:r>
              <a:rPr lang="ru-RU" dirty="0" smtClean="0"/>
              <a:t> 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 smtClean="0"/>
              <a:t>Обучение </a:t>
            </a:r>
            <a:r>
              <a:rPr lang="ru-RU" dirty="0" err="1"/>
              <a:t>тьюторов</a:t>
            </a:r>
            <a:r>
              <a:rPr lang="ru-RU" dirty="0"/>
              <a:t> ФРИИ в школе наставников (</a:t>
            </a:r>
            <a:r>
              <a:rPr lang="ru-RU" dirty="0" err="1"/>
              <a:t>Сколково</a:t>
            </a:r>
            <a:r>
              <a:rPr lang="ru-RU" dirty="0"/>
              <a:t>) </a:t>
            </a: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sk.ru/academy/b/news/archive/2019/07/02/vtoraya-v-2019-godu-shkola-nastavnikov-v-skolkovo-kak-eto-bylo.aspx</a:t>
            </a:r>
            <a:r>
              <a:rPr lang="ru-RU" dirty="0" smtClean="0"/>
              <a:t> 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27842" y="4648418"/>
            <a:ext cx="8727642" cy="1889052"/>
            <a:chOff x="251520" y="4725144"/>
            <a:chExt cx="8727642" cy="18890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38" y="4774226"/>
              <a:ext cx="3400724" cy="1839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725144"/>
              <a:ext cx="2952328" cy="1889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5" r="11694"/>
            <a:stretch/>
          </p:blipFill>
          <p:spPr bwMode="auto">
            <a:xfrm>
              <a:off x="2807108" y="5013176"/>
              <a:ext cx="3569111" cy="149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96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53496" cy="548640"/>
          </a:xfrm>
        </p:spPr>
        <p:txBody>
          <a:bodyPr/>
          <a:lstStyle/>
          <a:p>
            <a:r>
              <a:rPr lang="ru-RU" dirty="0" smtClean="0"/>
              <a:t>Информационная поддержка и размещение материалов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971600" y="894094"/>
            <a:ext cx="6768752" cy="5939970"/>
            <a:chOff x="971600" y="894094"/>
            <a:chExt cx="6768752" cy="593997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"/>
            <a:stretch/>
          </p:blipFill>
          <p:spPr bwMode="auto">
            <a:xfrm>
              <a:off x="971600" y="1968645"/>
              <a:ext cx="6110902" cy="4865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894094"/>
              <a:ext cx="6768752" cy="1074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05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21448" cy="548640"/>
          </a:xfrm>
        </p:spPr>
        <p:txBody>
          <a:bodyPr/>
          <a:lstStyle/>
          <a:p>
            <a:pPr algn="ctr"/>
            <a:r>
              <a:rPr lang="ru-RU" sz="2400" dirty="0" smtClean="0"/>
              <a:t>Статистика по обучению (2018 – 2019)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23366"/>
              </p:ext>
            </p:extLst>
          </p:nvPr>
        </p:nvGraphicFramePr>
        <p:xfrm>
          <a:off x="179512" y="620688"/>
          <a:ext cx="8712968" cy="523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37"/>
                <a:gridCol w="1800195"/>
                <a:gridCol w="1008112"/>
                <a:gridCol w="792088"/>
                <a:gridCol w="648072"/>
                <a:gridCol w="1080120"/>
                <a:gridCol w="1008112"/>
                <a:gridCol w="864096"/>
                <a:gridCol w="1224136"/>
              </a:tblGrid>
              <a:tr h="4320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Подготовит. мероприятия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конкурсных заявок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 обученных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Документ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База </a:t>
                      </a:r>
                      <a:r>
                        <a:rPr lang="ru-RU" sz="1200" dirty="0" err="1" smtClean="0"/>
                        <a:t>обуч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Преподаватели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Консультанты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Широкая промо-кампания в СМИ, </a:t>
                      </a:r>
                      <a:r>
                        <a:rPr lang="ru-RU" sz="1200" dirty="0" err="1" smtClean="0"/>
                        <a:t>соц.сетях</a:t>
                      </a:r>
                      <a:r>
                        <a:rPr lang="ru-RU" sz="1200" dirty="0" smtClean="0"/>
                        <a:t>. 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3 </a:t>
                      </a:r>
                      <a:r>
                        <a:rPr lang="ru-RU" sz="1200" dirty="0" smtClean="0"/>
                        <a:t>установочных </a:t>
                      </a:r>
                      <a:r>
                        <a:rPr lang="ru-RU" sz="1200" dirty="0" err="1" smtClean="0"/>
                        <a:t>вебинара</a:t>
                      </a:r>
                      <a:r>
                        <a:rPr lang="ru-RU" sz="1200" dirty="0" smtClean="0"/>
                        <a:t> ФРИИ, очная встреча 17.01.2018, письма в ОО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26.02 -  3.03.18 (очно)</a:t>
                      </a:r>
                    </a:p>
                    <a:p>
                      <a:r>
                        <a:rPr lang="ru-RU" sz="1200" dirty="0" smtClean="0">
                          <a:hlinkClick r:id="rId2"/>
                        </a:rPr>
                        <a:t>20.06</a:t>
                      </a:r>
                      <a:r>
                        <a:rPr lang="ru-RU" sz="1200" baseline="0" dirty="0" smtClean="0">
                          <a:hlinkClick r:id="rId2"/>
                        </a:rPr>
                        <a:t> – итоги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365 (из 56 ОО) 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102</a:t>
                      </a:r>
                      <a:r>
                        <a:rPr lang="ru-RU" sz="1200" dirty="0" smtClean="0"/>
                        <a:t>/</a:t>
                      </a:r>
                    </a:p>
                    <a:p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Сертификат ФРИИ 48</a:t>
                      </a:r>
                      <a:r>
                        <a:rPr lang="ru-RU" sz="1200" baseline="0" dirty="0" smtClean="0"/>
                        <a:t> ч</a:t>
                      </a:r>
                      <a:r>
                        <a:rPr lang="ru-RU" sz="1200" dirty="0" smtClean="0"/>
                        <a:t>/Удостоверение ФРИИ 72</a:t>
                      </a:r>
                      <a:r>
                        <a:rPr lang="ru-RU" sz="1200" baseline="0" dirty="0" smtClean="0"/>
                        <a:t> ч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Градостроительный</a:t>
                      </a:r>
                      <a:r>
                        <a:rPr lang="ru-RU" sz="1200" baseline="0" dirty="0" smtClean="0"/>
                        <a:t> колледж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Команда специалистов ФРИИ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 ФРИИ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Промо-кампания в социальных сетях, письма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в ОО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6 -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10.11.18 (очно)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207 (из 34 ОО)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Сертификат 48</a:t>
                      </a:r>
                      <a:r>
                        <a:rPr lang="ru-RU" sz="1200" baseline="0" dirty="0" smtClean="0"/>
                        <a:t> ч (ФРИИ)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МОУ СШ 90, г. Ярославль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 </a:t>
                      </a:r>
                      <a:r>
                        <a:rPr lang="ru-RU" sz="1200" dirty="0" err="1" smtClean="0"/>
                        <a:t>тьютора</a:t>
                      </a:r>
                      <a:r>
                        <a:rPr lang="ru-RU" sz="1200" dirty="0" smtClean="0"/>
                        <a:t> из СШ 90,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Подготовленных в ФРИИ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Личное присутствие на очных занятиях 2 специалистов ФРИИ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Промо-кампания в </a:t>
                      </a:r>
                      <a:r>
                        <a:rPr lang="ru-RU" sz="1200" dirty="0" err="1" smtClean="0"/>
                        <a:t>соц.сетях</a:t>
                      </a:r>
                      <a:r>
                        <a:rPr lang="ru-RU" sz="1200" dirty="0" smtClean="0"/>
                        <a:t>, сайтах, почтовая рассылка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в ОО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1.03 - 24.06.19 - практика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24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Удостоверение 24 ч (ИРО)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МОУ СШ 90, г. Ярославль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 </a:t>
                      </a:r>
                      <a:r>
                        <a:rPr lang="ru-RU" sz="1200" dirty="0" err="1" smtClean="0"/>
                        <a:t>тьютора</a:t>
                      </a:r>
                      <a:r>
                        <a:rPr lang="ru-RU" sz="1200" dirty="0" smtClean="0"/>
                        <a:t> из СШ 90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Промо-кампания в соц. сетях,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сайтах, почтовая рассылка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в ОО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25-30.03.19 (очно),</a:t>
                      </a:r>
                      <a:r>
                        <a:rPr lang="ru-RU" sz="1200" baseline="0" dirty="0" smtClean="0"/>
                        <a:t> 25.11.19 итоги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112</a:t>
                      </a:r>
                      <a:r>
                        <a:rPr lang="ru-RU" sz="1200" baseline="0" dirty="0" smtClean="0"/>
                        <a:t> (из 24 ОО)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Удостоверение 72</a:t>
                      </a:r>
                      <a:r>
                        <a:rPr lang="ru-RU" sz="1200" baseline="0" dirty="0" smtClean="0"/>
                        <a:t> ч (ИРО)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МОУ СШ 90, г. Ярославль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 </a:t>
                      </a:r>
                      <a:r>
                        <a:rPr lang="ru-RU" sz="1200" dirty="0" err="1" smtClean="0"/>
                        <a:t>тьютора</a:t>
                      </a:r>
                      <a:r>
                        <a:rPr lang="ru-RU" sz="1200" dirty="0" smtClean="0"/>
                        <a:t> из СШ 90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Дистанционное консультирование специалистов ФРИИ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15516" y="3789040"/>
            <a:ext cx="842493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55576" y="6021288"/>
            <a:ext cx="73448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</a:rPr>
              <a:t>С </a:t>
            </a:r>
            <a:r>
              <a:rPr lang="ru-RU" sz="1300" b="1" dirty="0">
                <a:solidFill>
                  <a:srgbClr val="002060"/>
                </a:solidFill>
              </a:rPr>
              <a:t>1 марта 2019 года </a:t>
            </a:r>
            <a:r>
              <a:rPr lang="ru-RU" sz="1300" dirty="0">
                <a:solidFill>
                  <a:srgbClr val="002060"/>
                </a:solidFill>
              </a:rPr>
              <a:t>ФРИИ изменил  инвестиционную модель и приостановил образовательную деятельность со школами и </a:t>
            </a:r>
            <a:r>
              <a:rPr lang="ru-RU" sz="1300" dirty="0" err="1">
                <a:solidFill>
                  <a:srgbClr val="002060"/>
                </a:solidFill>
              </a:rPr>
              <a:t>ВУЗАми</a:t>
            </a:r>
            <a:r>
              <a:rPr lang="ru-RU" sz="1300" dirty="0">
                <a:solidFill>
                  <a:srgbClr val="002060"/>
                </a:solidFill>
              </a:rPr>
              <a:t>, сосредоточившись на развитии созданного за несколько лет работы портфеля IT-</a:t>
            </a:r>
            <a:r>
              <a:rPr lang="ru-RU" sz="1300" dirty="0" err="1">
                <a:solidFill>
                  <a:srgbClr val="002060"/>
                </a:solidFill>
              </a:rPr>
              <a:t>стартапов</a:t>
            </a:r>
            <a:r>
              <a:rPr lang="ru-RU" sz="1300" dirty="0">
                <a:solidFill>
                  <a:srgbClr val="002060"/>
                </a:solidFill>
              </a:rPr>
              <a:t> (</a:t>
            </a:r>
            <a:r>
              <a:rPr lang="ru-RU" sz="1300" u="sng" dirty="0">
                <a:solidFill>
                  <a:srgbClr val="002060"/>
                </a:solidFill>
                <a:hlinkClick r:id="rId3"/>
              </a:rPr>
              <a:t>https://tass.ru/ekonomika/6134589</a:t>
            </a:r>
            <a:r>
              <a:rPr lang="ru-RU" sz="13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13507" y="58714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rgbClr val="0070C0"/>
                      </a:solidFill>
                      <a:prstDash val="solid"/>
                    </a:lnL>
                    <a:lnR w="9525" cmpd="sng">
                      <a:solidFill>
                        <a:srgbClr val="0070C0"/>
                      </a:solidFill>
                      <a:prstDash val="solid"/>
                    </a:lnR>
                    <a:lnT w="9525" cmpd="sng">
                      <a:solidFill>
                        <a:srgbClr val="0070C0"/>
                      </a:solidFill>
                      <a:prstDash val="solid"/>
                    </a:lnT>
                    <a:lnB w="952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9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0940" cy="548640"/>
          </a:xfrm>
        </p:spPr>
        <p:txBody>
          <a:bodyPr/>
          <a:lstStyle/>
          <a:p>
            <a:r>
              <a:rPr lang="ru-RU" dirty="0" smtClean="0"/>
              <a:t>Результативность «+»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106" y="908720"/>
            <a:ext cx="8676456" cy="432048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ru-RU" b="0" dirty="0" smtClean="0"/>
              <a:t>Команда </a:t>
            </a:r>
            <a:r>
              <a:rPr lang="ru-RU" b="0" dirty="0" err="1" smtClean="0"/>
              <a:t>тьюторов</a:t>
            </a:r>
            <a:r>
              <a:rPr lang="ru-RU" dirty="0" smtClean="0"/>
              <a:t>*</a:t>
            </a:r>
            <a:r>
              <a:rPr lang="ru-RU" b="0" dirty="0" smtClean="0"/>
              <a:t> </a:t>
            </a:r>
            <a:r>
              <a:rPr lang="ru-RU" b="0" dirty="0" smtClean="0"/>
              <a:t>по направлению технологии создания </a:t>
            </a:r>
            <a:r>
              <a:rPr lang="ru-RU" b="0" dirty="0" err="1" smtClean="0"/>
              <a:t>стартапов</a:t>
            </a:r>
            <a:r>
              <a:rPr lang="ru-RU" b="0" dirty="0" smtClean="0"/>
              <a:t>, которые постоянно повышают свою квалификацию </a:t>
            </a:r>
            <a:r>
              <a:rPr lang="ru-RU" sz="1200" b="0" dirty="0" smtClean="0"/>
              <a:t>(Школа наставников в </a:t>
            </a:r>
            <a:r>
              <a:rPr lang="ru-RU" sz="1200" b="0" dirty="0" err="1" smtClean="0"/>
              <a:t>Сколково</a:t>
            </a:r>
            <a:r>
              <a:rPr lang="ru-RU" sz="1200" b="0" dirty="0" smtClean="0"/>
              <a:t>, Акселератор ФРИИ);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ru-RU" b="0" dirty="0" smtClean="0"/>
              <a:t>Разработана ППК </a:t>
            </a:r>
            <a:r>
              <a:rPr lang="ru-RU" b="0" dirty="0"/>
              <a:t>«Применение технологий развития </a:t>
            </a:r>
            <a:r>
              <a:rPr lang="ru-RU" b="0" dirty="0" err="1"/>
              <a:t>стартапов</a:t>
            </a:r>
            <a:r>
              <a:rPr lang="ru-RU" b="0" dirty="0"/>
              <a:t> в образовании» </a:t>
            </a:r>
            <a:r>
              <a:rPr lang="ru-RU" b="0" dirty="0" smtClean="0"/>
              <a:t> (72 ч) (Утверждена </a:t>
            </a:r>
            <a:r>
              <a:rPr lang="ru-RU" b="0" dirty="0"/>
              <a:t>на Ученом совете ИРО, протокол № 9 от </a:t>
            </a:r>
            <a:r>
              <a:rPr lang="ru-RU" b="0" dirty="0" smtClean="0"/>
              <a:t>21.12.2018) и лист изменений на ППК в объеме 24 ч (практика). Высокие показатели мониторинга</a:t>
            </a:r>
            <a:r>
              <a:rPr lang="en-US" b="0" dirty="0" smtClean="0"/>
              <a:t> (</a:t>
            </a:r>
            <a:r>
              <a:rPr lang="ru-RU" b="0" dirty="0" smtClean="0"/>
              <a:t>март 2019</a:t>
            </a:r>
            <a:r>
              <a:rPr lang="en-US" b="0" dirty="0" smtClean="0"/>
              <a:t>)</a:t>
            </a:r>
            <a:r>
              <a:rPr lang="ru-RU" b="0" dirty="0" smtClean="0"/>
              <a:t>; </a:t>
            </a:r>
            <a:endParaRPr lang="ru-RU" b="0" dirty="0"/>
          </a:p>
          <a:p>
            <a:pPr marL="28575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ru-RU" b="0" dirty="0" smtClean="0"/>
              <a:t>Отработаны </a:t>
            </a:r>
            <a:r>
              <a:rPr lang="ru-RU" b="0" dirty="0"/>
              <a:t>организационные механизмы реализации программы </a:t>
            </a:r>
            <a:r>
              <a:rPr lang="ru-RU" b="0" dirty="0" err="1" smtClean="0"/>
              <a:t>тьюторами</a:t>
            </a:r>
            <a:r>
              <a:rPr lang="ru-RU" b="0" dirty="0" smtClean="0"/>
              <a:t>, в том числе опыт личностного взаимодействия </a:t>
            </a:r>
            <a:r>
              <a:rPr lang="ru-RU" b="0" dirty="0" err="1" smtClean="0"/>
              <a:t>тьюторов</a:t>
            </a:r>
            <a:r>
              <a:rPr lang="ru-RU" b="0" dirty="0" smtClean="0"/>
              <a:t> с коллегами из Москвы, Московской и Новгородской обл.;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ru-RU" b="0" dirty="0" smtClean="0"/>
              <a:t>Обученные педагоги, которые готовы внедрять данную технологию в свою профессиональную деятельность </a:t>
            </a:r>
            <a:r>
              <a:rPr lang="ru-RU" sz="1200" b="0" dirty="0" smtClean="0"/>
              <a:t>(командный подход, принятие идеологии </a:t>
            </a:r>
            <a:r>
              <a:rPr lang="ru-RU" sz="1200" b="0" dirty="0" err="1" smtClean="0"/>
              <a:t>стартап</a:t>
            </a:r>
            <a:r>
              <a:rPr lang="ru-RU" sz="1200" b="0" dirty="0" smtClean="0"/>
              <a:t>-проектов, установка администрации);   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ru-RU" b="0" dirty="0" smtClean="0"/>
              <a:t>Сформирован </a:t>
            </a:r>
            <a:r>
              <a:rPr lang="ru-RU" b="0" dirty="0"/>
              <a:t>пакет информационно-методических материалов </a:t>
            </a:r>
            <a:r>
              <a:rPr lang="ru-RU" b="0" dirty="0" smtClean="0"/>
              <a:t>к ППК «Применение </a:t>
            </a:r>
            <a:r>
              <a:rPr lang="ru-RU" b="0" dirty="0"/>
              <a:t>технологий развития </a:t>
            </a:r>
            <a:r>
              <a:rPr lang="ru-RU" b="0" dirty="0" err="1"/>
              <a:t>стартапов</a:t>
            </a:r>
            <a:r>
              <a:rPr lang="ru-RU" b="0" dirty="0"/>
              <a:t> в образовании</a:t>
            </a:r>
            <a:r>
              <a:rPr lang="ru-RU" b="0" dirty="0" smtClean="0"/>
              <a:t>»;</a:t>
            </a:r>
            <a:endParaRPr lang="ru-RU" b="0" dirty="0"/>
          </a:p>
          <a:p>
            <a:pPr marL="28575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ru-RU" b="0" dirty="0" smtClean="0"/>
              <a:t>Сформулированы </a:t>
            </a:r>
            <a:r>
              <a:rPr lang="ru-RU" b="0" dirty="0"/>
              <a:t>методические рекомендации по ведению программы </a:t>
            </a:r>
            <a:r>
              <a:rPr lang="ru-RU" b="0" dirty="0" smtClean="0"/>
              <a:t>с обучающимися </a:t>
            </a:r>
            <a:r>
              <a:rPr lang="ru-RU" b="0" dirty="0"/>
              <a:t>во время практики </a:t>
            </a:r>
            <a:r>
              <a:rPr lang="ru-RU" sz="1200" b="0" dirty="0"/>
              <a:t>(рабочая версия</a:t>
            </a:r>
            <a:r>
              <a:rPr lang="ru-RU" sz="1200" b="0" dirty="0" smtClean="0"/>
              <a:t>);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ru-RU" b="0" dirty="0" smtClean="0"/>
              <a:t>Запланировано обучение по программе на 2020 </a:t>
            </a:r>
            <a:r>
              <a:rPr lang="ru-RU" b="0" dirty="0" smtClean="0"/>
              <a:t>год </a:t>
            </a:r>
            <a:r>
              <a:rPr lang="ru-RU" b="0" dirty="0" smtClean="0"/>
              <a:t>(заявки на </a:t>
            </a:r>
            <a:r>
              <a:rPr lang="en-US" b="0" dirty="0" smtClean="0">
                <a:hlinkClick r:id="rId2"/>
              </a:rPr>
              <a:t>sp.iro.yar.ru</a:t>
            </a:r>
            <a:r>
              <a:rPr lang="ru-RU" b="0" dirty="0" smtClean="0"/>
              <a:t>).  </a:t>
            </a:r>
            <a:endParaRPr lang="ru-RU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979869" y="53012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ОТЗЫВЫ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771190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* </a:t>
            </a:r>
            <a:r>
              <a:rPr lang="ru-RU" sz="1200" dirty="0" err="1" smtClean="0"/>
              <a:t>Тьюторы</a:t>
            </a:r>
            <a:r>
              <a:rPr lang="ru-RU" sz="1200" dirty="0" smtClean="0"/>
              <a:t>:</a:t>
            </a:r>
          </a:p>
          <a:p>
            <a:r>
              <a:rPr lang="ru-RU" sz="1200" i="1" dirty="0" smtClean="0"/>
              <a:t>Куприянова Наталья </a:t>
            </a:r>
            <a:r>
              <a:rPr lang="ru-RU" sz="1200" i="1" dirty="0" err="1" smtClean="0"/>
              <a:t>Наримановна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Никулинская</a:t>
            </a:r>
            <a:r>
              <a:rPr lang="ru-RU" sz="1200" i="1" dirty="0" smtClean="0"/>
              <a:t> Елена Анатольевна, Буданова Валентина Генриховна, Гурьева Ирина Михайловна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2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Результативность </a:t>
            </a:r>
            <a:r>
              <a:rPr lang="ru-RU" dirty="0" smtClean="0"/>
              <a:t>«-»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520940" cy="357984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0" dirty="0" smtClean="0"/>
              <a:t>Прерванный опыт прямого сотрудничества с ФРИИ;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0" dirty="0" smtClean="0"/>
              <a:t>Идеология </a:t>
            </a:r>
            <a:r>
              <a:rPr lang="ru-RU" b="0" dirty="0"/>
              <a:t>«хорошего предпринимателя, который видит проблемы и решает их» - оказалась не близка части педагогов*;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0" dirty="0"/>
              <a:t>Нельзя однозначно утверждать, что произошло широкое внедрение </a:t>
            </a:r>
            <a:r>
              <a:rPr lang="ru-RU" b="0" dirty="0" err="1"/>
              <a:t>стартапов</a:t>
            </a:r>
            <a:r>
              <a:rPr lang="ru-RU" b="0" dirty="0"/>
              <a:t> в практику работы ОО ЯО (хотя ряд ОО </a:t>
            </a:r>
            <a:r>
              <a:rPr lang="ru-RU" b="0" dirty="0" smtClean="0"/>
              <a:t>включили </a:t>
            </a:r>
            <a:r>
              <a:rPr lang="ru-RU" b="0" dirty="0"/>
              <a:t>такой курс в ООП);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0" dirty="0" smtClean="0"/>
              <a:t>Хотелось бы, чтобы было </a:t>
            </a:r>
            <a:r>
              <a:rPr lang="ru-RU" b="0" dirty="0"/>
              <a:t>организовано </a:t>
            </a:r>
            <a:r>
              <a:rPr lang="ru-RU" b="0" dirty="0" err="1"/>
              <a:t>посткурсовое</a:t>
            </a:r>
            <a:r>
              <a:rPr lang="ru-RU" b="0" dirty="0"/>
              <a:t> сопровождение педагогов, консультирование специалистами бизнеса на предмет жизнеспособности </a:t>
            </a:r>
            <a:r>
              <a:rPr lang="ru-RU" b="0" dirty="0" err="1" smtClean="0"/>
              <a:t>стартап</a:t>
            </a:r>
            <a:r>
              <a:rPr lang="ru-RU" b="0" dirty="0" smtClean="0"/>
              <a:t>-проектов, </a:t>
            </a:r>
            <a:r>
              <a:rPr lang="ru-RU" b="0" dirty="0"/>
              <a:t>поддержка на уровне ЯО успешных практик внедрения </a:t>
            </a:r>
            <a:r>
              <a:rPr lang="ru-RU" b="0" dirty="0" err="1"/>
              <a:t>стартапов</a:t>
            </a:r>
            <a:r>
              <a:rPr lang="ru-RU" b="0" dirty="0"/>
              <a:t>, привлечение спонсоров;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0" dirty="0"/>
              <a:t>Дополнительное </a:t>
            </a:r>
            <a:r>
              <a:rPr lang="ru-RU" b="0" dirty="0" smtClean="0"/>
              <a:t>обучение (в различных форматах) </a:t>
            </a:r>
            <a:r>
              <a:rPr lang="ru-RU" b="0" dirty="0"/>
              <a:t>направленное на расширение тематик, связанных с разработкой </a:t>
            </a:r>
            <a:r>
              <a:rPr lang="ru-RU" b="0" dirty="0" err="1"/>
              <a:t>стартап</a:t>
            </a:r>
            <a:r>
              <a:rPr lang="ru-RU" b="0" dirty="0"/>
              <a:t>-проектов (в частности экономической составляющей проекта, особенностям работы в конкурентной среде, механизмам выведения MVP на рынок предложений и др</a:t>
            </a:r>
            <a:r>
              <a:rPr lang="ru-RU" b="0" dirty="0" smtClean="0"/>
              <a:t>.). </a:t>
            </a:r>
            <a:r>
              <a:rPr lang="ru-RU" b="0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5168" y="5517232"/>
            <a:ext cx="7309320" cy="1015663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* </a:t>
            </a:r>
            <a:r>
              <a:rPr lang="en-US" sz="1200" dirty="0" smtClean="0">
                <a:solidFill>
                  <a:schemeClr val="bg1"/>
                </a:solidFill>
              </a:rPr>
              <a:t>P.S. </a:t>
            </a:r>
            <a:r>
              <a:rPr lang="ru-RU" sz="1200" dirty="0" smtClean="0">
                <a:solidFill>
                  <a:schemeClr val="bg1"/>
                </a:solidFill>
              </a:rPr>
              <a:t>Очень </a:t>
            </a:r>
            <a:r>
              <a:rPr lang="ru-RU" sz="1200" dirty="0" smtClean="0">
                <a:solidFill>
                  <a:schemeClr val="bg1"/>
                </a:solidFill>
              </a:rPr>
              <a:t>высок процент принятия и реализации идей </a:t>
            </a:r>
            <a:r>
              <a:rPr lang="ru-RU" sz="1200" dirty="0" err="1" smtClean="0">
                <a:solidFill>
                  <a:schemeClr val="bg1"/>
                </a:solidFill>
              </a:rPr>
              <a:t>стартап</a:t>
            </a:r>
            <a:r>
              <a:rPr lang="ru-RU" sz="1200" dirty="0" smtClean="0">
                <a:solidFill>
                  <a:schemeClr val="bg1"/>
                </a:solidFill>
              </a:rPr>
              <a:t>-проектов у педагогов среднего профессионального образования (СПО), которые работают с подростками, определившимися со свои дальнейшим профессиональным выбором и реально представляющими современный рынок труда, в том числе сферу </a:t>
            </a:r>
            <a:r>
              <a:rPr lang="ru-RU" sz="1200" dirty="0" err="1" smtClean="0">
                <a:solidFill>
                  <a:schemeClr val="bg1"/>
                </a:solidFill>
              </a:rPr>
              <a:t>волонтерства</a:t>
            </a:r>
            <a:r>
              <a:rPr lang="ru-RU" sz="1200" dirty="0" smtClean="0">
                <a:solidFill>
                  <a:schemeClr val="bg1"/>
                </a:solidFill>
              </a:rPr>
              <a:t>, технологий социальной работы и IT-предпринимательства</a:t>
            </a:r>
            <a:r>
              <a:rPr lang="ru-RU" sz="1200" dirty="0" smtClean="0">
                <a:solidFill>
                  <a:schemeClr val="bg1"/>
                </a:solidFill>
              </a:rPr>
              <a:t>.  Реализация  программы оправдана с детьми в </a:t>
            </a:r>
            <a:r>
              <a:rPr lang="ru-RU" sz="1200" dirty="0" err="1" smtClean="0">
                <a:solidFill>
                  <a:schemeClr val="bg1"/>
                </a:solidFill>
              </a:rPr>
              <a:t>кванториумах</a:t>
            </a:r>
            <a:r>
              <a:rPr lang="ru-RU" sz="1200" dirty="0" smtClean="0">
                <a:solidFill>
                  <a:schemeClr val="bg1"/>
                </a:solidFill>
              </a:rPr>
              <a:t>, в лагерях, в работе с одаренными детьми.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366</TotalTime>
  <Words>866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Проект с Фондом развития интернет-инициатив (ФРИИ) «Преобразование»</vt:lpstr>
      <vt:lpstr>О проекте</vt:lpstr>
      <vt:lpstr>Ярославская область – первый «ПИЛОТНЫЙ» регион</vt:lpstr>
      <vt:lpstr>Особенности программы «ПРЕОБРАЗОВАНИЕ» (72 ч)</vt:lpstr>
      <vt:lpstr>Информационная поддержка и размещение материалов</vt:lpstr>
      <vt:lpstr>Информационная поддержка и размещение материалов</vt:lpstr>
      <vt:lpstr>Статистика по обучению (2018 – 2019)</vt:lpstr>
      <vt:lpstr>Результативность «+»</vt:lpstr>
      <vt:lpstr>Результативность «-»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 Фондом развития интернет-инициатив (ФРИИ) «Преобразование»</dc:title>
  <dc:creator>Елена Валентиновна Кувакина</dc:creator>
  <cp:lastModifiedBy>Елена Валентиновна Кувакина</cp:lastModifiedBy>
  <cp:revision>77</cp:revision>
  <dcterms:created xsi:type="dcterms:W3CDTF">2020-01-22T07:17:40Z</dcterms:created>
  <dcterms:modified xsi:type="dcterms:W3CDTF">2020-01-23T06:30:03Z</dcterms:modified>
</cp:coreProperties>
</file>