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charts/chart8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9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43" r:id="rId2"/>
    <p:sldId id="421" r:id="rId3"/>
    <p:sldId id="426" r:id="rId4"/>
    <p:sldId id="439" r:id="rId5"/>
    <p:sldId id="440" r:id="rId6"/>
    <p:sldId id="441" r:id="rId7"/>
    <p:sldId id="423" r:id="rId8"/>
    <p:sldId id="429" r:id="rId9"/>
    <p:sldId id="442" r:id="rId10"/>
    <p:sldId id="443" r:id="rId11"/>
    <p:sldId id="430" r:id="rId12"/>
    <p:sldId id="433" r:id="rId13"/>
    <p:sldId id="444" r:id="rId14"/>
    <p:sldId id="438" r:id="rId15"/>
    <p:sldId id="427" r:id="rId16"/>
    <p:sldId id="283" r:id="rId17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D2"/>
    <a:srgbClr val="990000"/>
    <a:srgbClr val="4A80C2"/>
    <a:srgbClr val="23A7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0" autoAdjust="0"/>
    <p:restoredTop sz="94675" autoAdjust="0"/>
  </p:normalViewPr>
  <p:slideViewPr>
    <p:cSldViewPr>
      <p:cViewPr varScale="1">
        <p:scale>
          <a:sx n="109" d="100"/>
          <a:sy n="109" d="100"/>
        </p:scale>
        <p:origin x="183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48;&#1056;&#1054;\&#1084;&#1072;&#1090;&#1077;&#1088;&#1080;&#1072;&#1083;&#1099;%20&#1082;%20&#1059;&#1057;\&#1059;C%2009_06%2022\&#1040;&#1091;&#1076;&#1080;&#1090;%20&#1041;&#1055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48;&#1056;&#1054;\&#1084;&#1072;&#1090;&#1077;&#1088;&#1080;&#1072;&#1083;&#1099;%20&#1082;%20&#1059;&#1057;\&#1059;C%2009_06%2022\&#1040;&#1091;&#1076;&#1080;&#1090;%20&#1041;&#1055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lanova\Desktop\&#1059;C%2009_06%2022\&#1040;&#1091;&#1076;&#1080;&#1090;%20&#1041;&#1055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lanova\Desktop\&#1059;C%2009_06%2022\&#1040;&#1091;&#1076;&#1080;&#1090;%20&#1041;&#1055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lanova\Desktop\&#1059;C%2009_06%2022\&#1040;&#1091;&#1076;&#1080;&#1090;%20&#1041;&#1055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lanova\Desktop\&#1059;C%2009_06%2022\&#1040;&#1091;&#1076;&#1080;&#1090;%20&#1041;&#1055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lanova\Desktop\&#1059;C%2009_06%2022\&#1040;&#1091;&#1076;&#1080;&#1090;%20&#1041;&#1055;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lanova\Desktop\&#1059;C%2009_06%2022\&#1040;&#1091;&#1076;&#1080;&#1090;%20&#1041;&#1055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lanova\Desktop\&#1059;C%2009_06%2022\&#1040;&#1091;&#1076;&#1080;&#1090;%20&#1041;&#1055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b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Количество БП </a:t>
            </a:r>
          </a:p>
          <a:p>
            <a:pPr>
              <a:defRPr/>
            </a:pPr>
            <a:r>
              <a:rPr lang="ru-RU" b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(по результатам заполнения формы)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Лист2!$B$2</c:f>
              <c:strCache>
                <c:ptCount val="1"/>
                <c:pt idx="0">
                  <c:v>Кол-во БП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Лист2!$A$3:$A$10</c:f>
              <c:strCache>
                <c:ptCount val="8"/>
                <c:pt idx="0">
                  <c:v>КДО</c:v>
                </c:pt>
                <c:pt idx="1">
                  <c:v>ЦРПО</c:v>
                </c:pt>
                <c:pt idx="2">
                  <c:v>КОО</c:v>
                </c:pt>
                <c:pt idx="3">
                  <c:v>РМЦ</c:v>
                </c:pt>
                <c:pt idx="4">
                  <c:v>ЦВиС</c:v>
                </c:pt>
                <c:pt idx="5">
                  <c:v>КИО</c:v>
                </c:pt>
                <c:pt idx="6">
                  <c:v>ЦНППМ</c:v>
                </c:pt>
                <c:pt idx="7">
                  <c:v>ЦРКП</c:v>
                </c:pt>
              </c:strCache>
            </c:strRef>
          </c:cat>
          <c:val>
            <c:numRef>
              <c:f>Лист2!$B$3:$B$10</c:f>
              <c:numCache>
                <c:formatCode>General</c:formatCode>
                <c:ptCount val="8"/>
                <c:pt idx="0">
                  <c:v>13</c:v>
                </c:pt>
                <c:pt idx="1">
                  <c:v>9</c:v>
                </c:pt>
                <c:pt idx="2">
                  <c:v>7</c:v>
                </c:pt>
                <c:pt idx="3">
                  <c:v>6</c:v>
                </c:pt>
                <c:pt idx="4">
                  <c:v>3</c:v>
                </c:pt>
                <c:pt idx="5">
                  <c:v>11</c:v>
                </c:pt>
                <c:pt idx="6">
                  <c:v>3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36-4332-BFEF-31CB3CD3CF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24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4259295713035872E-2"/>
          <c:y val="2.5867496204125467E-2"/>
          <c:w val="0.51978346456692914"/>
          <c:h val="0.88006888123541827"/>
        </c:manualLayout>
      </c:layout>
      <c:pieChart>
        <c:varyColors val="1"/>
        <c:ser>
          <c:idx val="0"/>
          <c:order val="0"/>
          <c:spPr>
            <a:ln w="19050">
              <a:noFill/>
            </a:ln>
          </c:spPr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Лист2!$A$13:$A$22</c:f>
              <c:strCache>
                <c:ptCount val="10"/>
                <c:pt idx="0">
                  <c:v>НП "Образование"</c:v>
                </c:pt>
                <c:pt idx="1">
                  <c:v>ФГОС</c:v>
                </c:pt>
                <c:pt idx="2">
                  <c:v>Инклюзия</c:v>
                </c:pt>
                <c:pt idx="3">
                  <c:v>Воспитание</c:v>
                </c:pt>
                <c:pt idx="4">
                  <c:v>ФГ</c:v>
                </c:pt>
                <c:pt idx="5">
                  <c:v>Обновление содержания и технологий</c:v>
                </c:pt>
                <c:pt idx="6">
                  <c:v>Здоровьесбережение</c:v>
                </c:pt>
                <c:pt idx="7">
                  <c:v>ВСОКО</c:v>
                </c:pt>
                <c:pt idx="8">
                  <c:v>ШНОР и ШНСУ</c:v>
                </c:pt>
                <c:pt idx="9">
                  <c:v>СПО, дуальное</c:v>
                </c:pt>
              </c:strCache>
            </c:strRef>
          </c:cat>
          <c:val>
            <c:numRef>
              <c:f>Лист2!$B$13:$B$22</c:f>
              <c:numCache>
                <c:formatCode>General</c:formatCode>
                <c:ptCount val="10"/>
                <c:pt idx="0">
                  <c:v>10</c:v>
                </c:pt>
                <c:pt idx="1">
                  <c:v>17</c:v>
                </c:pt>
                <c:pt idx="2">
                  <c:v>10</c:v>
                </c:pt>
                <c:pt idx="3">
                  <c:v>4</c:v>
                </c:pt>
                <c:pt idx="4">
                  <c:v>1</c:v>
                </c:pt>
                <c:pt idx="5">
                  <c:v>7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EB-40FB-902C-A170B9A6BA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7830205599300089"/>
          <c:y val="5.986686664444691E-2"/>
          <c:w val="0.41336461067366581"/>
          <c:h val="0.9272978928267229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8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Количество мероприятий по </a:t>
            </a:r>
            <a:r>
              <a:rPr lang="ru-RU" dirty="0" smtClean="0"/>
              <a:t>СП, % 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481618336"/>
        <c:axId val="481615712"/>
      </c:barChart>
      <c:catAx>
        <c:axId val="4816183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1615712"/>
        <c:crosses val="autoZero"/>
        <c:auto val="1"/>
        <c:lblAlgn val="ctr"/>
        <c:lblOffset val="100"/>
        <c:noMultiLvlLbl val="0"/>
      </c:catAx>
      <c:valAx>
        <c:axId val="4816157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1618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Количество мероприятий по СП, %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5">
                    <a:lumMod val="110000"/>
                    <a:satMod val="105000"/>
                    <a:tint val="67000"/>
                  </a:schemeClr>
                </a:gs>
                <a:gs pos="50000">
                  <a:schemeClr val="accent5">
                    <a:lumMod val="105000"/>
                    <a:satMod val="103000"/>
                    <a:tint val="73000"/>
                  </a:schemeClr>
                </a:gs>
                <a:gs pos="100000">
                  <a:schemeClr val="accent5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5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Лист2!$A$3:$A$10</c:f>
              <c:strCache>
                <c:ptCount val="8"/>
                <c:pt idx="0">
                  <c:v>КДО</c:v>
                </c:pt>
                <c:pt idx="1">
                  <c:v>ЦРПО</c:v>
                </c:pt>
                <c:pt idx="2">
                  <c:v>КОО</c:v>
                </c:pt>
                <c:pt idx="3">
                  <c:v>РМЦ</c:v>
                </c:pt>
                <c:pt idx="4">
                  <c:v>ЦВиС</c:v>
                </c:pt>
                <c:pt idx="5">
                  <c:v>КИО</c:v>
                </c:pt>
                <c:pt idx="6">
                  <c:v>ЦНППМ</c:v>
                </c:pt>
                <c:pt idx="7">
                  <c:v>ЦРКП</c:v>
                </c:pt>
              </c:strCache>
            </c:strRef>
          </c:cat>
          <c:val>
            <c:numRef>
              <c:f>Лист2!$G$3:$G$10</c:f>
              <c:numCache>
                <c:formatCode>0</c:formatCode>
                <c:ptCount val="8"/>
                <c:pt idx="0">
                  <c:v>0</c:v>
                </c:pt>
                <c:pt idx="1">
                  <c:v>7.1428571428571423</c:v>
                </c:pt>
                <c:pt idx="2">
                  <c:v>26.984126984126984</c:v>
                </c:pt>
                <c:pt idx="3">
                  <c:v>50.793650793650791</c:v>
                </c:pt>
                <c:pt idx="4">
                  <c:v>0</c:v>
                </c:pt>
                <c:pt idx="5">
                  <c:v>12.698412698412698</c:v>
                </c:pt>
                <c:pt idx="6">
                  <c:v>2.3809523809523809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37-4294-BCAE-2A7B6AD69B2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481618336"/>
        <c:axId val="481615712"/>
      </c:barChart>
      <c:catAx>
        <c:axId val="4816183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1615712"/>
        <c:crosses val="autoZero"/>
        <c:auto val="1"/>
        <c:lblAlgn val="ctr"/>
        <c:lblOffset val="100"/>
        <c:noMultiLvlLbl val="0"/>
      </c:catAx>
      <c:valAx>
        <c:axId val="4816157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1618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ru-RU" dirty="0"/>
              <a:t>Количество реализуемых программ </a:t>
            </a:r>
            <a:r>
              <a:rPr lang="ru-RU" dirty="0" smtClean="0"/>
              <a:t>ДПО, шт.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83909856"/>
        <c:axId val="283902312"/>
      </c:barChart>
      <c:catAx>
        <c:axId val="28390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ru-RU"/>
          </a:p>
        </c:txPr>
        <c:crossAx val="283902312"/>
        <c:crosses val="autoZero"/>
        <c:auto val="1"/>
        <c:lblAlgn val="ctr"/>
        <c:lblOffset val="100"/>
        <c:noMultiLvlLbl val="0"/>
      </c:catAx>
      <c:valAx>
        <c:axId val="2839023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83909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400"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ru-RU"/>
              <a:t>Количество реализуемых программ ДПО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Лист2!$A$94:$A$101</c:f>
              <c:numCache>
                <c:formatCode>General</c:formatCode>
                <c:ptCount val="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numCache>
            </c:numRef>
          </c:cat>
          <c:val>
            <c:numRef>
              <c:f>Лист2!$B$94:$B$101</c:f>
              <c:numCache>
                <c:formatCode>General</c:formatCode>
                <c:ptCount val="8"/>
                <c:pt idx="0">
                  <c:v>10</c:v>
                </c:pt>
                <c:pt idx="1">
                  <c:v>23</c:v>
                </c:pt>
                <c:pt idx="2">
                  <c:v>7</c:v>
                </c:pt>
                <c:pt idx="3">
                  <c:v>8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35-49F2-ABE5-1D04F45D2E0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83909856"/>
        <c:axId val="283902312"/>
      </c:barChart>
      <c:catAx>
        <c:axId val="28390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ru-RU"/>
          </a:p>
        </c:txPr>
        <c:crossAx val="283902312"/>
        <c:crosses val="autoZero"/>
        <c:auto val="1"/>
        <c:lblAlgn val="ctr"/>
        <c:lblOffset val="100"/>
        <c:noMultiLvlLbl val="0"/>
      </c:catAx>
      <c:valAx>
        <c:axId val="2839023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83909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600"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0" i="0" u="none" strike="noStrike" baseline="0">
                <a:effectLst/>
              </a:rPr>
              <a:t>Количество часов в рамках реализуемой программы</a:t>
            </a:r>
            <a:endParaRPr lang="ru-RU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Лист2!$A$104:$A$120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6</c:v>
                </c:pt>
                <c:pt idx="5">
                  <c:v>8</c:v>
                </c:pt>
                <c:pt idx="6">
                  <c:v>12</c:v>
                </c:pt>
                <c:pt idx="7">
                  <c:v>14</c:v>
                </c:pt>
                <c:pt idx="8">
                  <c:v>15</c:v>
                </c:pt>
                <c:pt idx="9">
                  <c:v>16</c:v>
                </c:pt>
                <c:pt idx="10">
                  <c:v>18</c:v>
                </c:pt>
                <c:pt idx="11">
                  <c:v>20</c:v>
                </c:pt>
                <c:pt idx="12">
                  <c:v>24</c:v>
                </c:pt>
                <c:pt idx="13">
                  <c:v>36</c:v>
                </c:pt>
                <c:pt idx="14">
                  <c:v>37</c:v>
                </c:pt>
                <c:pt idx="15">
                  <c:v>48</c:v>
                </c:pt>
                <c:pt idx="16">
                  <c:v>72</c:v>
                </c:pt>
              </c:numCache>
            </c:numRef>
          </c:cat>
          <c:val>
            <c:numRef>
              <c:f>Лист2!$B$104:$B$120</c:f>
              <c:numCache>
                <c:formatCode>General</c:formatCode>
                <c:ptCount val="17"/>
                <c:pt idx="0">
                  <c:v>10</c:v>
                </c:pt>
                <c:pt idx="1">
                  <c:v>2</c:v>
                </c:pt>
                <c:pt idx="2">
                  <c:v>3</c:v>
                </c:pt>
                <c:pt idx="3">
                  <c:v>3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3</c:v>
                </c:pt>
                <c:pt idx="8">
                  <c:v>1</c:v>
                </c:pt>
                <c:pt idx="9">
                  <c:v>1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4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D6-4AC7-AB8A-7187A6C7BE5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63288488"/>
        <c:axId val="463288816"/>
      </c:barChart>
      <c:catAx>
        <c:axId val="463288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3288816"/>
        <c:crosses val="autoZero"/>
        <c:auto val="1"/>
        <c:lblAlgn val="ctr"/>
        <c:lblOffset val="100"/>
        <c:noMultiLvlLbl val="0"/>
      </c:catAx>
      <c:valAx>
        <c:axId val="46328881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63288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ru-RU" dirty="0"/>
              <a:t>Количество </a:t>
            </a:r>
            <a:r>
              <a:rPr lang="ru-RU" dirty="0" smtClean="0"/>
              <a:t>обученных, чел.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514894816"/>
        <c:axId val="514892192"/>
      </c:barChart>
      <c:catAx>
        <c:axId val="514894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ru-RU"/>
          </a:p>
        </c:txPr>
        <c:crossAx val="514892192"/>
        <c:crosses val="autoZero"/>
        <c:auto val="1"/>
        <c:lblAlgn val="ctr"/>
        <c:lblOffset val="100"/>
        <c:noMultiLvlLbl val="0"/>
      </c:catAx>
      <c:valAx>
        <c:axId val="5148921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14894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ru-RU"/>
              <a:t>Количество обученных, чел.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Лист2!$A$3:$A$10</c:f>
              <c:strCache>
                <c:ptCount val="8"/>
                <c:pt idx="0">
                  <c:v>КДО</c:v>
                </c:pt>
                <c:pt idx="1">
                  <c:v>ЦРПО</c:v>
                </c:pt>
                <c:pt idx="2">
                  <c:v>КОО</c:v>
                </c:pt>
                <c:pt idx="3">
                  <c:v>РМЦ</c:v>
                </c:pt>
                <c:pt idx="4">
                  <c:v>ЦВиС</c:v>
                </c:pt>
                <c:pt idx="5">
                  <c:v>КИО</c:v>
                </c:pt>
                <c:pt idx="6">
                  <c:v>ЦНППМ</c:v>
                </c:pt>
                <c:pt idx="7">
                  <c:v>ЦРКП</c:v>
                </c:pt>
              </c:strCache>
            </c:strRef>
          </c:cat>
          <c:val>
            <c:numRef>
              <c:f>Лист2!$I$3:$I$10</c:f>
              <c:numCache>
                <c:formatCode>General</c:formatCode>
                <c:ptCount val="8"/>
                <c:pt idx="0">
                  <c:v>986</c:v>
                </c:pt>
                <c:pt idx="1">
                  <c:v>92</c:v>
                </c:pt>
                <c:pt idx="2">
                  <c:v>173</c:v>
                </c:pt>
                <c:pt idx="3">
                  <c:v>117</c:v>
                </c:pt>
                <c:pt idx="4">
                  <c:v>79</c:v>
                </c:pt>
                <c:pt idx="5">
                  <c:v>340</c:v>
                </c:pt>
                <c:pt idx="6">
                  <c:v>75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72-4B32-BF92-E768AD01294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514894816"/>
        <c:axId val="514892192"/>
      </c:barChart>
      <c:catAx>
        <c:axId val="514894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ru-RU"/>
          </a:p>
        </c:txPr>
        <c:crossAx val="514892192"/>
        <c:crosses val="autoZero"/>
        <c:auto val="1"/>
        <c:lblAlgn val="ctr"/>
        <c:lblOffset val="100"/>
        <c:noMultiLvlLbl val="0"/>
      </c:catAx>
      <c:valAx>
        <c:axId val="5148921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14894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0.86224</cdr:x>
      <cdr:y>0.79221</cdr:y>
    </cdr:from>
    <cdr:to>
      <cdr:x>0.9308</cdr:x>
      <cdr:y>0.84217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7884368" y="4392488"/>
          <a:ext cx="626864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dirty="0" err="1" smtClean="0"/>
            <a:t>ЦВиС</a:t>
          </a:r>
          <a:endParaRPr lang="ru-RU" sz="12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86672A1-6FC4-4D2A-B0A5-EE525A786793}" type="datetimeFigureOut">
              <a:rPr lang="ru-RU"/>
              <a:pPr>
                <a:defRPr/>
              </a:pPr>
              <a:t>09.06.2022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A564F76-04D7-426D-BEE0-629CD25D04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4076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0BE22BB-92DF-4D07-86F4-7ED3D93107D1}" type="datetimeFigureOut">
              <a:rPr lang="ru-RU"/>
              <a:pPr>
                <a:defRPr/>
              </a:pPr>
              <a:t>09.06.2022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0B4D87F-6DB9-4203-9991-4B3340705B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5038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1013" y="92075"/>
            <a:ext cx="960437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noFill/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F9FF1-C0DD-4D62-B49E-9DC9A09E444C}" type="datetimeFigureOut">
              <a:rPr lang="ru-RU"/>
              <a:pPr>
                <a:defRPr/>
              </a:pPr>
              <a:t>09.06.2022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A252D-50FA-4ABF-95D8-88C171B822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 bwMode="auto">
          <a:xfrm>
            <a:off x="0" y="6343650"/>
            <a:ext cx="9155113" cy="527050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ln>
                  <a:solidFill>
                    <a:srgbClr val="990000"/>
                  </a:solidFill>
                </a:ln>
                <a:solidFill>
                  <a:srgbClr val="99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7" name="Рисунок 9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967" y="6343587"/>
            <a:ext cx="482363" cy="48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 userDrawn="1"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Дата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27118-3749-4714-BE80-C65E7B4DA71D}" type="datetimeFigureOut">
              <a:rPr lang="ru-RU"/>
              <a:pPr>
                <a:defRPr/>
              </a:pPr>
              <a:t>09.06.2022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94F5F-7ADF-4D00-A55C-AF09910E46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470992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118F1-1429-493C-ACED-4C627B8FE8DA}" type="datetimeFigureOut">
              <a:rPr lang="ru-RU"/>
              <a:pPr>
                <a:defRPr/>
              </a:pPr>
              <a:t>09.06.2022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D82FD-4678-4F31-AE70-2C493563D0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 bwMode="auto">
          <a:xfrm>
            <a:off x="0" y="6343650"/>
            <a:ext cx="9155113" cy="527050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ln>
                  <a:solidFill>
                    <a:srgbClr val="990000"/>
                  </a:solidFill>
                </a:ln>
                <a:solidFill>
                  <a:srgbClr val="99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7" name="Рисунок 9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967" y="6343587"/>
            <a:ext cx="482363" cy="48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 userDrawn="1"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Дата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A2AA6-980C-4BFB-902F-82C33295DEC3}" type="datetimeFigureOut">
              <a:rPr lang="ru-RU"/>
              <a:pPr>
                <a:defRPr/>
              </a:pPr>
              <a:t>09.06.2022</a:t>
            </a:fld>
            <a:endParaRPr lang="ru-RU" dirty="0"/>
          </a:p>
        </p:txBody>
      </p:sp>
      <p:sp>
        <p:nvSpPr>
          <p:cNvPr id="9" name="Нижний колонтитул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2E1CB-EA92-4809-A390-40BD473BE6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1013" y="92075"/>
            <a:ext cx="960437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40FE7-6EE3-4E3A-97AC-36A549337F3C}" type="datetimeFigureOut">
              <a:rPr lang="ru-RU"/>
              <a:pPr>
                <a:defRPr/>
              </a:pPr>
              <a:t>09.06.2022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82A07-1C3C-4887-BA29-E43F4061C2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 userDrawn="1"/>
        </p:nvSpPr>
        <p:spPr bwMode="auto">
          <a:xfrm>
            <a:off x="0" y="6343650"/>
            <a:ext cx="9155113" cy="527050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ln>
                  <a:solidFill>
                    <a:srgbClr val="990000"/>
                  </a:solidFill>
                </a:ln>
                <a:solidFill>
                  <a:srgbClr val="99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8" name="Рисунок 9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967" y="6343587"/>
            <a:ext cx="482363" cy="48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0" y="3379"/>
            <a:ext cx="91440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 userDrawn="1"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 userDrawn="1"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 userDrawn="1"/>
        </p:nvSpPr>
        <p:spPr bwMode="auto">
          <a:xfrm>
            <a:off x="0" y="6343650"/>
            <a:ext cx="9155113" cy="527050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ln>
                  <a:solidFill>
                    <a:srgbClr val="990000"/>
                  </a:solidFill>
                </a:ln>
                <a:solidFill>
                  <a:srgbClr val="99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967" y="6343587"/>
            <a:ext cx="482363" cy="48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107504" y="0"/>
            <a:ext cx="8928992" cy="1196752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 userDrawn="1"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 userDrawn="1"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 userDrawn="1"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 userDrawn="1"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" name="Дата 6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62372-99D8-45E6-921D-29D35A7220F6}" type="datetimeFigureOut">
              <a:rPr lang="ru-RU"/>
              <a:pPr>
                <a:defRPr/>
              </a:pPr>
              <a:t>09.06.2022</a:t>
            </a:fld>
            <a:endParaRPr lang="ru-RU"/>
          </a:p>
        </p:txBody>
      </p:sp>
      <p:sp>
        <p:nvSpPr>
          <p:cNvPr id="12" name="Нижний колонтитул 7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8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8B6E3-E0EF-4666-9ADA-68BAB6C20B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 userDrawn="1"/>
        </p:nvSpPr>
        <p:spPr bwMode="auto">
          <a:xfrm>
            <a:off x="0" y="6343650"/>
            <a:ext cx="9155113" cy="527050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ln>
                  <a:solidFill>
                    <a:srgbClr val="990000"/>
                  </a:solidFill>
                </a:ln>
                <a:solidFill>
                  <a:srgbClr val="99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6" name="Рисунок 9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967" y="6343587"/>
            <a:ext cx="482363" cy="48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7" name="Дата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A0452-F4A3-462A-92EC-CA04177E5B34}" type="datetimeFigureOut">
              <a:rPr lang="ru-RU"/>
              <a:pPr>
                <a:defRPr/>
              </a:pPr>
              <a:t>09.06.2022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04F5A-C6EB-4B8A-9691-578D1ED92D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107950" y="26988"/>
            <a:ext cx="2195513" cy="10541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Заголовок 1"/>
          <p:cNvSpPr txBox="1">
            <a:spLocks/>
          </p:cNvSpPr>
          <p:nvPr userDrawn="1"/>
        </p:nvSpPr>
        <p:spPr bwMode="auto">
          <a:xfrm>
            <a:off x="0" y="6343650"/>
            <a:ext cx="9155113" cy="527050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ln>
                  <a:solidFill>
                    <a:srgbClr val="990000"/>
                  </a:solidFill>
                </a:ln>
                <a:solidFill>
                  <a:srgbClr val="99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6" name="Рисунок 10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967" y="6343587"/>
            <a:ext cx="482363" cy="48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Дата 1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ED15A-AE6B-4EA9-95D7-025B94CA3957}" type="datetimeFigureOut">
              <a:rPr lang="ru-RU"/>
              <a:pPr>
                <a:defRPr/>
              </a:pPr>
              <a:t>09.06.2022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3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78C6C-E9F0-497E-84C2-AABFE5E6FC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80438" y="20638"/>
            <a:ext cx="528637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3008313" cy="8640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60648"/>
            <a:ext cx="5389438" cy="586551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204864"/>
            <a:ext cx="3008313" cy="3921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AD8E7-3F6F-49F5-BE7A-7869372D185A}" type="datetimeFigureOut">
              <a:rPr lang="ru-RU"/>
              <a:pPr>
                <a:defRPr/>
              </a:pPr>
              <a:t>09.06.2022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CDEA0-3FA2-43D9-80C8-7FD595760F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 userDrawn="1"/>
        </p:nvSpPr>
        <p:spPr bwMode="auto">
          <a:xfrm>
            <a:off x="0" y="6343650"/>
            <a:ext cx="9155113" cy="527050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ln>
                  <a:solidFill>
                    <a:srgbClr val="990000"/>
                  </a:solidFill>
                </a:ln>
                <a:solidFill>
                  <a:srgbClr val="99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8" name="Рисунок 9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967" y="6343587"/>
            <a:ext cx="482363" cy="48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1792288" y="4800600"/>
            <a:ext cx="5876056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 userDrawn="1">
            <p:ph type="pic" idx="1"/>
          </p:nvPr>
        </p:nvSpPr>
        <p:spPr>
          <a:xfrm>
            <a:off x="1821904" y="548680"/>
            <a:ext cx="5846440" cy="4176464"/>
          </a:xfrm>
          <a:noFill/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 userDrawn="1">
            <p:ph type="body" sz="half" idx="2"/>
          </p:nvPr>
        </p:nvSpPr>
        <p:spPr>
          <a:xfrm>
            <a:off x="1792288" y="5367338"/>
            <a:ext cx="5876056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Дата 4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95B55-D818-42CE-BD5D-ECE691B8338E}" type="datetimeFigureOut">
              <a:rPr lang="ru-RU"/>
              <a:pPr>
                <a:defRPr/>
              </a:pPr>
              <a:t>09.06.2022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FBF78-52C0-4ED4-9BD7-0DD8A28AA5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5000">
              <a:schemeClr val="bg1"/>
            </a:gs>
            <a:gs pos="32001">
              <a:schemeClr val="bg1">
                <a:lumMod val="85000"/>
              </a:schemeClr>
            </a:gs>
            <a:gs pos="54000">
              <a:schemeClr val="bg1">
                <a:lumMod val="85000"/>
              </a:schemeClr>
            </a:gs>
            <a:gs pos="85001">
              <a:schemeClr val="bg1">
                <a:lumMod val="75000"/>
              </a:schemeClr>
            </a:gs>
            <a:gs pos="100000">
              <a:srgbClr val="E6E6E6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DFF3B8E-247A-4292-900C-AADA2EBA2418}" type="datetimeFigureOut">
              <a:rPr lang="ru-RU"/>
              <a:pPr>
                <a:defRPr/>
              </a:pPr>
              <a:t>09.06.2022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C28B882-41B3-4E67-90DE-E1E45A36AE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7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 kern="1200">
          <a:ln>
            <a:solidFill>
              <a:srgbClr val="990000"/>
            </a:solidFill>
          </a:ln>
          <a:solidFill>
            <a:srgbClr val="9900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Arial" charset="0"/>
          <a:cs typeface="Arial" charset="0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Font typeface="Courier New" pitchFamily="49" charset="0"/>
        <a:buChar char="o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ulanova@iro.yar.ru" TargetMode="External"/><Relationship Id="rId2" Type="http://schemas.openxmlformats.org/officeDocument/2006/relationships/hyperlink" Target="mailto:rcnit@iro.yar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95401"/>
            <a:ext cx="8319868" cy="94758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4282" y="5085184"/>
            <a:ext cx="87154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+mn-lt"/>
              </a:rPr>
              <a:t>Уланова Галина Александровна, проректор ГАУ ДПО ЯО «Институт развития образования»</a:t>
            </a:r>
          </a:p>
          <a:p>
            <a:pPr algn="ctr"/>
            <a:endParaRPr lang="ru-RU" sz="2000" b="1" dirty="0">
              <a:solidFill>
                <a:srgbClr val="002060"/>
              </a:solidFill>
              <a:latin typeface="+mn-lt"/>
            </a:endParaRP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+mn-lt"/>
              </a:rPr>
              <a:t>Ярославль, 09 июня 2022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59632" y="1988840"/>
            <a:ext cx="68407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46D2"/>
                </a:solidFill>
              </a:rPr>
              <a:t>О результатах</a:t>
            </a:r>
            <a:r>
              <a:rPr lang="en-US" sz="3600" b="1" dirty="0">
                <a:solidFill>
                  <a:srgbClr val="0046D2"/>
                </a:solidFill>
              </a:rPr>
              <a:t> </a:t>
            </a:r>
            <a:r>
              <a:rPr lang="ru-RU" sz="3600" b="1" dirty="0">
                <a:solidFill>
                  <a:srgbClr val="0046D2"/>
                </a:solidFill>
              </a:rPr>
              <a:t>деятельности  базовых площадок ИРО</a:t>
            </a:r>
            <a:r>
              <a:rPr lang="en-US" sz="3600" b="1" dirty="0">
                <a:solidFill>
                  <a:srgbClr val="0046D2"/>
                </a:solidFill>
              </a:rPr>
              <a:t> </a:t>
            </a:r>
            <a:r>
              <a:rPr lang="ru-RU" sz="3600" b="1" dirty="0">
                <a:solidFill>
                  <a:srgbClr val="0046D2"/>
                </a:solidFill>
              </a:rPr>
              <a:t>в</a:t>
            </a:r>
            <a:r>
              <a:rPr lang="en-US" sz="3600" b="1" dirty="0">
                <a:solidFill>
                  <a:srgbClr val="0046D2"/>
                </a:solidFill>
              </a:rPr>
              <a:t> </a:t>
            </a:r>
            <a:endParaRPr lang="ru-RU" sz="3600" b="1" dirty="0">
              <a:solidFill>
                <a:srgbClr val="0046D2"/>
              </a:solidFill>
            </a:endParaRPr>
          </a:p>
          <a:p>
            <a:pPr algn="ctr"/>
            <a:r>
              <a:rPr lang="en-US" sz="3600" b="1" dirty="0">
                <a:solidFill>
                  <a:srgbClr val="0046D2"/>
                </a:solidFill>
              </a:rPr>
              <a:t>I</a:t>
            </a:r>
            <a:r>
              <a:rPr lang="ru-RU" sz="3600" b="1" dirty="0">
                <a:solidFill>
                  <a:srgbClr val="0046D2"/>
                </a:solidFill>
              </a:rPr>
              <a:t> полугодии </a:t>
            </a:r>
            <a:r>
              <a:rPr lang="en-US" sz="3600" b="1" dirty="0">
                <a:solidFill>
                  <a:srgbClr val="0046D2"/>
                </a:solidFill>
              </a:rPr>
              <a:t>202</a:t>
            </a:r>
            <a:r>
              <a:rPr lang="ru-RU" sz="3600" b="1" dirty="0">
                <a:solidFill>
                  <a:srgbClr val="0046D2"/>
                </a:solidFill>
              </a:rPr>
              <a:t>2</a:t>
            </a:r>
            <a:r>
              <a:rPr lang="en-US" sz="3600" b="1" dirty="0">
                <a:solidFill>
                  <a:srgbClr val="0046D2"/>
                </a:solidFill>
              </a:rPr>
              <a:t> </a:t>
            </a:r>
            <a:r>
              <a:rPr lang="ru-RU" sz="3600" b="1" dirty="0">
                <a:solidFill>
                  <a:srgbClr val="0046D2"/>
                </a:solidFill>
              </a:rPr>
              <a:t>года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2"/>
          </a:xfrm>
        </p:spPr>
        <p:txBody>
          <a:bodyPr>
            <a:noAutofit/>
          </a:bodyPr>
          <a:lstStyle/>
          <a:p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Участие БП в реализации ДПП</a:t>
            </a: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2090257"/>
              </p:ext>
            </p:extLst>
          </p:nvPr>
        </p:nvGraphicFramePr>
        <p:xfrm>
          <a:off x="0" y="764704"/>
          <a:ext cx="914400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7094848"/>
              </p:ext>
            </p:extLst>
          </p:nvPr>
        </p:nvGraphicFramePr>
        <p:xfrm>
          <a:off x="0" y="836712"/>
          <a:ext cx="914400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536692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>
            <a:normAutofit fontScale="90000"/>
          </a:bodyPr>
          <a:lstStyle/>
          <a:p>
            <a:r>
              <a:rPr lang="ru-RU" dirty="0"/>
              <a:t>Диссеминация педагогического опыта ОО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567523"/>
              </p:ext>
            </p:extLst>
          </p:nvPr>
        </p:nvGraphicFramePr>
        <p:xfrm>
          <a:off x="28443" y="976053"/>
          <a:ext cx="2771799" cy="54006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9591">
                  <a:extLst>
                    <a:ext uri="{9D8B030D-6E8A-4147-A177-3AD203B41FA5}">
                      <a16:colId xmlns:a16="http://schemas.microsoft.com/office/drawing/2014/main" val="2359538659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630862539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203209476"/>
                    </a:ext>
                  </a:extLst>
                </a:gridCol>
              </a:tblGrid>
              <a:tr h="87191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u="none" strike="noStrike" dirty="0">
                          <a:effectLst/>
                        </a:rPr>
                        <a:t>СП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Количество мероприятий на</a:t>
                      </a:r>
                      <a:r>
                        <a:rPr lang="ru-RU" sz="14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Ф/ Р 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уровне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Количество мероприятий на уровне МР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74024102"/>
                  </a:ext>
                </a:extLst>
              </a:tr>
              <a:tr h="57745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u="none" strike="noStrike" dirty="0">
                          <a:effectLst/>
                        </a:rPr>
                        <a:t>КДО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23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72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682978"/>
                  </a:ext>
                </a:extLst>
              </a:tr>
              <a:tr h="55606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u="none" strike="noStrike">
                          <a:effectLst/>
                        </a:rPr>
                        <a:t>ЦРПО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9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61189584"/>
                  </a:ext>
                </a:extLst>
              </a:tr>
              <a:tr h="55606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u="none" strike="noStrike">
                          <a:effectLst/>
                        </a:rPr>
                        <a:t>КОО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26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20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09068791"/>
                  </a:ext>
                </a:extLst>
              </a:tr>
              <a:tr h="55606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u="none" strike="noStrike">
                          <a:effectLst/>
                        </a:rPr>
                        <a:t>РМЦ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74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7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35883043"/>
                  </a:ext>
                </a:extLst>
              </a:tr>
              <a:tr h="55606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u="none" strike="noStrike">
                          <a:effectLst/>
                        </a:rPr>
                        <a:t>ЦВиС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10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14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18092036"/>
                  </a:ext>
                </a:extLst>
              </a:tr>
              <a:tr h="55606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u="none" strike="noStrike">
                          <a:effectLst/>
                        </a:rPr>
                        <a:t>КИО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33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19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3414067"/>
                  </a:ext>
                </a:extLst>
              </a:tr>
              <a:tr h="61482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u="none" strike="noStrike">
                          <a:effectLst/>
                        </a:rPr>
                        <a:t>ЦНППМ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7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53458065"/>
                  </a:ext>
                </a:extLst>
              </a:tr>
              <a:tr h="55606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u="none" strike="noStrike">
                          <a:effectLst/>
                        </a:rPr>
                        <a:t>ЦРКП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1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36008875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2386" y="1562993"/>
            <a:ext cx="6083771" cy="217761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0963" y="4198928"/>
            <a:ext cx="6156176" cy="206505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985601" y="893124"/>
            <a:ext cx="61199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202124"/>
                </a:solidFill>
                <a:latin typeface="Google Sans"/>
              </a:rPr>
              <a:t>Количество </a:t>
            </a:r>
            <a:r>
              <a:rPr lang="ru-RU" dirty="0" smtClean="0">
                <a:solidFill>
                  <a:srgbClr val="202124"/>
                </a:solidFill>
                <a:latin typeface="Google Sans"/>
              </a:rPr>
              <a:t>мероприятий </a:t>
            </a:r>
          </a:p>
          <a:p>
            <a:pPr algn="ctr"/>
            <a:r>
              <a:rPr lang="ru-RU" dirty="0" smtClean="0">
                <a:solidFill>
                  <a:srgbClr val="202124"/>
                </a:solidFill>
                <a:latin typeface="Google Sans"/>
              </a:rPr>
              <a:t>на федеральном / региональном уровнях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131840" y="3785103"/>
            <a:ext cx="6119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02124"/>
                </a:solidFill>
                <a:latin typeface="Google Sans"/>
              </a:rPr>
              <a:t>Количество </a:t>
            </a:r>
            <a:r>
              <a:rPr lang="ru-RU" dirty="0" smtClean="0">
                <a:solidFill>
                  <a:srgbClr val="202124"/>
                </a:solidFill>
                <a:latin typeface="Google Sans"/>
              </a:rPr>
              <a:t>мероприятий </a:t>
            </a:r>
            <a:r>
              <a:rPr lang="ru-RU" dirty="0">
                <a:solidFill>
                  <a:srgbClr val="202124"/>
                </a:solidFill>
                <a:latin typeface="Google Sans"/>
              </a:rPr>
              <a:t>на муниципальном уровне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3360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Диссеминация педагогического опыта </a:t>
            </a:r>
            <a:r>
              <a:rPr lang="ru-RU" dirty="0" smtClean="0"/>
              <a:t>ОО</a:t>
            </a:r>
            <a:br>
              <a:rPr lang="ru-RU" dirty="0" smtClean="0"/>
            </a:br>
            <a:r>
              <a:rPr lang="ru-RU" dirty="0" smtClean="0"/>
              <a:t>(федеральный/ региональный уровни)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00808"/>
            <a:ext cx="9144000" cy="4157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762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Диссеминация педагогического опыта </a:t>
            </a:r>
            <a:r>
              <a:rPr lang="ru-RU" dirty="0" smtClean="0"/>
              <a:t>ОО</a:t>
            </a:r>
            <a:br>
              <a:rPr lang="ru-RU" dirty="0" smtClean="0"/>
            </a:br>
            <a:r>
              <a:rPr lang="ru-RU" dirty="0" smtClean="0"/>
              <a:t>(муниципальный уровень)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56792"/>
            <a:ext cx="9144000" cy="4436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436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5544616"/>
          </a:xfrm>
        </p:spPr>
        <p:txBody>
          <a:bodyPr/>
          <a:lstStyle/>
          <a:p>
            <a:r>
              <a:rPr lang="ru-RU" sz="2800" dirty="0" smtClean="0"/>
              <a:t>Среди направлений деятельности БП преобладают ФГОС, НП «Образование», инклюзия.</a:t>
            </a:r>
            <a:endParaRPr lang="ru-RU" sz="2800" dirty="0"/>
          </a:p>
          <a:p>
            <a:r>
              <a:rPr lang="ru-RU" sz="2800" dirty="0" smtClean="0"/>
              <a:t>В рамках проектов ИРО преобладает деятельность БП, </a:t>
            </a:r>
            <a:r>
              <a:rPr lang="ru-RU" sz="2800" dirty="0" smtClean="0"/>
              <a:t>курируемых </a:t>
            </a:r>
            <a:r>
              <a:rPr lang="ru-RU" sz="2800" dirty="0" smtClean="0"/>
              <a:t>РМЦ.</a:t>
            </a:r>
          </a:p>
          <a:p>
            <a:r>
              <a:rPr lang="ru-RU" sz="2800" dirty="0" smtClean="0"/>
              <a:t>Реализация нововведений в образовательной практике преобладает у БП: РМЦ, КОО.</a:t>
            </a:r>
          </a:p>
          <a:p>
            <a:r>
              <a:rPr lang="ru-RU" sz="2800" dirty="0" smtClean="0"/>
              <a:t>БП активно участвуют в реализации </a:t>
            </a:r>
            <a:r>
              <a:rPr lang="ru-RU" sz="2800" dirty="0" smtClean="0"/>
              <a:t>ДПП.</a:t>
            </a:r>
            <a:endParaRPr lang="ru-RU" sz="2800" dirty="0" smtClean="0"/>
          </a:p>
          <a:p>
            <a:r>
              <a:rPr lang="ru-RU" sz="2800" dirty="0" smtClean="0"/>
              <a:t>Опыт БП представлен на разных уровнях: федеральном, региональном, муниципальном.</a:t>
            </a:r>
            <a:endParaRPr lang="ru-RU" sz="2800" dirty="0"/>
          </a:p>
          <a:p>
            <a:r>
              <a:rPr lang="ru-RU" sz="2800" dirty="0"/>
              <a:t>Наблюдается активное использование ресурсов базовых </a:t>
            </a:r>
            <a:r>
              <a:rPr lang="ru-RU" sz="2800" dirty="0" smtClean="0"/>
              <a:t>площадок.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15656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r>
              <a:rPr lang="ru-RU" sz="3600" dirty="0"/>
              <a:t>Предложения: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892480" cy="5328592"/>
          </a:xfrm>
        </p:spPr>
        <p:txBody>
          <a:bodyPr/>
          <a:lstStyle/>
          <a:p>
            <a:r>
              <a:rPr lang="ru-RU" dirty="0">
                <a:solidFill>
                  <a:srgbClr val="0046D2"/>
                </a:solidFill>
              </a:rPr>
              <a:t>Считать удовлетворительной деятельность БП </a:t>
            </a:r>
            <a:r>
              <a:rPr lang="ru-RU" dirty="0" smtClean="0">
                <a:solidFill>
                  <a:srgbClr val="0046D2"/>
                </a:solidFill>
              </a:rPr>
              <a:t>в 1 </a:t>
            </a:r>
            <a:r>
              <a:rPr lang="ru-RU" dirty="0">
                <a:solidFill>
                  <a:srgbClr val="0046D2"/>
                </a:solidFill>
              </a:rPr>
              <a:t>полугодии </a:t>
            </a:r>
            <a:r>
              <a:rPr lang="ru-RU" dirty="0" smtClean="0">
                <a:solidFill>
                  <a:srgbClr val="0046D2"/>
                </a:solidFill>
              </a:rPr>
              <a:t>2022 </a:t>
            </a:r>
            <a:r>
              <a:rPr lang="ru-RU" dirty="0">
                <a:solidFill>
                  <a:srgbClr val="0046D2"/>
                </a:solidFill>
              </a:rPr>
              <a:t>г.</a:t>
            </a:r>
          </a:p>
          <a:p>
            <a:pPr marL="0" indent="0">
              <a:buNone/>
            </a:pPr>
            <a:r>
              <a:rPr lang="ru-RU" dirty="0"/>
              <a:t>(согласно Приложения</a:t>
            </a:r>
            <a:r>
              <a:rPr lang="ru-RU" dirty="0" smtClean="0"/>
              <a:t>).</a:t>
            </a:r>
            <a:endParaRPr lang="ru-RU" dirty="0"/>
          </a:p>
          <a:p>
            <a:r>
              <a:rPr lang="ru-RU" dirty="0">
                <a:solidFill>
                  <a:srgbClr val="0046D2"/>
                </a:solidFill>
              </a:rPr>
              <a:t>Признать удовлетворительной деятельность </a:t>
            </a:r>
            <a:r>
              <a:rPr lang="ru-RU" dirty="0"/>
              <a:t>5 БП, завершивших работу </a:t>
            </a:r>
            <a:r>
              <a:rPr lang="ru-RU" dirty="0" smtClean="0"/>
              <a:t>в 1 </a:t>
            </a:r>
            <a:r>
              <a:rPr lang="ru-RU" dirty="0"/>
              <a:t>полугодии </a:t>
            </a:r>
            <a:r>
              <a:rPr lang="ru-RU" dirty="0" smtClean="0"/>
              <a:t>2022 </a:t>
            </a:r>
            <a:r>
              <a:rPr lang="ru-RU" dirty="0" smtClean="0"/>
              <a:t>года.</a:t>
            </a:r>
            <a:endParaRPr lang="ru-RU" dirty="0"/>
          </a:p>
          <a:p>
            <a:r>
              <a:rPr lang="ru-RU" dirty="0" smtClean="0">
                <a:solidFill>
                  <a:srgbClr val="0046D2"/>
                </a:solidFill>
              </a:rPr>
              <a:t>Руководителям СП </a:t>
            </a:r>
            <a:r>
              <a:rPr lang="ru-RU" dirty="0" smtClean="0"/>
              <a:t>лично осуществлять контроль за актуальностью информации, указываемой в заполняемых формах при предоставлении отчета по </a:t>
            </a:r>
            <a:r>
              <a:rPr lang="ru-RU" dirty="0" smtClean="0"/>
              <a:t>БП.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2596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8313" y="1484313"/>
            <a:ext cx="8229600" cy="3921125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4800" b="1" dirty="0">
                <a:solidFill>
                  <a:srgbClr val="990000"/>
                </a:solidFill>
                <a:latin typeface="+mn-lt"/>
              </a:rPr>
              <a:t>Благодарю за внимание!</a:t>
            </a:r>
          </a:p>
          <a:p>
            <a:pPr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4800" b="1" dirty="0">
              <a:solidFill>
                <a:srgbClr val="990000"/>
              </a:solidFill>
              <a:latin typeface="+mn-lt"/>
            </a:endParaRPr>
          </a:p>
          <a:p>
            <a:pPr marL="0" indent="0" algn="ctr">
              <a:buNone/>
            </a:pPr>
            <a:r>
              <a:rPr lang="ru-RU" sz="2000" b="1" dirty="0"/>
              <a:t>Контактная информация:</a:t>
            </a:r>
          </a:p>
          <a:p>
            <a:pPr marL="0" indent="0" algn="ctr">
              <a:buNone/>
            </a:pPr>
            <a:r>
              <a:rPr lang="ru-RU" sz="2000" b="1" dirty="0"/>
              <a:t>Россия г. Ярославль, ул. Богдановича, 16 </a:t>
            </a:r>
          </a:p>
          <a:p>
            <a:pPr marL="0" indent="0" algn="ctr">
              <a:buNone/>
            </a:pPr>
            <a:r>
              <a:rPr lang="ru-RU" sz="2000" b="1" dirty="0"/>
              <a:t>Тел.: +7 (4852) 23-06-53 </a:t>
            </a:r>
          </a:p>
          <a:p>
            <a:pPr marL="0" indent="0" algn="ctr">
              <a:buNone/>
            </a:pPr>
            <a:r>
              <a:rPr lang="ru-RU" sz="2000" b="1" dirty="0"/>
              <a:t>Сайт: www.iro.yar.ru</a:t>
            </a:r>
          </a:p>
          <a:p>
            <a:pPr marL="0" indent="0" algn="ctr">
              <a:buNone/>
            </a:pPr>
            <a:r>
              <a:rPr lang="ru-RU" sz="2000" b="1" dirty="0" err="1"/>
              <a:t>E-mail</a:t>
            </a:r>
            <a:r>
              <a:rPr lang="ru-RU" sz="2000" b="1" dirty="0"/>
              <a:t>: </a:t>
            </a:r>
            <a:r>
              <a:rPr lang="ru-RU" sz="2000" b="1" dirty="0">
                <a:hlinkClick r:id="rId2"/>
              </a:rPr>
              <a:t>rcnit@iro.yar.ru</a:t>
            </a:r>
            <a:endParaRPr lang="en-US" sz="2000" b="1" dirty="0"/>
          </a:p>
          <a:p>
            <a:pPr marL="0" indent="0" algn="ctr">
              <a:buNone/>
            </a:pPr>
            <a:r>
              <a:rPr lang="en-US" sz="2000" b="1">
                <a:hlinkClick r:id="rId3"/>
              </a:rPr>
              <a:t>ulanova@iro.yar.ru</a:t>
            </a:r>
            <a:endParaRPr lang="en-US" sz="2000" b="1"/>
          </a:p>
          <a:p>
            <a:pPr marL="0" indent="0" algn="ctr">
              <a:buNone/>
            </a:pPr>
            <a:endParaRPr lang="ru-RU" sz="2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Нормативные документы: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908719"/>
            <a:ext cx="8424936" cy="1800200"/>
          </a:xfrm>
        </p:spPr>
        <p:txBody>
          <a:bodyPr/>
          <a:lstStyle/>
          <a:p>
            <a:pPr algn="just"/>
            <a:r>
              <a:rPr lang="ru-RU" sz="2200" dirty="0"/>
              <a:t>Положение о базовой площадке Государственного образовательного автономного учреждения Ярославской области «Институт развития образования» (приказ от 14.02.2017 №01-03/27 «Об утверждении Положения о базовой площадке Института в новой редакции»)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1835696" y="2704355"/>
            <a:ext cx="6851104" cy="2232249"/>
          </a:xfrm>
        </p:spPr>
        <p:txBody>
          <a:bodyPr/>
          <a:lstStyle/>
          <a:p>
            <a:pPr marL="0" indent="0" algn="just">
              <a:buNone/>
            </a:pPr>
            <a:r>
              <a:rPr lang="ru-RU" sz="1600" b="1" dirty="0">
                <a:solidFill>
                  <a:srgbClr val="0070C0"/>
                </a:solidFill>
              </a:rPr>
              <a:t>Целью</a:t>
            </a:r>
            <a:r>
              <a:rPr lang="ru-RU" sz="1600" dirty="0">
                <a:solidFill>
                  <a:srgbClr val="0070C0"/>
                </a:solidFill>
              </a:rPr>
              <a:t> деятельности базовой площадки Института является обеспечение модернизации и развития инновационной инфраструктуры в системе образования, создание условий для профессионального развития педагогических и руководящих работников системы образования , а также для проведения научных исследований в области образования, организации работы профессиональных сообществ педагогов о руководителей ОО, временных творческих групп по приоритетным направлениям развития РСО, организации работы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504" y="4936604"/>
            <a:ext cx="85792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/>
              <a:t>План работы ГАУ ДПО ЯО «Институт развития образования» на 2022 год, часть 2 (Научно- методическая, организационно-методическая, информационно-аналитическая и проектная деятельность)</a:t>
            </a:r>
          </a:p>
        </p:txBody>
      </p:sp>
    </p:spTree>
    <p:extLst>
      <p:ext uri="{BB962C8B-B14F-4D97-AF65-F5344CB8AC3E}">
        <p14:creationId xmlns:p14="http://schemas.microsoft.com/office/powerpoint/2010/main" val="2722748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18"/>
          </a:xfrm>
        </p:spPr>
        <p:txBody>
          <a:bodyPr>
            <a:noAutofit/>
          </a:bodyPr>
          <a:lstStyle/>
          <a:p>
            <a:r>
              <a:rPr lang="ru-RU" sz="3200" dirty="0"/>
              <a:t>Статистика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4354808"/>
              </p:ext>
            </p:extLst>
          </p:nvPr>
        </p:nvGraphicFramePr>
        <p:xfrm>
          <a:off x="13602" y="548679"/>
          <a:ext cx="9130399" cy="5832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9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899047673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1366952157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415868975"/>
                    </a:ext>
                  </a:extLst>
                </a:gridCol>
                <a:gridCol w="1043609">
                  <a:extLst>
                    <a:ext uri="{9D8B030D-6E8A-4147-A177-3AD203B41FA5}">
                      <a16:colId xmlns:a16="http://schemas.microsoft.com/office/drawing/2014/main" val="3657599877"/>
                    </a:ext>
                  </a:extLst>
                </a:gridCol>
              </a:tblGrid>
              <a:tr h="58481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СП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Кол-во БП (форма)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На 01.01.22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На 15.03.22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Не представлена информация по следующим БП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План 2022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Отчет 1 п/г 2022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78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КДО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719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ЦРПО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ГПОУ ЯО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Угличский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индустриально-педагогический колледж (15.03.22), ГПОУ ЯО Ярославский градостроительный колледж, ГПОУ  ЯО ЯТЭК (14.06.22)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985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КОО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МОУ Левобережная школа</a:t>
                      </a:r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Тутаевского</a:t>
                      </a:r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МР, МОУ «Средняя школа №60» </a:t>
                      </a:r>
                      <a:r>
                        <a:rPr lang="ru-RU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г.Ярославля</a:t>
                      </a:r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МБОУ «Средняя школа №1» Даниловского МР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70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РМЦ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*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МОУ ДО ЦВР Ростовский МР (24.01.22)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378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ЦВиС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2853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КИО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*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МДОУ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№4 «Буратино»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Тутаевский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МР (24.01.22)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666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ЦНППМ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129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ЦРКП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78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ЦОМ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*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МОУ средняя школа №89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г.Ярославля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(24.01.22)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68440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5584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18"/>
          </a:xfrm>
        </p:spPr>
        <p:txBody>
          <a:bodyPr>
            <a:noAutofit/>
          </a:bodyPr>
          <a:lstStyle/>
          <a:p>
            <a:r>
              <a:rPr lang="ru-RU" sz="3200" dirty="0"/>
              <a:t>Статистика</a:t>
            </a:r>
          </a:p>
        </p:txBody>
      </p:sp>
      <p:sp>
        <p:nvSpPr>
          <p:cNvPr id="5" name="AutoShape 2" descr="Диаграмма ответов в Формах. Вопрос: Название СП. Количество ответов: 54 ответа."/>
          <p:cNvSpPr>
            <a:spLocks noChangeAspect="1" noChangeArrowheads="1"/>
          </p:cNvSpPr>
          <p:nvPr/>
        </p:nvSpPr>
        <p:spPr bwMode="auto">
          <a:xfrm>
            <a:off x="155575" y="84138"/>
            <a:ext cx="2336750" cy="233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4555159"/>
              </p:ext>
            </p:extLst>
          </p:nvPr>
        </p:nvGraphicFramePr>
        <p:xfrm>
          <a:off x="0" y="764704"/>
          <a:ext cx="914400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17168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Направления деятельности</a:t>
            </a: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1793395"/>
              </p:ext>
            </p:extLst>
          </p:nvPr>
        </p:nvGraphicFramePr>
        <p:xfrm>
          <a:off x="0" y="908720"/>
          <a:ext cx="914400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68153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Деятельность БП в рамках проектов ИРО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586686"/>
              </p:ext>
            </p:extLst>
          </p:nvPr>
        </p:nvGraphicFramePr>
        <p:xfrm>
          <a:off x="-1" y="1196751"/>
          <a:ext cx="9144000" cy="51845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9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598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1697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800" u="none" strike="noStrike">
                          <a:effectLst/>
                        </a:rPr>
                        <a:t>СП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u="none" strike="noStrike" dirty="0">
                          <a:effectLst/>
                        </a:rPr>
                        <a:t>к-во проектов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u="none" strike="noStrike" dirty="0" err="1">
                          <a:effectLst/>
                        </a:rPr>
                        <a:t>мероп</a:t>
                      </a:r>
                      <a:r>
                        <a:rPr lang="ru-RU" sz="2800" u="none" strike="noStrike" dirty="0">
                          <a:effectLst/>
                        </a:rPr>
                        <a:t>, нет проектов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u="none" strike="noStrike" dirty="0" err="1">
                          <a:effectLst/>
                        </a:rPr>
                        <a:t>мероп</a:t>
                      </a:r>
                      <a:r>
                        <a:rPr lang="ru-RU" sz="2800" u="none" strike="noStrike" dirty="0">
                          <a:effectLst/>
                        </a:rPr>
                        <a:t>, есть проекты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839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800" u="none" strike="noStrike" dirty="0">
                          <a:effectLst/>
                        </a:rPr>
                        <a:t>КДО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(81)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800" u="none" strike="noStrike">
                          <a:effectLst/>
                        </a:rPr>
                        <a:t>ЦРПО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800" u="none" strike="noStrike">
                          <a:effectLst/>
                        </a:rPr>
                        <a:t>КОО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800" u="none" strike="noStrike">
                          <a:effectLst/>
                        </a:rPr>
                        <a:t>РМЦ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(54)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800" u="none" strike="noStrike">
                          <a:effectLst/>
                        </a:rPr>
                        <a:t>ЦВиС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800" u="none" strike="noStrike">
                          <a:effectLst/>
                        </a:rPr>
                        <a:t>КИО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(16)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800" u="none" strike="noStrike">
                          <a:effectLst/>
                        </a:rPr>
                        <a:t>ЦНППМ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(3)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800" u="none" strike="noStrike">
                          <a:effectLst/>
                        </a:rPr>
                        <a:t>ЦРКП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5632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Autofit/>
          </a:bodyPr>
          <a:lstStyle/>
          <a:p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Реализация нововведений  в образовательной практике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E03EA2CB-4FDB-4271-944D-0459B49A58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3086356"/>
              </p:ext>
            </p:extLst>
          </p:nvPr>
        </p:nvGraphicFramePr>
        <p:xfrm>
          <a:off x="0" y="980728"/>
          <a:ext cx="914400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E03EA2CB-4FDB-4271-944D-0459B49A58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5279782"/>
              </p:ext>
            </p:extLst>
          </p:nvPr>
        </p:nvGraphicFramePr>
        <p:xfrm>
          <a:off x="0" y="980728"/>
          <a:ext cx="914400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56197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2"/>
          </a:xfrm>
        </p:spPr>
        <p:txBody>
          <a:bodyPr>
            <a:noAutofit/>
          </a:bodyPr>
          <a:lstStyle/>
          <a:p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Участие БП в реализации ДПП</a:t>
            </a: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8969158"/>
              </p:ext>
            </p:extLst>
          </p:nvPr>
        </p:nvGraphicFramePr>
        <p:xfrm>
          <a:off x="0" y="692696"/>
          <a:ext cx="9144000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5752311"/>
              </p:ext>
            </p:extLst>
          </p:nvPr>
        </p:nvGraphicFramePr>
        <p:xfrm>
          <a:off x="0" y="692696"/>
          <a:ext cx="9144000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95584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2"/>
          </a:xfrm>
        </p:spPr>
        <p:txBody>
          <a:bodyPr>
            <a:noAutofit/>
          </a:bodyPr>
          <a:lstStyle/>
          <a:p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Участие БП в реализации ДПП</a:t>
            </a: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3935558"/>
              </p:ext>
            </p:extLst>
          </p:nvPr>
        </p:nvGraphicFramePr>
        <p:xfrm>
          <a:off x="0" y="764704"/>
          <a:ext cx="914400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26634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4562</TotalTime>
  <Words>595</Words>
  <Application>Microsoft Office PowerPoint</Application>
  <PresentationFormat>Экран (4:3)</PresentationFormat>
  <Paragraphs>181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Courier New</vt:lpstr>
      <vt:lpstr>Google Sans</vt:lpstr>
      <vt:lpstr>Тема Office</vt:lpstr>
      <vt:lpstr>Презентация PowerPoint</vt:lpstr>
      <vt:lpstr>Нормативные документы:</vt:lpstr>
      <vt:lpstr>Статистика</vt:lpstr>
      <vt:lpstr>Статистика</vt:lpstr>
      <vt:lpstr>Направления деятельности</vt:lpstr>
      <vt:lpstr>Деятельность БП в рамках проектов ИРО</vt:lpstr>
      <vt:lpstr>Реализация нововведений  в образовательной практике</vt:lpstr>
      <vt:lpstr>Участие БП в реализации ДПП</vt:lpstr>
      <vt:lpstr>Участие БП в реализации ДПП</vt:lpstr>
      <vt:lpstr>Участие БП в реализации ДПП</vt:lpstr>
      <vt:lpstr>Диссеминация педагогического опыта ОО</vt:lpstr>
      <vt:lpstr>Диссеминация педагогического опыта ОО (федеральный/ региональный уровни)</vt:lpstr>
      <vt:lpstr>Диссеминация педагогического опыта ОО (муниципальный уровень)</vt:lpstr>
      <vt:lpstr>Выводы:</vt:lpstr>
      <vt:lpstr>Предложения: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Юрьевна Белянчева</dc:creator>
  <cp:lastModifiedBy>Галина Александровна Уланова</cp:lastModifiedBy>
  <cp:revision>425</cp:revision>
  <cp:lastPrinted>2018-12-21T10:24:24Z</cp:lastPrinted>
  <dcterms:created xsi:type="dcterms:W3CDTF">2015-05-19T06:32:44Z</dcterms:created>
  <dcterms:modified xsi:type="dcterms:W3CDTF">2022-06-09T07:15:31Z</dcterms:modified>
</cp:coreProperties>
</file>