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4" r:id="rId9"/>
    <p:sldId id="293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91" d="100"/>
          <a:sy n="91" d="100"/>
        </p:scale>
        <p:origin x="-121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6C7E-395B-484E-BE98-398F7FD43AD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B777-29AD-455B-AEAF-5F875D935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137E-07FE-41CE-8194-8AA298EFDBA4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5102-71BE-4B30-B340-3B342DE4F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6"/>
            <a:ext cx="3203848" cy="1568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89"/>
            <a:ext cx="960746" cy="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05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5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5"/>
            <a:ext cx="3059832" cy="149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89"/>
            <a:ext cx="960746" cy="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B1C0-4BAA-467E-B8DD-53182E909BE1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124-B024-4D95-AFA2-7C35C695D8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28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11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25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504" y="27748"/>
            <a:ext cx="219573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91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75"/>
            <a:ext cx="2160240" cy="105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8" y="20173"/>
            <a:ext cx="528746" cy="5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A793-EF42-4859-9AB7-2F3AECD50069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068960"/>
            <a:ext cx="5904656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Участие Института развития образования в федеральных конкурсах проектов и грантов: опыт и проблемы</a:t>
            </a:r>
            <a:r>
              <a:rPr lang="ru-RU" sz="4900" b="1" dirty="0" smtClean="0">
                <a:solidFill>
                  <a:srgbClr val="990000"/>
                </a:solidFill>
              </a:rPr>
              <a:t/>
            </a:r>
            <a:br>
              <a:rPr lang="ru-RU" sz="4900" b="1" dirty="0" smtClean="0">
                <a:solidFill>
                  <a:srgbClr val="99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23A730"/>
                </a:solidFill>
              </a:rPr>
              <a:t>Золотарева Ангелина Викторовна, ректор ГОАУ Ярославской области Институт развития образования, д.п.н., профессор,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5922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990000"/>
                </a:solidFill>
              </a:rPr>
              <a:t>Удачи в реализации проектов!</a:t>
            </a: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990000"/>
                </a:solidFill>
              </a:rPr>
              <a:t>Приглашаем к сотрудничеству!</a:t>
            </a:r>
          </a:p>
          <a:p>
            <a:pPr algn="ctr">
              <a:buNone/>
            </a:pPr>
            <a:endParaRPr lang="ru-RU" b="1" dirty="0" smtClean="0">
              <a:solidFill>
                <a:srgbClr val="990000"/>
              </a:solidFill>
            </a:endParaRPr>
          </a:p>
        </p:txBody>
      </p:sp>
      <p:pic>
        <p:nvPicPr>
          <p:cNvPr id="4" name="Picture 6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1268760"/>
            <a:ext cx="3190875" cy="3240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Ярославский Институт развития образования – 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Федеральная инновационная площадка по теме «Формирование образовательного комплекса региона как условие развития пространства образовательных возможностей»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6696744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Обеспечение доступности качественного образования, соответствующего требованиям инновационного социально ориентированного развития Российской Федерации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Развитие системы оценки качества образования и информационной прозрачности системы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Развитие пространства профессионального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Развитие пространства неформального образования школьников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Развитие новых механизмов управления образованием</a:t>
            </a:r>
          </a:p>
        </p:txBody>
      </p:sp>
      <p:pic>
        <p:nvPicPr>
          <p:cNvPr id="5" name="Рисунок 4" descr="6a00e5536d37fe883301310f2f7ee9970c-32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164" y="4509120"/>
            <a:ext cx="2600836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Исследование комплекса инструментов формирования и оценивания профессиональных компетенций педагога в системе дополнительного профессионального образования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7056784" cy="399330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Проект подан на гранат РГНФ</a:t>
            </a:r>
          </a:p>
          <a:p>
            <a:r>
              <a:rPr lang="ru-RU" b="1" dirty="0" smtClean="0"/>
              <a:t>Руководитель:</a:t>
            </a:r>
            <a:r>
              <a:rPr lang="ru-RU" dirty="0" smtClean="0"/>
              <a:t> Золотарева А.В.</a:t>
            </a:r>
          </a:p>
          <a:p>
            <a:r>
              <a:rPr lang="ru-RU" b="1" dirty="0" smtClean="0"/>
              <a:t>Исполнители</a:t>
            </a:r>
            <a:r>
              <a:rPr lang="ru-RU" dirty="0" smtClean="0"/>
              <a:t>: </a:t>
            </a:r>
            <a:r>
              <a:rPr lang="en-US" dirty="0" err="1" smtClean="0"/>
              <a:t>Смирнова</a:t>
            </a:r>
            <a:r>
              <a:rPr lang="en-US" dirty="0" smtClean="0"/>
              <a:t> А.Н.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Репина</a:t>
            </a:r>
            <a:r>
              <a:rPr lang="en-US" dirty="0" smtClean="0"/>
              <a:t> А.В.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Тихомирова</a:t>
            </a:r>
            <a:r>
              <a:rPr lang="en-US" dirty="0" smtClean="0"/>
              <a:t> О.В.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Коточигова</a:t>
            </a:r>
            <a:r>
              <a:rPr lang="en-US" dirty="0" smtClean="0"/>
              <a:t> Е.В.</a:t>
            </a:r>
            <a:r>
              <a:rPr lang="ru-RU" dirty="0" smtClean="0"/>
              <a:t>, </a:t>
            </a:r>
            <a:r>
              <a:rPr lang="en-US" dirty="0" err="1" smtClean="0"/>
              <a:t>Бережная</a:t>
            </a:r>
            <a:r>
              <a:rPr lang="en-US" dirty="0" smtClean="0"/>
              <a:t> С.К.</a:t>
            </a:r>
            <a:r>
              <a:rPr lang="ru-RU" dirty="0" smtClean="0"/>
              <a:t>,</a:t>
            </a:r>
            <a:r>
              <a:rPr lang="en-US" dirty="0" smtClean="0"/>
              <a:t> Л</a:t>
            </a:r>
            <a:r>
              <a:rPr lang="ru-RU" dirty="0" smtClean="0"/>
              <a:t>е</a:t>
            </a:r>
            <a:r>
              <a:rPr lang="en-US" dirty="0" err="1" smtClean="0"/>
              <a:t>бедев</a:t>
            </a:r>
            <a:r>
              <a:rPr lang="en-US" dirty="0" smtClean="0"/>
              <a:t> Е.В</a:t>
            </a:r>
            <a:r>
              <a:rPr lang="ru-RU" dirty="0" smtClean="0"/>
              <a:t>., Цветкова Т.А., Кузнецова И.В., Потехин Н.В. , Захарова Т.Н., Назарова И.Г., Константинова В.Г., Серова Н.Л.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3" descr="Timbildingfot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25641"/>
            <a:ext cx="2843808" cy="19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Региональное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содержание</a:t>
            </a:r>
            <a:r>
              <a:rPr lang="en-US" sz="3200" b="1" dirty="0" smtClean="0">
                <a:solidFill>
                  <a:srgbClr val="FF0000"/>
                </a:solidFill>
              </a:rPr>
              <a:t> в </a:t>
            </a:r>
            <a:r>
              <a:rPr lang="en-US" sz="3200" b="1" dirty="0" err="1" smtClean="0">
                <a:solidFill>
                  <a:srgbClr val="FF0000"/>
                </a:solidFill>
              </a:rPr>
              <a:t>филологическом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образовании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ru-RU" b="1" dirty="0" smtClean="0"/>
              <a:t>Проект подан на грант РГНФ</a:t>
            </a:r>
          </a:p>
          <a:p>
            <a:r>
              <a:rPr lang="ru-RU" b="1" dirty="0" smtClean="0"/>
              <a:t>Руководитель</a:t>
            </a:r>
            <a:r>
              <a:rPr lang="ru-RU" dirty="0" smtClean="0"/>
              <a:t>: Репина А.В.</a:t>
            </a:r>
          </a:p>
          <a:p>
            <a:r>
              <a:rPr lang="ru-RU" b="1" dirty="0" smtClean="0"/>
              <a:t>Исполнители</a:t>
            </a:r>
            <a:r>
              <a:rPr lang="ru-RU" dirty="0" smtClean="0"/>
              <a:t>: Павлова И.С., Белякова Л.М., Киселева Н.В., </a:t>
            </a:r>
            <a:r>
              <a:rPr lang="ru-RU" dirty="0" err="1" smtClean="0"/>
              <a:t>Томчук</a:t>
            </a:r>
            <a:r>
              <a:rPr lang="ru-RU" dirty="0" smtClean="0"/>
              <a:t> С.А., </a:t>
            </a:r>
            <a:r>
              <a:rPr lang="ru-RU" dirty="0" err="1" smtClean="0"/>
              <a:t>Шустина</a:t>
            </a:r>
            <a:r>
              <a:rPr lang="ru-RU" dirty="0" smtClean="0"/>
              <a:t> И.В., Лукьянчикова Н.В., Ерохина Е.Л., Соловьёва М.А.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863" y="4653136"/>
            <a:ext cx="290113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Разработка и реализация модели неформального образования в рамках регионального образовательного пространства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6419056" cy="4425355"/>
          </a:xfrm>
        </p:spPr>
        <p:txBody>
          <a:bodyPr/>
          <a:lstStyle/>
          <a:p>
            <a:r>
              <a:rPr lang="ru-RU" b="1" dirty="0" smtClean="0"/>
              <a:t>Проект подан на грант РГНФ</a:t>
            </a:r>
          </a:p>
          <a:p>
            <a:r>
              <a:rPr lang="ru-RU" b="1" dirty="0" smtClean="0"/>
              <a:t>Руководитель: </a:t>
            </a:r>
            <a:r>
              <a:rPr lang="ru-RU" dirty="0" smtClean="0"/>
              <a:t>Золотарёва А.В., </a:t>
            </a:r>
          </a:p>
          <a:p>
            <a:r>
              <a:rPr lang="ru-RU" b="1" dirty="0" smtClean="0"/>
              <a:t>Исполнители:  </a:t>
            </a:r>
            <a:r>
              <a:rPr lang="ru-RU" dirty="0" err="1" smtClean="0"/>
              <a:t>Разумова</a:t>
            </a:r>
            <a:r>
              <a:rPr lang="ru-RU" dirty="0" smtClean="0"/>
              <a:t> А.Б.,</a:t>
            </a:r>
            <a:r>
              <a:rPr lang="en-US" dirty="0" smtClean="0"/>
              <a:t> </a:t>
            </a:r>
            <a:r>
              <a:rPr lang="ru-RU" dirty="0" err="1" smtClean="0"/>
              <a:t>Кривунь</a:t>
            </a:r>
            <a:r>
              <a:rPr lang="ru-RU" dirty="0" smtClean="0"/>
              <a:t> М.П.,</a:t>
            </a:r>
            <a:r>
              <a:rPr lang="en-US" dirty="0" smtClean="0"/>
              <a:t> </a:t>
            </a:r>
            <a:r>
              <a:rPr lang="ru-RU" dirty="0" smtClean="0"/>
              <a:t>Румянцева Н.В., </a:t>
            </a:r>
            <a:r>
              <a:rPr lang="ru-RU" dirty="0" err="1" smtClean="0"/>
              <a:t>Байбородова</a:t>
            </a:r>
            <a:r>
              <a:rPr lang="ru-RU" dirty="0" smtClean="0"/>
              <a:t> Л.В., Юдин В.В.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57449"/>
            <a:ext cx="2555776" cy="37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Всероссийская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научно-практическая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конференция</a:t>
            </a:r>
            <a:r>
              <a:rPr lang="en-US" sz="2800" b="1" dirty="0" smtClean="0">
                <a:solidFill>
                  <a:srgbClr val="FF0000"/>
                </a:solidFill>
              </a:rPr>
              <a:t>: «</a:t>
            </a:r>
            <a:r>
              <a:rPr lang="en-US" sz="2800" b="1" dirty="0" err="1" smtClean="0">
                <a:solidFill>
                  <a:srgbClr val="FF0000"/>
                </a:solidFill>
              </a:rPr>
              <a:t>Комплексно-интегративный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подход</a:t>
            </a:r>
            <a:r>
              <a:rPr lang="en-US" sz="2800" b="1" dirty="0" smtClean="0">
                <a:solidFill>
                  <a:srgbClr val="FF0000"/>
                </a:solidFill>
              </a:rPr>
              <a:t> к </a:t>
            </a:r>
            <a:r>
              <a:rPr lang="en-US" sz="2800" b="1" dirty="0" err="1" smtClean="0">
                <a:solidFill>
                  <a:srgbClr val="FF0000"/>
                </a:solidFill>
              </a:rPr>
              <a:t>решению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задач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профилактической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деятельности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педагога</a:t>
            </a:r>
            <a:r>
              <a:rPr lang="en-US" sz="2800" b="1" dirty="0" smtClean="0">
                <a:solidFill>
                  <a:srgbClr val="FF0000"/>
                </a:solidFill>
              </a:rPr>
              <a:t> в </a:t>
            </a:r>
            <a:r>
              <a:rPr lang="en-US" sz="2800" b="1" dirty="0" err="1" smtClean="0">
                <a:solidFill>
                  <a:srgbClr val="FF0000"/>
                </a:solidFill>
              </a:rPr>
              <a:t>условиях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усиления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деструктивных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проявлений</a:t>
            </a:r>
            <a:r>
              <a:rPr lang="en-US" sz="2800" b="1" dirty="0" smtClean="0">
                <a:solidFill>
                  <a:srgbClr val="FF0000"/>
                </a:solidFill>
              </a:rPr>
              <a:t> в </a:t>
            </a:r>
            <a:r>
              <a:rPr lang="en-US" sz="2800" b="1" dirty="0" err="1" smtClean="0">
                <a:solidFill>
                  <a:srgbClr val="FF0000"/>
                </a:solidFill>
              </a:rPr>
              <a:t>образовательной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среде</a:t>
            </a:r>
            <a:r>
              <a:rPr lang="en-US" sz="2800" b="1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ru-RU" b="1" dirty="0" smtClean="0"/>
              <a:t>Проект подан на грант РГНФ</a:t>
            </a:r>
          </a:p>
          <a:p>
            <a:r>
              <a:rPr lang="ru-RU" b="1" dirty="0" smtClean="0"/>
              <a:t>Руководитель</a:t>
            </a:r>
            <a:r>
              <a:rPr lang="ru-RU" dirty="0" smtClean="0"/>
              <a:t>: Аксенов К.В.</a:t>
            </a:r>
          </a:p>
          <a:p>
            <a:r>
              <a:rPr lang="en-US" b="1" dirty="0" err="1" smtClean="0"/>
              <a:t>Исполнители</a:t>
            </a:r>
            <a:r>
              <a:rPr lang="en-US" i="1" dirty="0" smtClean="0"/>
              <a:t>: </a:t>
            </a:r>
            <a:r>
              <a:rPr lang="en-US" dirty="0" err="1" smtClean="0"/>
              <a:t>Рощина</a:t>
            </a:r>
            <a:r>
              <a:rPr lang="en-US" dirty="0" smtClean="0"/>
              <a:t> Г.О.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Репина</a:t>
            </a:r>
            <a:r>
              <a:rPr lang="en-US" dirty="0" smtClean="0"/>
              <a:t> А.В.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Семенова</a:t>
            </a:r>
            <a:r>
              <a:rPr lang="en-US" dirty="0" smtClean="0"/>
              <a:t> О.Н.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Чешуина</a:t>
            </a:r>
            <a:r>
              <a:rPr lang="en-US" dirty="0" smtClean="0"/>
              <a:t> Е.И.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Томчук</a:t>
            </a:r>
            <a:r>
              <a:rPr lang="en-US" dirty="0" smtClean="0"/>
              <a:t> С.А.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Иерусалимцева</a:t>
            </a:r>
            <a:r>
              <a:rPr lang="en-US" dirty="0" smtClean="0"/>
              <a:t> О.В.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Камакина</a:t>
            </a:r>
            <a:r>
              <a:rPr lang="en-US" dirty="0" smtClean="0"/>
              <a:t> О.Ю.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600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 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76672"/>
            <a:ext cx="4104456" cy="38164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Попади</a:t>
            </a:r>
            <a:r>
              <a:rPr lang="en-US" sz="2800" b="1" dirty="0" smtClean="0">
                <a:solidFill>
                  <a:srgbClr val="FF0000"/>
                </a:solidFill>
              </a:rPr>
              <a:t> в </a:t>
            </a:r>
            <a:r>
              <a:rPr lang="en-US" sz="2800" b="1" dirty="0" err="1" smtClean="0">
                <a:solidFill>
                  <a:srgbClr val="FF0000"/>
                </a:solidFill>
              </a:rPr>
              <a:t>десятку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Проект подан в Российское географическое общество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Исполнители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Репина</a:t>
            </a:r>
            <a:r>
              <a:rPr lang="en-US" sz="2800" dirty="0" smtClean="0"/>
              <a:t> А.В, </a:t>
            </a:r>
            <a:r>
              <a:rPr lang="en-US" sz="2800" dirty="0" err="1" smtClean="0"/>
              <a:t>Соловьёва</a:t>
            </a:r>
            <a:r>
              <a:rPr lang="en-US" sz="2800" dirty="0" smtClean="0"/>
              <a:t> М.А., </a:t>
            </a:r>
            <a:r>
              <a:rPr lang="en-US" sz="2800" dirty="0" err="1" smtClean="0"/>
              <a:t>Плющ</a:t>
            </a:r>
            <a:r>
              <a:rPr lang="en-US" sz="2800" dirty="0" smtClean="0"/>
              <a:t> Г.Г., </a:t>
            </a:r>
            <a:r>
              <a:rPr lang="en-US" sz="2800" dirty="0" err="1" smtClean="0"/>
              <a:t>Плющ</a:t>
            </a:r>
            <a:r>
              <a:rPr lang="en-US" sz="2800" dirty="0" smtClean="0"/>
              <a:t> А.Г. </a:t>
            </a:r>
            <a:r>
              <a:rPr lang="en-US" sz="2800" dirty="0" err="1" smtClean="0"/>
              <a:t>Лаврова</a:t>
            </a:r>
            <a:r>
              <a:rPr lang="en-US" sz="2800" dirty="0" smtClean="0"/>
              <a:t> И.А. </a:t>
            </a:r>
            <a:r>
              <a:rPr lang="en-US" sz="2800" dirty="0" err="1" smtClean="0"/>
              <a:t>Цапук</a:t>
            </a:r>
            <a:r>
              <a:rPr lang="en-US" sz="2800" dirty="0" smtClean="0"/>
              <a:t> Д.А.</a:t>
            </a:r>
            <a:endParaRPr lang="ru-RU" sz="2800" dirty="0"/>
          </a:p>
        </p:txBody>
      </p:sp>
      <p:pic>
        <p:nvPicPr>
          <p:cNvPr id="4" name="Picture 2" descr="C:\Users\Дашуля\AppData\Local\Microsoft\Windows\Temporary Internet Files\Content.IE5\KGLH0NWM\MP9004337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85184"/>
            <a:ext cx="5508104" cy="1772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41764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Развитие служб медиации в образовательных организациях Ярославской области»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Проект подан в </a:t>
            </a:r>
            <a:r>
              <a:rPr lang="en-US" sz="2800" b="1" dirty="0" err="1" smtClean="0"/>
              <a:t>Фонд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поддержки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детей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находящихся</a:t>
            </a:r>
            <a:r>
              <a:rPr lang="en-US" sz="2800" b="1" dirty="0" smtClean="0"/>
              <a:t> в </a:t>
            </a:r>
            <a:r>
              <a:rPr lang="en-US" sz="2800" b="1" dirty="0" err="1" smtClean="0"/>
              <a:t>сложной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жизненной</a:t>
            </a:r>
            <a:r>
              <a:rPr lang="en-US" sz="2800" b="1" dirty="0" smtClean="0"/>
              <a:t>  </a:t>
            </a:r>
            <a:r>
              <a:rPr lang="en-US" sz="2800" b="1" dirty="0" err="1" smtClean="0"/>
              <a:t>ситуации</a:t>
            </a: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Р</a:t>
            </a:r>
            <a:r>
              <a:rPr lang="en-US" sz="2800" b="1" dirty="0" err="1" smtClean="0"/>
              <a:t>уководитель</a:t>
            </a:r>
            <a:r>
              <a:rPr lang="ru-RU" sz="2800" b="1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err="1" smtClean="0"/>
              <a:t>Назарова</a:t>
            </a:r>
            <a:r>
              <a:rPr lang="en-US" sz="2800" dirty="0" smtClean="0"/>
              <a:t> И.Г.</a:t>
            </a:r>
            <a:endParaRPr lang="ru-RU" sz="2800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Проекты, </a:t>
            </a:r>
            <a:r>
              <a:rPr lang="ru-RU" sz="3200" b="1" dirty="0" smtClean="0">
                <a:solidFill>
                  <a:srgbClr val="FF0000"/>
                </a:solidFill>
              </a:rPr>
              <a:t>разрабатываемые в 2016 году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Совместно с </a:t>
            </a:r>
            <a:r>
              <a:rPr lang="ru-RU" sz="3600" dirty="0" smtClean="0"/>
              <a:t>русской школой «Олимп» (Вашингтон, США</a:t>
            </a:r>
            <a:r>
              <a:rPr lang="ru-RU" sz="3600" dirty="0" smtClean="0"/>
              <a:t>) </a:t>
            </a:r>
            <a:r>
              <a:rPr lang="ru-RU" sz="3600" dirty="0" smtClean="0"/>
              <a:t>подана заявка в международный фонд «Русский мир» по разработке проекта </a:t>
            </a:r>
            <a:r>
              <a:rPr lang="ru-RU" sz="3600" b="1" dirty="0" smtClean="0">
                <a:solidFill>
                  <a:srgbClr val="FF0000"/>
                </a:solidFill>
              </a:rPr>
              <a:t>«Учебно-методический комплект «Путешествие по «Золотому кольцу России» для изучения русского зыка как иностранного</a:t>
            </a:r>
            <a:r>
              <a:rPr lang="ru-RU" sz="3600" dirty="0" smtClean="0"/>
              <a:t>»,</a:t>
            </a:r>
            <a:r>
              <a:rPr lang="ru-RU" sz="3600" dirty="0" smtClean="0"/>
              <a:t> </a:t>
            </a:r>
            <a:r>
              <a:rPr lang="ru-RU" sz="3600" dirty="0" smtClean="0"/>
              <a:t>направленного </a:t>
            </a:r>
            <a:r>
              <a:rPr lang="ru-RU" sz="3600" dirty="0" smtClean="0"/>
              <a:t>на поддержку русского языка в зарубежных странах. </a:t>
            </a:r>
          </a:p>
          <a:p>
            <a:pPr>
              <a:buNone/>
            </a:pPr>
            <a:r>
              <a:rPr lang="ru-RU" sz="3600" dirty="0" smtClean="0"/>
              <a:t>	Руководитель  </a:t>
            </a:r>
            <a:r>
              <a:rPr lang="ru-RU" sz="3600" dirty="0" err="1" smtClean="0"/>
              <a:t>Томчук</a:t>
            </a:r>
            <a:r>
              <a:rPr lang="ru-RU" sz="3600" dirty="0" smtClean="0"/>
              <a:t> С.А., Киселева Н.В.  </a:t>
            </a:r>
            <a:r>
              <a:rPr lang="ru-RU" sz="3600" dirty="0" smtClean="0"/>
              <a:t>Возможно через ФЦПРО.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Проект   </a:t>
            </a: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Cемейная</a:t>
            </a:r>
            <a:r>
              <a:rPr lang="ru-RU" sz="3600" b="1" dirty="0" smtClean="0">
                <a:solidFill>
                  <a:srgbClr val="FF0000"/>
                </a:solidFill>
              </a:rPr>
              <a:t> культура здорового образа жизни: возрождение и развитие исторических, </a:t>
            </a:r>
            <a:r>
              <a:rPr lang="ru-RU" sz="3600" b="1" dirty="0" err="1" smtClean="0">
                <a:solidFill>
                  <a:srgbClr val="FF0000"/>
                </a:solidFill>
              </a:rPr>
              <a:t>этносоциальных</a:t>
            </a:r>
            <a:r>
              <a:rPr lang="ru-RU" sz="3600" b="1" dirty="0" smtClean="0">
                <a:solidFill>
                  <a:srgbClr val="FF0000"/>
                </a:solidFill>
              </a:rPr>
              <a:t> и этнокультурных традиций народов России и Белоруссии»</a:t>
            </a:r>
            <a:r>
              <a:rPr lang="ru-RU" sz="3600" dirty="0" smtClean="0"/>
              <a:t>, </a:t>
            </a:r>
          </a:p>
          <a:p>
            <a:pPr>
              <a:buNone/>
            </a:pPr>
            <a:r>
              <a:rPr lang="ru-RU" sz="3600" dirty="0" smtClean="0"/>
              <a:t>	Руководители Рощина Г.О., </a:t>
            </a:r>
            <a:r>
              <a:rPr lang="ru-RU" sz="3600" dirty="0" err="1" smtClean="0"/>
              <a:t>Томчук</a:t>
            </a:r>
            <a:r>
              <a:rPr lang="ru-RU" sz="3600" dirty="0" smtClean="0"/>
              <a:t> С.А.    Фонд государств СНГ, возможно через  РГНФ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Проект </a:t>
            </a:r>
            <a:r>
              <a:rPr lang="ru-RU" sz="3600" b="1" dirty="0" smtClean="0">
                <a:solidFill>
                  <a:srgbClr val="FF0000"/>
                </a:solidFill>
              </a:rPr>
              <a:t>«Технология создания учебной общности», </a:t>
            </a:r>
          </a:p>
          <a:p>
            <a:pPr>
              <a:buNone/>
            </a:pPr>
            <a:r>
              <a:rPr lang="ru-RU" sz="3600" dirty="0" smtClean="0"/>
              <a:t>	Руководитель Тихомирова Н.В. </a:t>
            </a:r>
            <a:r>
              <a:rPr lang="ru-RU" sz="3600" dirty="0" err="1" smtClean="0"/>
              <a:t>Российско</a:t>
            </a:r>
            <a:r>
              <a:rPr lang="ru-RU" sz="3600" dirty="0" smtClean="0"/>
              <a:t> – Германский проект,  возможно через РГНФ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Проект </a:t>
            </a:r>
            <a:r>
              <a:rPr lang="ru-RU" sz="3600" b="1" dirty="0" smtClean="0">
                <a:solidFill>
                  <a:srgbClr val="FF0000"/>
                </a:solidFill>
              </a:rPr>
              <a:t>«Возрождение художественных промыслов Ярославской области» </a:t>
            </a:r>
          </a:p>
          <a:p>
            <a:pPr>
              <a:buNone/>
            </a:pPr>
            <a:r>
              <a:rPr lang="ru-RU" sz="3600" dirty="0" smtClean="0"/>
              <a:t>	Руководитель Панова Е.А., совместно с департаментами культуры и промышленности ЯО, идёт поиск Фондов в области культуры, частные фонды.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Проблемы участия в федеральных проектах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89640" cy="51454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Отсутствие опыта подготовки проектов федерального уровня</a:t>
            </a:r>
          </a:p>
          <a:p>
            <a:r>
              <a:rPr lang="ru-RU" dirty="0" smtClean="0"/>
              <a:t>Низкая мотивация специалистов</a:t>
            </a:r>
          </a:p>
          <a:p>
            <a:r>
              <a:rPr lang="ru-RU" dirty="0" smtClean="0"/>
              <a:t>Нехватка научных руководителей</a:t>
            </a:r>
          </a:p>
          <a:p>
            <a:r>
              <a:rPr lang="ru-RU" dirty="0" smtClean="0"/>
              <a:t> Недостаточный научный и практический «задел» в исследовательской деятельности</a:t>
            </a:r>
          </a:p>
          <a:p>
            <a:r>
              <a:rPr lang="ru-RU" dirty="0" smtClean="0"/>
              <a:t>Проблемы сотрудничества с научными  и образовательными организациями в научно-исследовательской деятельности</a:t>
            </a:r>
          </a:p>
          <a:p>
            <a:r>
              <a:rPr lang="ru-RU" dirty="0" smtClean="0"/>
              <a:t>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355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Участие Института развития образования в федеральных конкурсах проектов и грантов: опыт и проблемы  Золотарева Ангелина Викторовна, ректор ГОАУ Ярославской области Институт развития образования, д.п.н., профессор,</vt:lpstr>
      <vt:lpstr>Ярославский Институт развития образования –  Федеральная инновационная площадка по теме «Формирование образовательного комплекса региона как условие развития пространства образовательных возможностей»</vt:lpstr>
      <vt:lpstr>Исследование комплекса инструментов формирования и оценивания профессиональных компетенций педагога в системе дополнительного профессионального образования</vt:lpstr>
      <vt:lpstr>Региональное содержание в филологическом образовании</vt:lpstr>
      <vt:lpstr>Разработка и реализация модели неформального образования в рамках регионального образовательного пространства</vt:lpstr>
      <vt:lpstr>Всероссийская научно-практическая конференция: «Комплексно-интегративный подход к решению задач профилактической деятельности педагога в условиях усиления деструктивных проявлений в образовательной среде»</vt:lpstr>
      <vt:lpstr> </vt:lpstr>
      <vt:lpstr>Проекты, разрабатываемые в 2016 году </vt:lpstr>
      <vt:lpstr>Проблемы участия в федеральных проектах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Галина Валентиновна Куприянова</cp:lastModifiedBy>
  <cp:revision>232</cp:revision>
  <dcterms:created xsi:type="dcterms:W3CDTF">2015-05-19T06:32:44Z</dcterms:created>
  <dcterms:modified xsi:type="dcterms:W3CDTF">2015-12-25T07:47:06Z</dcterms:modified>
</cp:coreProperties>
</file>