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9" r:id="rId2"/>
  </p:sldMasterIdLst>
  <p:notesMasterIdLst>
    <p:notesMasterId r:id="rId51"/>
  </p:notesMasterIdLst>
  <p:sldIdLst>
    <p:sldId id="282" r:id="rId3"/>
    <p:sldId id="311" r:id="rId4"/>
    <p:sldId id="289" r:id="rId5"/>
    <p:sldId id="291" r:id="rId6"/>
    <p:sldId id="290" r:id="rId7"/>
    <p:sldId id="312" r:id="rId8"/>
    <p:sldId id="302" r:id="rId9"/>
    <p:sldId id="274" r:id="rId10"/>
    <p:sldId id="303" r:id="rId11"/>
    <p:sldId id="314" r:id="rId12"/>
    <p:sldId id="315" r:id="rId13"/>
    <p:sldId id="275" r:id="rId14"/>
    <p:sldId id="278" r:id="rId15"/>
    <p:sldId id="277" r:id="rId16"/>
    <p:sldId id="276" r:id="rId17"/>
    <p:sldId id="279" r:id="rId18"/>
    <p:sldId id="280" r:id="rId19"/>
    <p:sldId id="313" r:id="rId20"/>
    <p:sldId id="317" r:id="rId21"/>
    <p:sldId id="318" r:id="rId22"/>
    <p:sldId id="319" r:id="rId23"/>
    <p:sldId id="320" r:id="rId24"/>
    <p:sldId id="316" r:id="rId25"/>
    <p:sldId id="321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1" r:id="rId42"/>
    <p:sldId id="342" r:id="rId43"/>
    <p:sldId id="322" r:id="rId44"/>
    <p:sldId id="323" r:id="rId45"/>
    <p:sldId id="324" r:id="rId46"/>
    <p:sldId id="308" r:id="rId47"/>
    <p:sldId id="307" r:id="rId48"/>
    <p:sldId id="309" r:id="rId49"/>
    <p:sldId id="28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A7DCD-6C96-43B4-B1B1-7C3091DBE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216B6-29AA-4A50-BE62-00A54D42C9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altLang="ru-RU" dirty="0" smtClean="0"/>
            <a:t>Необходим для</a:t>
          </a:r>
        </a:p>
        <a:p>
          <a:r>
            <a:rPr lang="ru-RU" altLang="ru-RU" dirty="0" smtClean="0"/>
            <a:t>постановки целей  </a:t>
          </a:r>
        </a:p>
        <a:p>
          <a:r>
            <a:rPr lang="ru-RU" altLang="ru-RU" dirty="0" smtClean="0"/>
            <a:t>для достижения результата</a:t>
          </a:r>
        </a:p>
        <a:p>
          <a:r>
            <a:rPr lang="ru-RU" altLang="ru-RU" dirty="0" smtClean="0"/>
            <a:t> </a:t>
          </a:r>
          <a:r>
            <a:rPr lang="ru-RU" altLang="ru-RU" b="1" dirty="0" smtClean="0"/>
            <a:t>в условиях ограниченных ресурсов</a:t>
          </a:r>
          <a:endParaRPr lang="ru-RU" altLang="ru-RU" b="1" dirty="0" smtClean="0">
            <a:solidFill>
              <a:schemeClr val="bg1"/>
            </a:solidFill>
          </a:endParaRPr>
        </a:p>
      </dgm:t>
    </dgm:pt>
    <dgm:pt modelId="{0B294E25-024E-4279-99EA-74DAFBFCF123}" type="parTrans" cxnId="{43005F57-C62F-4198-80D2-68AE6166C6A8}">
      <dgm:prSet/>
      <dgm:spPr/>
      <dgm:t>
        <a:bodyPr/>
        <a:lstStyle/>
        <a:p>
          <a:endParaRPr lang="ru-RU"/>
        </a:p>
      </dgm:t>
    </dgm:pt>
    <dgm:pt modelId="{0C7DDE73-BF15-4EEB-8C72-4995E97FE2F4}" type="sibTrans" cxnId="{43005F57-C62F-4198-80D2-68AE6166C6A8}">
      <dgm:prSet/>
      <dgm:spPr/>
      <dgm:t>
        <a:bodyPr/>
        <a:lstStyle/>
        <a:p>
          <a:endParaRPr lang="ru-RU"/>
        </a:p>
      </dgm:t>
    </dgm:pt>
    <dgm:pt modelId="{E87B27AD-0305-4D3C-8169-743FA91FDF9E}">
      <dgm:prSet custT="1"/>
      <dgm:spPr>
        <a:solidFill>
          <a:srgbClr val="FFFF00"/>
        </a:solidFill>
      </dgm:spPr>
      <dgm:t>
        <a:bodyPr/>
        <a:lstStyle/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Понимание ситуации, готовность к планированию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с учетом ограниченности ресурсов</a:t>
          </a:r>
        </a:p>
      </dgm:t>
    </dgm:pt>
    <dgm:pt modelId="{B05A8955-3968-4A0B-BD72-E618777FDC8F}" type="parTrans" cxnId="{35114BDC-95CA-44C9-9248-19834FDDAE9D}">
      <dgm:prSet/>
      <dgm:spPr/>
      <dgm:t>
        <a:bodyPr/>
        <a:lstStyle/>
        <a:p>
          <a:endParaRPr lang="ru-RU"/>
        </a:p>
      </dgm:t>
    </dgm:pt>
    <dgm:pt modelId="{584A7C87-760E-4527-9A01-8589062BE9FF}" type="sibTrans" cxnId="{35114BDC-95CA-44C9-9248-19834FDDAE9D}">
      <dgm:prSet/>
      <dgm:spPr/>
      <dgm:t>
        <a:bodyPr/>
        <a:lstStyle/>
        <a:p>
          <a:endParaRPr lang="ru-RU"/>
        </a:p>
      </dgm:t>
    </dgm:pt>
    <dgm:pt modelId="{6BAF3EF4-C885-4B97-A632-2BB270B33C96}" type="pres">
      <dgm:prSet presAssocID="{D0AA7DCD-6C96-43B4-B1B1-7C3091DBE0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73B29B-E1D8-435E-B9AA-77971973E313}" type="pres">
      <dgm:prSet presAssocID="{1AC216B6-29AA-4A50-BE62-00A54D42C940}" presName="node" presStyleLbl="node1" presStyleIdx="0" presStyleCnt="2" custLinFactNeighborX="-4907" custLinFactNeighborY="-7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5520-33C3-4EE4-866D-33ADB88122D7}" type="pres">
      <dgm:prSet presAssocID="{0C7DDE73-BF15-4EEB-8C72-4995E97FE2F4}" presName="sibTrans" presStyleCnt="0"/>
      <dgm:spPr/>
    </dgm:pt>
    <dgm:pt modelId="{CC0C5E58-087D-4EE6-A178-304B8FC7D405}" type="pres">
      <dgm:prSet presAssocID="{E87B27AD-0305-4D3C-8169-743FA91FDF9E}" presName="node" presStyleLbl="node1" presStyleIdx="1" presStyleCnt="2" custScaleX="183998" custScaleY="146667" custLinFactNeighborX="1137" custLinFactNeighborY="7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752A4-6505-4AD5-9FFE-C41C3037EE60}" type="presOf" srcId="{D0AA7DCD-6C96-43B4-B1B1-7C3091DBE014}" destId="{6BAF3EF4-C885-4B97-A632-2BB270B33C96}" srcOrd="0" destOrd="0" presId="urn:microsoft.com/office/officeart/2005/8/layout/default"/>
    <dgm:cxn modelId="{43005F57-C62F-4198-80D2-68AE6166C6A8}" srcId="{D0AA7DCD-6C96-43B4-B1B1-7C3091DBE014}" destId="{1AC216B6-29AA-4A50-BE62-00A54D42C940}" srcOrd="0" destOrd="0" parTransId="{0B294E25-024E-4279-99EA-74DAFBFCF123}" sibTransId="{0C7DDE73-BF15-4EEB-8C72-4995E97FE2F4}"/>
    <dgm:cxn modelId="{AAD786A1-83E8-4518-B082-9471D2D22925}" type="presOf" srcId="{1AC216B6-29AA-4A50-BE62-00A54D42C940}" destId="{1973B29B-E1D8-435E-B9AA-77971973E313}" srcOrd="0" destOrd="0" presId="urn:microsoft.com/office/officeart/2005/8/layout/default"/>
    <dgm:cxn modelId="{35114BDC-95CA-44C9-9248-19834FDDAE9D}" srcId="{D0AA7DCD-6C96-43B4-B1B1-7C3091DBE014}" destId="{E87B27AD-0305-4D3C-8169-743FA91FDF9E}" srcOrd="1" destOrd="0" parTransId="{B05A8955-3968-4A0B-BD72-E618777FDC8F}" sibTransId="{584A7C87-760E-4527-9A01-8589062BE9FF}"/>
    <dgm:cxn modelId="{6ACFBCE1-F186-41BC-8B94-416445DAA6A5}" type="presOf" srcId="{E87B27AD-0305-4D3C-8169-743FA91FDF9E}" destId="{CC0C5E58-087D-4EE6-A178-304B8FC7D405}" srcOrd="0" destOrd="0" presId="urn:microsoft.com/office/officeart/2005/8/layout/default"/>
    <dgm:cxn modelId="{69AAB884-99BE-416C-9D1D-6E43D5B08761}" type="presParOf" srcId="{6BAF3EF4-C885-4B97-A632-2BB270B33C96}" destId="{1973B29B-E1D8-435E-B9AA-77971973E313}" srcOrd="0" destOrd="0" presId="urn:microsoft.com/office/officeart/2005/8/layout/default"/>
    <dgm:cxn modelId="{846EF02B-7B4F-4B71-90FC-C901FE7A8518}" type="presParOf" srcId="{6BAF3EF4-C885-4B97-A632-2BB270B33C96}" destId="{53975520-33C3-4EE4-866D-33ADB88122D7}" srcOrd="1" destOrd="0" presId="urn:microsoft.com/office/officeart/2005/8/layout/default"/>
    <dgm:cxn modelId="{28C3048D-DF86-475E-B3B0-2732CE0AACAC}" type="presParOf" srcId="{6BAF3EF4-C885-4B97-A632-2BB270B33C96}" destId="{CC0C5E58-087D-4EE6-A178-304B8FC7D4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133006-E97D-4B06-9A8B-FE05095028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AA6EB-0F00-4164-85D5-6FE2CEFA4C8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i="1" u="sng" smtClean="0"/>
            <a:t>Первая группа</a:t>
          </a:r>
          <a:r>
            <a:rPr lang="ru-RU" b="1" u="sng" smtClean="0"/>
            <a:t> – </a:t>
          </a:r>
          <a:r>
            <a:rPr lang="ru-RU" smtClean="0"/>
            <a:t>параметры</a:t>
          </a:r>
          <a:r>
            <a:rPr lang="ru-RU" dirty="0" smtClean="0"/>
            <a:t>, характеризующие социально-демографические компоненты трудового потенциала коллектива </a:t>
          </a:r>
        </a:p>
        <a:p>
          <a:r>
            <a:rPr lang="ru-RU" dirty="0" smtClean="0"/>
            <a:t>Половозрастная структура, уровень образования, семейная структура, состояние здоровья и др.</a:t>
          </a:r>
          <a:endParaRPr lang="ru-RU" dirty="0"/>
        </a:p>
      </dgm:t>
    </dgm:pt>
    <dgm:pt modelId="{33013148-2F81-4058-A8C5-2467E9D855A0}" type="parTrans" cxnId="{13D90ED9-621E-4D69-9654-F50A8B0EAC36}">
      <dgm:prSet/>
      <dgm:spPr/>
      <dgm:t>
        <a:bodyPr/>
        <a:lstStyle/>
        <a:p>
          <a:endParaRPr lang="ru-RU"/>
        </a:p>
      </dgm:t>
    </dgm:pt>
    <dgm:pt modelId="{1D7F5439-A673-4EA5-9614-B3B1025C1668}" type="sibTrans" cxnId="{13D90ED9-621E-4D69-9654-F50A8B0EAC36}">
      <dgm:prSet/>
      <dgm:spPr/>
      <dgm:t>
        <a:bodyPr/>
        <a:lstStyle/>
        <a:p>
          <a:endParaRPr lang="ru-RU"/>
        </a:p>
      </dgm:t>
    </dgm:pt>
    <dgm:pt modelId="{AC6C1525-40BA-440F-892F-020F8E1A7D9C}">
      <dgm:prSet/>
      <dgm:spPr/>
      <dgm:t>
        <a:bodyPr/>
        <a:lstStyle/>
        <a:p>
          <a:r>
            <a:rPr lang="ru-RU" b="1" i="1" u="sng" dirty="0" smtClean="0"/>
            <a:t>Вторая группа </a:t>
          </a:r>
          <a:r>
            <a:rPr lang="ru-RU" dirty="0" smtClean="0"/>
            <a:t>– параметры производственных компонентов трудового потенциала (профессионально-квалификационная структура, повышение и обновление </a:t>
          </a:r>
          <a:r>
            <a:rPr lang="ru-RU" dirty="0" err="1" smtClean="0"/>
            <a:t>проффесионального</a:t>
          </a:r>
          <a:r>
            <a:rPr lang="ru-RU" dirty="0" smtClean="0"/>
            <a:t> уровня, творческая активность.</a:t>
          </a:r>
          <a:endParaRPr lang="ru-RU" dirty="0"/>
        </a:p>
      </dgm:t>
    </dgm:pt>
    <dgm:pt modelId="{C2E3A539-C04D-4234-9934-B0FE76F62020}" type="parTrans" cxnId="{A0E5BEAD-9084-4C0D-8CCD-F6FD394ADC04}">
      <dgm:prSet/>
      <dgm:spPr/>
      <dgm:t>
        <a:bodyPr/>
        <a:lstStyle/>
        <a:p>
          <a:endParaRPr lang="ru-RU"/>
        </a:p>
      </dgm:t>
    </dgm:pt>
    <dgm:pt modelId="{DED91B8C-828C-4C6A-814A-B030ACD3B989}" type="sibTrans" cxnId="{A0E5BEAD-9084-4C0D-8CCD-F6FD394ADC04}">
      <dgm:prSet/>
      <dgm:spPr/>
      <dgm:t>
        <a:bodyPr/>
        <a:lstStyle/>
        <a:p>
          <a:endParaRPr lang="ru-RU"/>
        </a:p>
      </dgm:t>
    </dgm:pt>
    <dgm:pt modelId="{FA10258A-DFBF-48A3-9D58-BEEDBAFA761E}" type="pres">
      <dgm:prSet presAssocID="{90133006-E97D-4B06-9A8B-FE05095028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C6E813-EF45-4172-979F-E11B681F3963}" type="pres">
      <dgm:prSet presAssocID="{83AAA6EB-0F00-4164-85D5-6FE2CEFA4C8F}" presName="parentText" presStyleLbl="node1" presStyleIdx="0" presStyleCnt="2" custScaleY="151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C9754-7821-4699-B2A3-591500B5E484}" type="pres">
      <dgm:prSet presAssocID="{1D7F5439-A673-4EA5-9614-B3B1025C1668}" presName="spacer" presStyleCnt="0"/>
      <dgm:spPr/>
    </dgm:pt>
    <dgm:pt modelId="{3669941F-F9B5-4C6E-8786-60E00226351D}" type="pres">
      <dgm:prSet presAssocID="{AC6C1525-40BA-440F-892F-020F8E1A7D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82809-AE42-4E0D-AFCE-00E30010F7ED}" type="presOf" srcId="{83AAA6EB-0F00-4164-85D5-6FE2CEFA4C8F}" destId="{46C6E813-EF45-4172-979F-E11B681F3963}" srcOrd="0" destOrd="0" presId="urn:microsoft.com/office/officeart/2005/8/layout/vList2"/>
    <dgm:cxn modelId="{BB711071-A6AA-4176-9974-8A46CA28ECC2}" type="presOf" srcId="{AC6C1525-40BA-440F-892F-020F8E1A7D9C}" destId="{3669941F-F9B5-4C6E-8786-60E00226351D}" srcOrd="0" destOrd="0" presId="urn:microsoft.com/office/officeart/2005/8/layout/vList2"/>
    <dgm:cxn modelId="{637D0D01-6D74-4DEB-A66F-E2A485E9E844}" type="presOf" srcId="{90133006-E97D-4B06-9A8B-FE0509502836}" destId="{FA10258A-DFBF-48A3-9D58-BEEDBAFA761E}" srcOrd="0" destOrd="0" presId="urn:microsoft.com/office/officeart/2005/8/layout/vList2"/>
    <dgm:cxn modelId="{A0E5BEAD-9084-4C0D-8CCD-F6FD394ADC04}" srcId="{90133006-E97D-4B06-9A8B-FE0509502836}" destId="{AC6C1525-40BA-440F-892F-020F8E1A7D9C}" srcOrd="1" destOrd="0" parTransId="{C2E3A539-C04D-4234-9934-B0FE76F62020}" sibTransId="{DED91B8C-828C-4C6A-814A-B030ACD3B989}"/>
    <dgm:cxn modelId="{13D90ED9-621E-4D69-9654-F50A8B0EAC36}" srcId="{90133006-E97D-4B06-9A8B-FE0509502836}" destId="{83AAA6EB-0F00-4164-85D5-6FE2CEFA4C8F}" srcOrd="0" destOrd="0" parTransId="{33013148-2F81-4058-A8C5-2467E9D855A0}" sibTransId="{1D7F5439-A673-4EA5-9614-B3B1025C1668}"/>
    <dgm:cxn modelId="{232AF7D9-F9CA-4E0D-BF7E-CE15E32B4F0A}" type="presParOf" srcId="{FA10258A-DFBF-48A3-9D58-BEEDBAFA761E}" destId="{46C6E813-EF45-4172-979F-E11B681F3963}" srcOrd="0" destOrd="0" presId="urn:microsoft.com/office/officeart/2005/8/layout/vList2"/>
    <dgm:cxn modelId="{4EC15FC2-9D5C-401F-9488-1AA5FD72051A}" type="presParOf" srcId="{FA10258A-DFBF-48A3-9D58-BEEDBAFA761E}" destId="{3B9C9754-7821-4699-B2A3-591500B5E484}" srcOrd="1" destOrd="0" presId="urn:microsoft.com/office/officeart/2005/8/layout/vList2"/>
    <dgm:cxn modelId="{A7A51113-D42D-4196-8A2F-AFE3E4F9CEC4}" type="presParOf" srcId="{FA10258A-DFBF-48A3-9D58-BEEDBAFA761E}" destId="{3669941F-F9B5-4C6E-8786-60E0022635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FF9697-B9EC-4AF5-AA95-69DEFC2202E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893A-275F-4406-A574-CF87BE5959B9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000" dirty="0" smtClean="0"/>
            <a:t>Четкая </a:t>
          </a:r>
          <a:r>
            <a:rPr lang="ru-RU" sz="2400" dirty="0" smtClean="0"/>
            <a:t>ориентация</a:t>
          </a:r>
          <a:r>
            <a:rPr lang="ru-RU" sz="2000" dirty="0" smtClean="0"/>
            <a:t> сотрудников компании на стратегические и операционные цели организации, повышение производительности труда</a:t>
          </a:r>
          <a:endParaRPr lang="ru-RU" sz="2000" dirty="0"/>
        </a:p>
      </dgm:t>
    </dgm:pt>
    <dgm:pt modelId="{98E83547-2B7F-40F4-838D-31DB1C855A3B}" type="parTrans" cxnId="{F3C70ED9-8956-4D6A-A80F-FDB1E1B58E63}">
      <dgm:prSet/>
      <dgm:spPr/>
      <dgm:t>
        <a:bodyPr/>
        <a:lstStyle/>
        <a:p>
          <a:endParaRPr lang="ru-RU"/>
        </a:p>
      </dgm:t>
    </dgm:pt>
    <dgm:pt modelId="{7717780E-78CA-4140-B6E4-693EAEC04F30}" type="sibTrans" cxnId="{F3C70ED9-8956-4D6A-A80F-FDB1E1B58E63}">
      <dgm:prSet/>
      <dgm:spPr/>
      <dgm:t>
        <a:bodyPr/>
        <a:lstStyle/>
        <a:p>
          <a:endParaRPr lang="ru-RU"/>
        </a:p>
      </dgm:t>
    </dgm:pt>
    <dgm:pt modelId="{BBEEBC47-1771-493D-9B72-FF99C3F579F9}">
      <dgm:prSet custT="1"/>
      <dgm:spPr/>
      <dgm:t>
        <a:bodyPr/>
        <a:lstStyle/>
        <a:p>
          <a:r>
            <a:rPr lang="ru-RU" sz="2400" smtClean="0"/>
            <a:t>Удержание ключевых сотрудников</a:t>
          </a:r>
          <a:endParaRPr lang="ru-RU" sz="2400" dirty="0" smtClean="0"/>
        </a:p>
      </dgm:t>
    </dgm:pt>
    <dgm:pt modelId="{670E4DA4-7E5A-448F-87ED-4DB44BE3DE73}" type="parTrans" cxnId="{898FF883-92DC-4514-A250-F8EB0A5AFE1A}">
      <dgm:prSet/>
      <dgm:spPr/>
      <dgm:t>
        <a:bodyPr/>
        <a:lstStyle/>
        <a:p>
          <a:endParaRPr lang="ru-RU"/>
        </a:p>
      </dgm:t>
    </dgm:pt>
    <dgm:pt modelId="{573ED279-01C5-423B-A5F3-3B2DB884D686}" type="sibTrans" cxnId="{898FF883-92DC-4514-A250-F8EB0A5AFE1A}">
      <dgm:prSet/>
      <dgm:spPr/>
      <dgm:t>
        <a:bodyPr/>
        <a:lstStyle/>
        <a:p>
          <a:endParaRPr lang="ru-RU"/>
        </a:p>
      </dgm:t>
    </dgm:pt>
    <dgm:pt modelId="{6E772EC6-8546-4CC1-982E-3DB5E54CB37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smtClean="0"/>
            <a:t>Снижение социальной напряженности и повышение удовлетворенности работой </a:t>
          </a:r>
          <a:endParaRPr lang="ru-RU" sz="2400"/>
        </a:p>
      </dgm:t>
    </dgm:pt>
    <dgm:pt modelId="{64858FED-3442-4430-96E0-D36C890938E4}" type="parTrans" cxnId="{5A9BEBD3-D607-4BFD-A8ED-98230F386D81}">
      <dgm:prSet/>
      <dgm:spPr/>
      <dgm:t>
        <a:bodyPr/>
        <a:lstStyle/>
        <a:p>
          <a:endParaRPr lang="ru-RU"/>
        </a:p>
      </dgm:t>
    </dgm:pt>
    <dgm:pt modelId="{A705E3CF-888E-42DC-9A78-4EA9A396E4D2}" type="sibTrans" cxnId="{5A9BEBD3-D607-4BFD-A8ED-98230F386D81}">
      <dgm:prSet/>
      <dgm:spPr/>
      <dgm:t>
        <a:bodyPr/>
        <a:lstStyle/>
        <a:p>
          <a:endParaRPr lang="ru-RU"/>
        </a:p>
      </dgm:t>
    </dgm:pt>
    <dgm:pt modelId="{F743D636-659A-4148-B020-2FC43F5F2816}" type="pres">
      <dgm:prSet presAssocID="{A1FF9697-B9EC-4AF5-AA95-69DEFC2202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C3229-4CC5-4EEA-9FC8-A20D7BA16811}" type="pres">
      <dgm:prSet presAssocID="{F10C893A-275F-4406-A574-CF87BE5959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66E59-3F14-434E-BE18-405527D6FCE7}" type="pres">
      <dgm:prSet presAssocID="{7717780E-78CA-4140-B6E4-693EAEC04F30}" presName="sibTrans" presStyleCnt="0"/>
      <dgm:spPr/>
    </dgm:pt>
    <dgm:pt modelId="{B21C8081-A8A8-40B5-9013-04155AF97BC9}" type="pres">
      <dgm:prSet presAssocID="{BBEEBC47-1771-493D-9B72-FF99C3F579F9}" presName="node" presStyleLbl="node1" presStyleIdx="1" presStyleCnt="3" custLinFactNeighborX="34757" custLinFactNeighborY="4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4401A-DDE6-4F83-BBB6-87D6A1963C73}" type="pres">
      <dgm:prSet presAssocID="{573ED279-01C5-423B-A5F3-3B2DB884D686}" presName="sibTrans" presStyleCnt="0"/>
      <dgm:spPr/>
    </dgm:pt>
    <dgm:pt modelId="{C74D0C14-A5D3-4CBC-9AC7-716FDAA76868}" type="pres">
      <dgm:prSet presAssocID="{6E772EC6-8546-4CC1-982E-3DB5E54CB37F}" presName="node" presStyleLbl="node1" presStyleIdx="2" presStyleCnt="3" custLinFactNeighborX="64023" custLinFactNeighborY="3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6B267-14B9-42EC-A88C-48CB9CAAB8BB}" type="presOf" srcId="{F10C893A-275F-4406-A574-CF87BE5959B9}" destId="{919C3229-4CC5-4EEA-9FC8-A20D7BA16811}" srcOrd="0" destOrd="0" presId="urn:microsoft.com/office/officeart/2005/8/layout/hList6"/>
    <dgm:cxn modelId="{F3C70ED9-8956-4D6A-A80F-FDB1E1B58E63}" srcId="{A1FF9697-B9EC-4AF5-AA95-69DEFC2202E4}" destId="{F10C893A-275F-4406-A574-CF87BE5959B9}" srcOrd="0" destOrd="0" parTransId="{98E83547-2B7F-40F4-838D-31DB1C855A3B}" sibTransId="{7717780E-78CA-4140-B6E4-693EAEC04F30}"/>
    <dgm:cxn modelId="{5A9BEBD3-D607-4BFD-A8ED-98230F386D81}" srcId="{A1FF9697-B9EC-4AF5-AA95-69DEFC2202E4}" destId="{6E772EC6-8546-4CC1-982E-3DB5E54CB37F}" srcOrd="2" destOrd="0" parTransId="{64858FED-3442-4430-96E0-D36C890938E4}" sibTransId="{A705E3CF-888E-42DC-9A78-4EA9A396E4D2}"/>
    <dgm:cxn modelId="{898FF883-92DC-4514-A250-F8EB0A5AFE1A}" srcId="{A1FF9697-B9EC-4AF5-AA95-69DEFC2202E4}" destId="{BBEEBC47-1771-493D-9B72-FF99C3F579F9}" srcOrd="1" destOrd="0" parTransId="{670E4DA4-7E5A-448F-87ED-4DB44BE3DE73}" sibTransId="{573ED279-01C5-423B-A5F3-3B2DB884D686}"/>
    <dgm:cxn modelId="{C96AA265-1167-4425-B8C8-FA8B61D90B11}" type="presOf" srcId="{6E772EC6-8546-4CC1-982E-3DB5E54CB37F}" destId="{C74D0C14-A5D3-4CBC-9AC7-716FDAA76868}" srcOrd="0" destOrd="0" presId="urn:microsoft.com/office/officeart/2005/8/layout/hList6"/>
    <dgm:cxn modelId="{FEBFD6CA-6B20-426C-9EB1-0282990417C8}" type="presOf" srcId="{BBEEBC47-1771-493D-9B72-FF99C3F579F9}" destId="{B21C8081-A8A8-40B5-9013-04155AF97BC9}" srcOrd="0" destOrd="0" presId="urn:microsoft.com/office/officeart/2005/8/layout/hList6"/>
    <dgm:cxn modelId="{0A7397AD-06F5-4150-B165-4B4B66505E14}" type="presOf" srcId="{A1FF9697-B9EC-4AF5-AA95-69DEFC2202E4}" destId="{F743D636-659A-4148-B020-2FC43F5F2816}" srcOrd="0" destOrd="0" presId="urn:microsoft.com/office/officeart/2005/8/layout/hList6"/>
    <dgm:cxn modelId="{ABF80FC2-E896-495C-A224-2B4E1EC78E41}" type="presParOf" srcId="{F743D636-659A-4148-B020-2FC43F5F2816}" destId="{919C3229-4CC5-4EEA-9FC8-A20D7BA16811}" srcOrd="0" destOrd="0" presId="urn:microsoft.com/office/officeart/2005/8/layout/hList6"/>
    <dgm:cxn modelId="{FC202B2F-5084-46B2-8410-A8FB1F884798}" type="presParOf" srcId="{F743D636-659A-4148-B020-2FC43F5F2816}" destId="{43466E59-3F14-434E-BE18-405527D6FCE7}" srcOrd="1" destOrd="0" presId="urn:microsoft.com/office/officeart/2005/8/layout/hList6"/>
    <dgm:cxn modelId="{DB28312D-D412-4DE7-B38D-A27DC1A57B7E}" type="presParOf" srcId="{F743D636-659A-4148-B020-2FC43F5F2816}" destId="{B21C8081-A8A8-40B5-9013-04155AF97BC9}" srcOrd="2" destOrd="0" presId="urn:microsoft.com/office/officeart/2005/8/layout/hList6"/>
    <dgm:cxn modelId="{CD5CDD95-05DE-4018-A6F8-4D1CED0FF019}" type="presParOf" srcId="{F743D636-659A-4148-B020-2FC43F5F2816}" destId="{53A4401A-DDE6-4F83-BBB6-87D6A1963C73}" srcOrd="3" destOrd="0" presId="urn:microsoft.com/office/officeart/2005/8/layout/hList6"/>
    <dgm:cxn modelId="{86B257EF-4A69-49ED-96BE-EE267FA0E6E9}" type="presParOf" srcId="{F743D636-659A-4148-B020-2FC43F5F2816}" destId="{C74D0C14-A5D3-4CBC-9AC7-716FDAA7686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E8D223-11AB-4B73-AF54-869A455DD5C2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D1405-B450-475D-B269-AA76C14F8D0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Влиять на удовлетворение потребностей</a:t>
          </a:r>
          <a:endParaRPr lang="ru-RU" dirty="0"/>
        </a:p>
      </dgm:t>
    </dgm:pt>
    <dgm:pt modelId="{4E92DBB7-029E-4BDF-BBDD-80F751F02F06}" type="parTrans" cxnId="{5CC7D3C9-207D-4B46-8365-92BFEFAE1E79}">
      <dgm:prSet/>
      <dgm:spPr/>
      <dgm:t>
        <a:bodyPr/>
        <a:lstStyle/>
        <a:p>
          <a:endParaRPr lang="ru-RU"/>
        </a:p>
      </dgm:t>
    </dgm:pt>
    <dgm:pt modelId="{A148F56B-4224-4DBC-8878-8E7C2F4ACE33}" type="sibTrans" cxnId="{5CC7D3C9-207D-4B46-8365-92BFEFAE1E79}">
      <dgm:prSet/>
      <dgm:spPr/>
      <dgm:t>
        <a:bodyPr/>
        <a:lstStyle/>
        <a:p>
          <a:endParaRPr lang="ru-RU"/>
        </a:p>
      </dgm:t>
    </dgm:pt>
    <dgm:pt modelId="{AE44A4E7-AC27-479A-AB03-FD4324EFBEE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Влиять на механизмы запуска возникновения новых потребностей</a:t>
          </a:r>
          <a:endParaRPr lang="ru-RU" dirty="0"/>
        </a:p>
      </dgm:t>
    </dgm:pt>
    <dgm:pt modelId="{1E283FED-1971-4207-8467-4164A93CDD8B}" type="parTrans" cxnId="{544AEB8F-8F28-41FD-985C-612224F34E3A}">
      <dgm:prSet/>
      <dgm:spPr/>
      <dgm:t>
        <a:bodyPr/>
        <a:lstStyle/>
        <a:p>
          <a:endParaRPr lang="ru-RU"/>
        </a:p>
      </dgm:t>
    </dgm:pt>
    <dgm:pt modelId="{17077B2A-AFB8-44EC-9285-8EFC8660196E}" type="sibTrans" cxnId="{544AEB8F-8F28-41FD-985C-612224F34E3A}">
      <dgm:prSet/>
      <dgm:spPr/>
      <dgm:t>
        <a:bodyPr/>
        <a:lstStyle/>
        <a:p>
          <a:endParaRPr lang="ru-RU"/>
        </a:p>
      </dgm:t>
    </dgm:pt>
    <dgm:pt modelId="{ED1372AD-5F1A-49CC-96E5-F8064DB19D7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Влиять на когнитивную составляющую педагогов </a:t>
          </a:r>
        </a:p>
        <a:p>
          <a:r>
            <a:rPr lang="ru-RU" dirty="0" smtClean="0"/>
            <a:t>(ЧТО? ЗАЧЕМ? КАК? КАКОЙ РЕЗУЛЬТАТ ОЖИДАЕМ?)</a:t>
          </a:r>
          <a:endParaRPr lang="ru-RU" dirty="0"/>
        </a:p>
      </dgm:t>
    </dgm:pt>
    <dgm:pt modelId="{4EA0DA3B-8A72-4698-8D44-4B2CC15E968E}" type="parTrans" cxnId="{4DDB9D83-464C-4FD7-B412-48EAAA36FBFE}">
      <dgm:prSet/>
      <dgm:spPr/>
      <dgm:t>
        <a:bodyPr/>
        <a:lstStyle/>
        <a:p>
          <a:endParaRPr lang="ru-RU"/>
        </a:p>
      </dgm:t>
    </dgm:pt>
    <dgm:pt modelId="{E62940C5-0B50-4BC9-821A-85C37E143056}" type="sibTrans" cxnId="{4DDB9D83-464C-4FD7-B412-48EAAA36FBFE}">
      <dgm:prSet/>
      <dgm:spPr/>
      <dgm:t>
        <a:bodyPr/>
        <a:lstStyle/>
        <a:p>
          <a:endParaRPr lang="ru-RU"/>
        </a:p>
      </dgm:t>
    </dgm:pt>
    <dgm:pt modelId="{2B7BB7A8-CEFF-45F1-8699-199AC84C51A3}">
      <dgm:prSet phldrT="[Текст]"/>
      <dgm:spPr/>
      <dgm:t>
        <a:bodyPr/>
        <a:lstStyle/>
        <a:p>
          <a:r>
            <a:rPr lang="ru-RU" b="1" u="sng" dirty="0" smtClean="0"/>
            <a:t>Применять справедливое </a:t>
          </a:r>
          <a:r>
            <a:rPr lang="ru-RU" dirty="0" smtClean="0"/>
            <a:t>поощрение (стимулирование) </a:t>
          </a:r>
          <a:endParaRPr lang="ru-RU" dirty="0"/>
        </a:p>
      </dgm:t>
    </dgm:pt>
    <dgm:pt modelId="{1264DE5F-487E-4469-8182-14172474ED31}" type="parTrans" cxnId="{CAD34CC6-8A20-4767-894A-C3AFF69C1D95}">
      <dgm:prSet/>
      <dgm:spPr/>
      <dgm:t>
        <a:bodyPr/>
        <a:lstStyle/>
        <a:p>
          <a:endParaRPr lang="ru-RU"/>
        </a:p>
      </dgm:t>
    </dgm:pt>
    <dgm:pt modelId="{3BC8213A-D53D-4E0E-BF81-79AD26DD6F53}" type="sibTrans" cxnId="{CAD34CC6-8A20-4767-894A-C3AFF69C1D95}">
      <dgm:prSet/>
      <dgm:spPr/>
      <dgm:t>
        <a:bodyPr/>
        <a:lstStyle/>
        <a:p>
          <a:endParaRPr lang="ru-RU"/>
        </a:p>
      </dgm:t>
    </dgm:pt>
    <dgm:pt modelId="{80C3B03A-4D50-4F39-A645-5C96A36DC514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/>
            <a:t>Иногда … (наказывать?)</a:t>
          </a:r>
          <a:endParaRPr lang="ru-RU" dirty="0"/>
        </a:p>
      </dgm:t>
    </dgm:pt>
    <dgm:pt modelId="{BF697E65-3C4C-4A0A-B597-44020DBC8937}" type="parTrans" cxnId="{8527019A-EDF2-4161-98FC-8225E7311D51}">
      <dgm:prSet/>
      <dgm:spPr/>
      <dgm:t>
        <a:bodyPr/>
        <a:lstStyle/>
        <a:p>
          <a:endParaRPr lang="ru-RU"/>
        </a:p>
      </dgm:t>
    </dgm:pt>
    <dgm:pt modelId="{90CED509-05D3-441B-97F2-45BB56470E41}" type="sibTrans" cxnId="{8527019A-EDF2-4161-98FC-8225E7311D51}">
      <dgm:prSet/>
      <dgm:spPr/>
      <dgm:t>
        <a:bodyPr/>
        <a:lstStyle/>
        <a:p>
          <a:endParaRPr lang="ru-RU"/>
        </a:p>
      </dgm:t>
    </dgm:pt>
    <dgm:pt modelId="{ECAFB88A-3E69-4303-A70D-1FA4CCAD27FC}" type="pres">
      <dgm:prSet presAssocID="{CAE8D223-11AB-4B73-AF54-869A455DD5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D5C1F-7FBF-4074-AC92-1ACBB699BB7C}" type="pres">
      <dgm:prSet presAssocID="{400D1405-B450-475D-B269-AA76C14F8D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15FA8-5038-42E9-A214-7BF80887EEEE}" type="pres">
      <dgm:prSet presAssocID="{A148F56B-4224-4DBC-8878-8E7C2F4ACE33}" presName="sibTrans" presStyleCnt="0"/>
      <dgm:spPr/>
    </dgm:pt>
    <dgm:pt modelId="{AE1AEFFC-2FC2-4003-834F-87C60E14CECF}" type="pres">
      <dgm:prSet presAssocID="{AE44A4E7-AC27-479A-AB03-FD4324EFBE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A51B0-E770-447F-BA1F-C9218207BC3B}" type="pres">
      <dgm:prSet presAssocID="{17077B2A-AFB8-44EC-9285-8EFC8660196E}" presName="sibTrans" presStyleCnt="0"/>
      <dgm:spPr/>
    </dgm:pt>
    <dgm:pt modelId="{A4CF050E-3BC6-447E-B900-56B3E33F8DCB}" type="pres">
      <dgm:prSet presAssocID="{ED1372AD-5F1A-49CC-96E5-F8064DB19D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50521-F58C-49D6-ADBA-008AB35398CF}" type="pres">
      <dgm:prSet presAssocID="{E62940C5-0B50-4BC9-821A-85C37E143056}" presName="sibTrans" presStyleCnt="0"/>
      <dgm:spPr/>
    </dgm:pt>
    <dgm:pt modelId="{DB896CA8-9269-450A-B446-61D773172AA5}" type="pres">
      <dgm:prSet presAssocID="{2B7BB7A8-CEFF-45F1-8699-199AC84C51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C14A4-3BCE-45C0-AE23-98E0B17AB00D}" type="pres">
      <dgm:prSet presAssocID="{3BC8213A-D53D-4E0E-BF81-79AD26DD6F53}" presName="sibTrans" presStyleCnt="0"/>
      <dgm:spPr/>
    </dgm:pt>
    <dgm:pt modelId="{7897E3DE-E9BC-4BF4-8CAF-612AED26CADC}" type="pres">
      <dgm:prSet presAssocID="{80C3B03A-4D50-4F39-A645-5C96A36DC5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2D38E-9091-4E59-958D-620841F2EA86}" type="presOf" srcId="{CAE8D223-11AB-4B73-AF54-869A455DD5C2}" destId="{ECAFB88A-3E69-4303-A70D-1FA4CCAD27FC}" srcOrd="0" destOrd="0" presId="urn:microsoft.com/office/officeart/2005/8/layout/default#5"/>
    <dgm:cxn modelId="{CAD34CC6-8A20-4767-894A-C3AFF69C1D95}" srcId="{CAE8D223-11AB-4B73-AF54-869A455DD5C2}" destId="{2B7BB7A8-CEFF-45F1-8699-199AC84C51A3}" srcOrd="3" destOrd="0" parTransId="{1264DE5F-487E-4469-8182-14172474ED31}" sibTransId="{3BC8213A-D53D-4E0E-BF81-79AD26DD6F53}"/>
    <dgm:cxn modelId="{93DB4A47-FF6C-464A-A828-F04E01272F08}" type="presOf" srcId="{80C3B03A-4D50-4F39-A645-5C96A36DC514}" destId="{7897E3DE-E9BC-4BF4-8CAF-612AED26CADC}" srcOrd="0" destOrd="0" presId="urn:microsoft.com/office/officeart/2005/8/layout/default#5"/>
    <dgm:cxn modelId="{5CC7D3C9-207D-4B46-8365-92BFEFAE1E79}" srcId="{CAE8D223-11AB-4B73-AF54-869A455DD5C2}" destId="{400D1405-B450-475D-B269-AA76C14F8D00}" srcOrd="0" destOrd="0" parTransId="{4E92DBB7-029E-4BDF-BBDD-80F751F02F06}" sibTransId="{A148F56B-4224-4DBC-8878-8E7C2F4ACE33}"/>
    <dgm:cxn modelId="{1DF4E5C7-6986-4241-BECC-7095B69E139D}" type="presOf" srcId="{AE44A4E7-AC27-479A-AB03-FD4324EFBEEE}" destId="{AE1AEFFC-2FC2-4003-834F-87C60E14CECF}" srcOrd="0" destOrd="0" presId="urn:microsoft.com/office/officeart/2005/8/layout/default#5"/>
    <dgm:cxn modelId="{8527019A-EDF2-4161-98FC-8225E7311D51}" srcId="{CAE8D223-11AB-4B73-AF54-869A455DD5C2}" destId="{80C3B03A-4D50-4F39-A645-5C96A36DC514}" srcOrd="4" destOrd="0" parTransId="{BF697E65-3C4C-4A0A-B597-44020DBC8937}" sibTransId="{90CED509-05D3-441B-97F2-45BB56470E41}"/>
    <dgm:cxn modelId="{544AEB8F-8F28-41FD-985C-612224F34E3A}" srcId="{CAE8D223-11AB-4B73-AF54-869A455DD5C2}" destId="{AE44A4E7-AC27-479A-AB03-FD4324EFBEEE}" srcOrd="1" destOrd="0" parTransId="{1E283FED-1971-4207-8467-4164A93CDD8B}" sibTransId="{17077B2A-AFB8-44EC-9285-8EFC8660196E}"/>
    <dgm:cxn modelId="{4DDB9D83-464C-4FD7-B412-48EAAA36FBFE}" srcId="{CAE8D223-11AB-4B73-AF54-869A455DD5C2}" destId="{ED1372AD-5F1A-49CC-96E5-F8064DB19D78}" srcOrd="2" destOrd="0" parTransId="{4EA0DA3B-8A72-4698-8D44-4B2CC15E968E}" sibTransId="{E62940C5-0B50-4BC9-821A-85C37E143056}"/>
    <dgm:cxn modelId="{0A88FAF3-919C-4140-BEB8-2163742ECB51}" type="presOf" srcId="{2B7BB7A8-CEFF-45F1-8699-199AC84C51A3}" destId="{DB896CA8-9269-450A-B446-61D773172AA5}" srcOrd="0" destOrd="0" presId="urn:microsoft.com/office/officeart/2005/8/layout/default#5"/>
    <dgm:cxn modelId="{E778DAA2-7FEC-4859-8E9C-3E7B81ADDEBC}" type="presOf" srcId="{ED1372AD-5F1A-49CC-96E5-F8064DB19D78}" destId="{A4CF050E-3BC6-447E-B900-56B3E33F8DCB}" srcOrd="0" destOrd="0" presId="urn:microsoft.com/office/officeart/2005/8/layout/default#5"/>
    <dgm:cxn modelId="{D9991127-C479-4BC3-9B1B-5C2FD81F52CC}" type="presOf" srcId="{400D1405-B450-475D-B269-AA76C14F8D00}" destId="{FBFD5C1F-7FBF-4074-AC92-1ACBB699BB7C}" srcOrd="0" destOrd="0" presId="urn:microsoft.com/office/officeart/2005/8/layout/default#5"/>
    <dgm:cxn modelId="{9FB73C85-F05A-40DD-9A01-0070AA44E424}" type="presParOf" srcId="{ECAFB88A-3E69-4303-A70D-1FA4CCAD27FC}" destId="{FBFD5C1F-7FBF-4074-AC92-1ACBB699BB7C}" srcOrd="0" destOrd="0" presId="urn:microsoft.com/office/officeart/2005/8/layout/default#5"/>
    <dgm:cxn modelId="{1ED3ADA2-E060-468D-A92F-84FE32A4E861}" type="presParOf" srcId="{ECAFB88A-3E69-4303-A70D-1FA4CCAD27FC}" destId="{5CF15FA8-5038-42E9-A214-7BF80887EEEE}" srcOrd="1" destOrd="0" presId="urn:microsoft.com/office/officeart/2005/8/layout/default#5"/>
    <dgm:cxn modelId="{6ADE098A-EC9C-4E02-8974-AA8DA4C1DA4B}" type="presParOf" srcId="{ECAFB88A-3E69-4303-A70D-1FA4CCAD27FC}" destId="{AE1AEFFC-2FC2-4003-834F-87C60E14CECF}" srcOrd="2" destOrd="0" presId="urn:microsoft.com/office/officeart/2005/8/layout/default#5"/>
    <dgm:cxn modelId="{B30ED4CA-6B10-4C6A-86B9-FC83AEA2C8B2}" type="presParOf" srcId="{ECAFB88A-3E69-4303-A70D-1FA4CCAD27FC}" destId="{10BA51B0-E770-447F-BA1F-C9218207BC3B}" srcOrd="3" destOrd="0" presId="urn:microsoft.com/office/officeart/2005/8/layout/default#5"/>
    <dgm:cxn modelId="{4AA63905-99BA-4EDD-9CCB-C92BB3CC7939}" type="presParOf" srcId="{ECAFB88A-3E69-4303-A70D-1FA4CCAD27FC}" destId="{A4CF050E-3BC6-447E-B900-56B3E33F8DCB}" srcOrd="4" destOrd="0" presId="urn:microsoft.com/office/officeart/2005/8/layout/default#5"/>
    <dgm:cxn modelId="{3CEE5BA1-5227-4211-8FC3-494246BB3424}" type="presParOf" srcId="{ECAFB88A-3E69-4303-A70D-1FA4CCAD27FC}" destId="{74E50521-F58C-49D6-ADBA-008AB35398CF}" srcOrd="5" destOrd="0" presId="urn:microsoft.com/office/officeart/2005/8/layout/default#5"/>
    <dgm:cxn modelId="{D3082168-F821-429F-94F7-B6D4E3CF5AC4}" type="presParOf" srcId="{ECAFB88A-3E69-4303-A70D-1FA4CCAD27FC}" destId="{DB896CA8-9269-450A-B446-61D773172AA5}" srcOrd="6" destOrd="0" presId="urn:microsoft.com/office/officeart/2005/8/layout/default#5"/>
    <dgm:cxn modelId="{617EAD79-A059-43E6-9BC6-78A5C88B7C4B}" type="presParOf" srcId="{ECAFB88A-3E69-4303-A70D-1FA4CCAD27FC}" destId="{386C14A4-3BCE-45C0-AE23-98E0B17AB00D}" srcOrd="7" destOrd="0" presId="urn:microsoft.com/office/officeart/2005/8/layout/default#5"/>
    <dgm:cxn modelId="{32809975-4AFF-4C6D-9C24-FA662DF5FE18}" type="presParOf" srcId="{ECAFB88A-3E69-4303-A70D-1FA4CCAD27FC}" destId="{7897E3DE-E9BC-4BF4-8CAF-612AED26CADC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7DCD-6C96-43B4-B1B1-7C3091DBE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216B6-29AA-4A50-BE62-00A54D42C9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altLang="ru-RU" dirty="0" smtClean="0"/>
            <a:t>Последовательность выполнения задач с учетом состояния    ресурсов </a:t>
          </a:r>
          <a:endParaRPr lang="ru-RU" altLang="ru-RU" dirty="0" smtClean="0">
            <a:solidFill>
              <a:schemeClr val="bg1"/>
            </a:solidFill>
          </a:endParaRPr>
        </a:p>
      </dgm:t>
    </dgm:pt>
    <dgm:pt modelId="{0B294E25-024E-4279-99EA-74DAFBFCF123}" type="parTrans" cxnId="{43005F57-C62F-4198-80D2-68AE6166C6A8}">
      <dgm:prSet/>
      <dgm:spPr/>
      <dgm:t>
        <a:bodyPr/>
        <a:lstStyle/>
        <a:p>
          <a:endParaRPr lang="ru-RU"/>
        </a:p>
      </dgm:t>
    </dgm:pt>
    <dgm:pt modelId="{0C7DDE73-BF15-4EEB-8C72-4995E97FE2F4}" type="sibTrans" cxnId="{43005F57-C62F-4198-80D2-68AE6166C6A8}">
      <dgm:prSet/>
      <dgm:spPr/>
      <dgm:t>
        <a:bodyPr/>
        <a:lstStyle/>
        <a:p>
          <a:endParaRPr lang="ru-RU"/>
        </a:p>
      </dgm:t>
    </dgm:pt>
    <dgm:pt modelId="{E87B27AD-0305-4D3C-8169-743FA91FDF9E}">
      <dgm:prSet custT="1"/>
      <dgm:spPr>
        <a:solidFill>
          <a:srgbClr val="FFFF00"/>
        </a:solidFill>
      </dgm:spPr>
      <dgm:t>
        <a:bodyPr/>
        <a:lstStyle/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План   действий   для подчиненных/исполнителей </a:t>
          </a:r>
        </a:p>
      </dgm:t>
    </dgm:pt>
    <dgm:pt modelId="{B05A8955-3968-4A0B-BD72-E618777FDC8F}" type="parTrans" cxnId="{35114BDC-95CA-44C9-9248-19834FDDAE9D}">
      <dgm:prSet/>
      <dgm:spPr/>
      <dgm:t>
        <a:bodyPr/>
        <a:lstStyle/>
        <a:p>
          <a:endParaRPr lang="ru-RU"/>
        </a:p>
      </dgm:t>
    </dgm:pt>
    <dgm:pt modelId="{584A7C87-760E-4527-9A01-8589062BE9FF}" type="sibTrans" cxnId="{35114BDC-95CA-44C9-9248-19834FDDAE9D}">
      <dgm:prSet/>
      <dgm:spPr/>
      <dgm:t>
        <a:bodyPr/>
        <a:lstStyle/>
        <a:p>
          <a:endParaRPr lang="ru-RU"/>
        </a:p>
      </dgm:t>
    </dgm:pt>
    <dgm:pt modelId="{6BAF3EF4-C885-4B97-A632-2BB270B33C96}" type="pres">
      <dgm:prSet presAssocID="{D0AA7DCD-6C96-43B4-B1B1-7C3091DBE0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73B29B-E1D8-435E-B9AA-77971973E313}" type="pres">
      <dgm:prSet presAssocID="{1AC216B6-29AA-4A50-BE62-00A54D42C940}" presName="node" presStyleLbl="node1" presStyleIdx="0" presStyleCnt="2" custLinFactNeighborX="-4907" custLinFactNeighborY="-74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5520-33C3-4EE4-866D-33ADB88122D7}" type="pres">
      <dgm:prSet presAssocID="{0C7DDE73-BF15-4EEB-8C72-4995E97FE2F4}" presName="sibTrans" presStyleCnt="0"/>
      <dgm:spPr/>
    </dgm:pt>
    <dgm:pt modelId="{CC0C5E58-087D-4EE6-A178-304B8FC7D405}" type="pres">
      <dgm:prSet presAssocID="{E87B27AD-0305-4D3C-8169-743FA91FDF9E}" presName="node" presStyleLbl="node1" presStyleIdx="1" presStyleCnt="2" custScaleX="183998" custScaleY="146667" custLinFactNeighborX="1137" custLinFactNeighborY="7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627DF-B116-4366-89EF-BC11ED58AC9D}" type="presOf" srcId="{D0AA7DCD-6C96-43B4-B1B1-7C3091DBE014}" destId="{6BAF3EF4-C885-4B97-A632-2BB270B33C96}" srcOrd="0" destOrd="0" presId="urn:microsoft.com/office/officeart/2005/8/layout/default"/>
    <dgm:cxn modelId="{43005F57-C62F-4198-80D2-68AE6166C6A8}" srcId="{D0AA7DCD-6C96-43B4-B1B1-7C3091DBE014}" destId="{1AC216B6-29AA-4A50-BE62-00A54D42C940}" srcOrd="0" destOrd="0" parTransId="{0B294E25-024E-4279-99EA-74DAFBFCF123}" sibTransId="{0C7DDE73-BF15-4EEB-8C72-4995E97FE2F4}"/>
    <dgm:cxn modelId="{8C406AB4-AF41-4C02-A2F2-E5BA02DB3762}" type="presOf" srcId="{1AC216B6-29AA-4A50-BE62-00A54D42C940}" destId="{1973B29B-E1D8-435E-B9AA-77971973E313}" srcOrd="0" destOrd="0" presId="urn:microsoft.com/office/officeart/2005/8/layout/default"/>
    <dgm:cxn modelId="{35114BDC-95CA-44C9-9248-19834FDDAE9D}" srcId="{D0AA7DCD-6C96-43B4-B1B1-7C3091DBE014}" destId="{E87B27AD-0305-4D3C-8169-743FA91FDF9E}" srcOrd="1" destOrd="0" parTransId="{B05A8955-3968-4A0B-BD72-E618777FDC8F}" sibTransId="{584A7C87-760E-4527-9A01-8589062BE9FF}"/>
    <dgm:cxn modelId="{37162122-075A-4DCC-9A05-15D86E01B550}" type="presOf" srcId="{E87B27AD-0305-4D3C-8169-743FA91FDF9E}" destId="{CC0C5E58-087D-4EE6-A178-304B8FC7D405}" srcOrd="0" destOrd="0" presId="urn:microsoft.com/office/officeart/2005/8/layout/default"/>
    <dgm:cxn modelId="{4048114E-735B-4850-BDDA-39A9F598999C}" type="presParOf" srcId="{6BAF3EF4-C885-4B97-A632-2BB270B33C96}" destId="{1973B29B-E1D8-435E-B9AA-77971973E313}" srcOrd="0" destOrd="0" presId="urn:microsoft.com/office/officeart/2005/8/layout/default"/>
    <dgm:cxn modelId="{CD180058-41B1-4551-AEC2-2770519AF1AE}" type="presParOf" srcId="{6BAF3EF4-C885-4B97-A632-2BB270B33C96}" destId="{53975520-33C3-4EE4-866D-33ADB88122D7}" srcOrd="1" destOrd="0" presId="urn:microsoft.com/office/officeart/2005/8/layout/default"/>
    <dgm:cxn modelId="{BA578A88-24CC-4F4C-A48B-798C2845C7D1}" type="presParOf" srcId="{6BAF3EF4-C885-4B97-A632-2BB270B33C96}" destId="{CC0C5E58-087D-4EE6-A178-304B8FC7D4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A7DCD-6C96-43B4-B1B1-7C3091DBE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3D95A-13C3-40FE-AC24-65C2EEF04DF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altLang="ru-RU" dirty="0" smtClean="0"/>
            <a:t>Распределение и постановка задач перед подчиненными, формирование мотивации</a:t>
          </a:r>
        </a:p>
      </dgm:t>
    </dgm:pt>
    <dgm:pt modelId="{B5C16BC5-70D0-4541-A045-8013A52B1F6F}" type="parTrans" cxnId="{C1A4D76F-CBA5-486C-A88B-BAADD8418F0B}">
      <dgm:prSet/>
      <dgm:spPr/>
      <dgm:t>
        <a:bodyPr/>
        <a:lstStyle/>
        <a:p>
          <a:endParaRPr lang="ru-RU"/>
        </a:p>
      </dgm:t>
    </dgm:pt>
    <dgm:pt modelId="{ECE135DB-65C2-437B-BA50-889A058AD9C1}" type="sibTrans" cxnId="{C1A4D76F-CBA5-486C-A88B-BAADD8418F0B}">
      <dgm:prSet/>
      <dgm:spPr/>
      <dgm:t>
        <a:bodyPr/>
        <a:lstStyle/>
        <a:p>
          <a:endParaRPr lang="ru-RU"/>
        </a:p>
      </dgm:t>
    </dgm:pt>
    <dgm:pt modelId="{1AC216B6-29AA-4A50-BE62-00A54D42C94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ru-RU" dirty="0" err="1" smtClean="0">
              <a:solidFill>
                <a:schemeClr val="bg1"/>
              </a:solidFill>
            </a:rPr>
            <a:t>Определение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ответственности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br>
            <a:rPr lang="en-US" altLang="ru-RU" dirty="0" smtClean="0">
              <a:solidFill>
                <a:schemeClr val="bg1"/>
              </a:solidFill>
            </a:rPr>
          </a:br>
          <a:r>
            <a:rPr lang="en-US" altLang="ru-RU" dirty="0" smtClean="0">
              <a:solidFill>
                <a:schemeClr val="bg1"/>
              </a:solidFill>
            </a:rPr>
            <a:t>и </a:t>
          </a:r>
          <a:r>
            <a:rPr lang="en-US" altLang="ru-RU" dirty="0" err="1" smtClean="0">
              <a:solidFill>
                <a:schemeClr val="bg1"/>
              </a:solidFill>
            </a:rPr>
            <a:t>создание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календарных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планов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исполнителей</a:t>
          </a:r>
          <a:endParaRPr lang="ru-RU" altLang="ru-RU" dirty="0" smtClean="0">
            <a:solidFill>
              <a:schemeClr val="bg1"/>
            </a:solidFill>
          </a:endParaRPr>
        </a:p>
      </dgm:t>
    </dgm:pt>
    <dgm:pt modelId="{0B294E25-024E-4279-99EA-74DAFBFCF123}" type="parTrans" cxnId="{43005F57-C62F-4198-80D2-68AE6166C6A8}">
      <dgm:prSet/>
      <dgm:spPr/>
      <dgm:t>
        <a:bodyPr/>
        <a:lstStyle/>
        <a:p>
          <a:endParaRPr lang="ru-RU"/>
        </a:p>
      </dgm:t>
    </dgm:pt>
    <dgm:pt modelId="{0C7DDE73-BF15-4EEB-8C72-4995E97FE2F4}" type="sibTrans" cxnId="{43005F57-C62F-4198-80D2-68AE6166C6A8}">
      <dgm:prSet/>
      <dgm:spPr/>
      <dgm:t>
        <a:bodyPr/>
        <a:lstStyle/>
        <a:p>
          <a:endParaRPr lang="ru-RU"/>
        </a:p>
      </dgm:t>
    </dgm:pt>
    <dgm:pt modelId="{DD26373A-5E11-4756-8730-E219E43F000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ru-RU" dirty="0" err="1" smtClean="0">
              <a:solidFill>
                <a:schemeClr val="bg1"/>
              </a:solidFill>
            </a:rPr>
            <a:t>Создание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системы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обратной</a:t>
          </a:r>
          <a:r>
            <a:rPr lang="en-US" altLang="ru-RU" dirty="0" smtClean="0">
              <a:solidFill>
                <a:schemeClr val="bg1"/>
              </a:solidFill>
            </a:rPr>
            <a:t> </a:t>
          </a:r>
          <a:r>
            <a:rPr lang="en-US" altLang="ru-RU" dirty="0" err="1" smtClean="0">
              <a:solidFill>
                <a:schemeClr val="bg1"/>
              </a:solidFill>
            </a:rPr>
            <a:t>связи</a:t>
          </a:r>
          <a:endParaRPr lang="ru-RU" altLang="ru-RU" dirty="0" smtClean="0">
            <a:solidFill>
              <a:schemeClr val="bg1"/>
            </a:solidFill>
          </a:endParaRPr>
        </a:p>
      </dgm:t>
    </dgm:pt>
    <dgm:pt modelId="{D84C7661-66B1-43C5-AD15-DFCB7F282EC0}" type="parTrans" cxnId="{5F5CA789-D1D6-4CB5-87F4-94B50DED2704}">
      <dgm:prSet/>
      <dgm:spPr/>
      <dgm:t>
        <a:bodyPr/>
        <a:lstStyle/>
        <a:p>
          <a:endParaRPr lang="ru-RU"/>
        </a:p>
      </dgm:t>
    </dgm:pt>
    <dgm:pt modelId="{71A52065-1802-4164-B799-21578E041C6C}" type="sibTrans" cxnId="{5F5CA789-D1D6-4CB5-87F4-94B50DED2704}">
      <dgm:prSet/>
      <dgm:spPr/>
      <dgm:t>
        <a:bodyPr/>
        <a:lstStyle/>
        <a:p>
          <a:endParaRPr lang="ru-RU"/>
        </a:p>
      </dgm:t>
    </dgm:pt>
    <dgm:pt modelId="{EEE84C66-C11D-4014-8434-30ECCC17C4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altLang="ru-RU" dirty="0" err="1" smtClean="0">
              <a:solidFill>
                <a:schemeClr val="tx2"/>
              </a:solidFill>
            </a:rPr>
            <a:t>Создание</a:t>
          </a:r>
          <a:r>
            <a:rPr lang="en-US" altLang="ru-RU" dirty="0" smtClean="0">
              <a:solidFill>
                <a:schemeClr val="tx2"/>
              </a:solidFill>
            </a:rPr>
            <a:t> </a:t>
          </a:r>
          <a:r>
            <a:rPr lang="en-US" altLang="ru-RU" dirty="0" err="1" smtClean="0">
              <a:solidFill>
                <a:schemeClr val="tx2"/>
              </a:solidFill>
            </a:rPr>
            <a:t>системы</a:t>
          </a:r>
          <a:r>
            <a:rPr lang="en-US" altLang="ru-RU" dirty="0" smtClean="0">
              <a:solidFill>
                <a:schemeClr val="tx2"/>
              </a:solidFill>
            </a:rPr>
            <a:t> </a:t>
          </a:r>
          <a:r>
            <a:rPr lang="en-US" altLang="ru-RU" dirty="0" err="1" smtClean="0">
              <a:solidFill>
                <a:schemeClr val="tx2"/>
              </a:solidFill>
            </a:rPr>
            <a:t>мотивации</a:t>
          </a:r>
          <a:endParaRPr lang="en-US" altLang="ru-RU" dirty="0" smtClean="0">
            <a:solidFill>
              <a:schemeClr val="tx2"/>
            </a:solidFill>
          </a:endParaRPr>
        </a:p>
      </dgm:t>
    </dgm:pt>
    <dgm:pt modelId="{C951736B-A6B1-4B22-BCF9-CA0797D54A62}" type="parTrans" cxnId="{A8430FFC-C766-4DAC-9B2E-B4F49A469A67}">
      <dgm:prSet/>
      <dgm:spPr/>
      <dgm:t>
        <a:bodyPr/>
        <a:lstStyle/>
        <a:p>
          <a:endParaRPr lang="ru-RU"/>
        </a:p>
      </dgm:t>
    </dgm:pt>
    <dgm:pt modelId="{CF77B147-7ED5-4478-992C-8B5FB332B5FB}" type="sibTrans" cxnId="{A8430FFC-C766-4DAC-9B2E-B4F49A469A67}">
      <dgm:prSet/>
      <dgm:spPr/>
      <dgm:t>
        <a:bodyPr/>
        <a:lstStyle/>
        <a:p>
          <a:endParaRPr lang="ru-RU"/>
        </a:p>
      </dgm:t>
    </dgm:pt>
    <dgm:pt modelId="{E87B27AD-0305-4D3C-8169-743FA91FDF9E}">
      <dgm:prSet custT="1"/>
      <dgm:spPr>
        <a:solidFill>
          <a:srgbClr val="FFFF00"/>
        </a:solidFill>
      </dgm:spPr>
      <dgm:t>
        <a:bodyPr/>
        <a:lstStyle/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r>
            <a:rPr lang="ru-RU" altLang="ru-RU" sz="2400" b="1" dirty="0" smtClean="0">
              <a:solidFill>
                <a:schemeClr val="accent2">
                  <a:lumMod val="75000"/>
                </a:schemeClr>
              </a:solidFill>
            </a:rPr>
            <a:t>понятые и принятые исполнителями задачи </a:t>
          </a:r>
        </a:p>
      </dgm:t>
    </dgm:pt>
    <dgm:pt modelId="{B05A8955-3968-4A0B-BD72-E618777FDC8F}" type="parTrans" cxnId="{35114BDC-95CA-44C9-9248-19834FDDAE9D}">
      <dgm:prSet/>
      <dgm:spPr/>
      <dgm:t>
        <a:bodyPr/>
        <a:lstStyle/>
        <a:p>
          <a:endParaRPr lang="ru-RU"/>
        </a:p>
      </dgm:t>
    </dgm:pt>
    <dgm:pt modelId="{584A7C87-760E-4527-9A01-8589062BE9FF}" type="sibTrans" cxnId="{35114BDC-95CA-44C9-9248-19834FDDAE9D}">
      <dgm:prSet/>
      <dgm:spPr/>
      <dgm:t>
        <a:bodyPr/>
        <a:lstStyle/>
        <a:p>
          <a:endParaRPr lang="ru-RU"/>
        </a:p>
      </dgm:t>
    </dgm:pt>
    <dgm:pt modelId="{6BAF3EF4-C885-4B97-A632-2BB270B33C96}" type="pres">
      <dgm:prSet presAssocID="{D0AA7DCD-6C96-43B4-B1B1-7C3091DBE0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F4823-1D43-4245-A09F-820691C30465}" type="pres">
      <dgm:prSet presAssocID="{FD53D95A-13C3-40FE-AC24-65C2EEF04D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93E43-D4BE-4077-AB49-F477FF6EA5DF}" type="pres">
      <dgm:prSet presAssocID="{ECE135DB-65C2-437B-BA50-889A058AD9C1}" presName="sibTrans" presStyleCnt="0"/>
      <dgm:spPr/>
    </dgm:pt>
    <dgm:pt modelId="{1973B29B-E1D8-435E-B9AA-77971973E313}" type="pres">
      <dgm:prSet presAssocID="{1AC216B6-29AA-4A50-BE62-00A54D42C9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5520-33C3-4EE4-866D-33ADB88122D7}" type="pres">
      <dgm:prSet presAssocID="{0C7DDE73-BF15-4EEB-8C72-4995E97FE2F4}" presName="sibTrans" presStyleCnt="0"/>
      <dgm:spPr/>
    </dgm:pt>
    <dgm:pt modelId="{B756BE9E-36A9-4303-A8DA-96F6EEEE6F32}" type="pres">
      <dgm:prSet presAssocID="{DD26373A-5E11-4756-8730-E219E43F00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C0D46-2062-460E-B319-19EE633DBFF9}" type="pres">
      <dgm:prSet presAssocID="{71A52065-1802-4164-B799-21578E041C6C}" presName="sibTrans" presStyleCnt="0"/>
      <dgm:spPr/>
    </dgm:pt>
    <dgm:pt modelId="{A792D32C-C03B-4EB7-A70E-C9305756C270}" type="pres">
      <dgm:prSet presAssocID="{EEE84C66-C11D-4014-8434-30ECCC17C4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AAA1C-42A8-4924-BD84-E18CA6851D01}" type="pres">
      <dgm:prSet presAssocID="{CF77B147-7ED5-4478-992C-8B5FB332B5FB}" presName="sibTrans" presStyleCnt="0"/>
      <dgm:spPr/>
    </dgm:pt>
    <dgm:pt modelId="{CC0C5E58-087D-4EE6-A178-304B8FC7D405}" type="pres">
      <dgm:prSet presAssocID="{E87B27AD-0305-4D3C-8169-743FA91FDF9E}" presName="node" presStyleLbl="node1" presStyleIdx="4" presStyleCnt="5" custScaleX="183998" custScaleY="146667" custLinFactNeighborX="11799" custLinFactNeighborY="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2501E-891B-46AE-966E-096BC3A06B6C}" type="presOf" srcId="{1AC216B6-29AA-4A50-BE62-00A54D42C940}" destId="{1973B29B-E1D8-435E-B9AA-77971973E313}" srcOrd="0" destOrd="0" presId="urn:microsoft.com/office/officeart/2005/8/layout/default"/>
    <dgm:cxn modelId="{B7FAFCC7-3D81-4DAD-81EF-9A6CF1D47ED3}" type="presOf" srcId="{DD26373A-5E11-4756-8730-E219E43F000A}" destId="{B756BE9E-36A9-4303-A8DA-96F6EEEE6F32}" srcOrd="0" destOrd="0" presId="urn:microsoft.com/office/officeart/2005/8/layout/default"/>
    <dgm:cxn modelId="{A4DB1488-8FCB-46D3-89F9-AF992CD3354F}" type="presOf" srcId="{D0AA7DCD-6C96-43B4-B1B1-7C3091DBE014}" destId="{6BAF3EF4-C885-4B97-A632-2BB270B33C96}" srcOrd="0" destOrd="0" presId="urn:microsoft.com/office/officeart/2005/8/layout/default"/>
    <dgm:cxn modelId="{C1A4D76F-CBA5-486C-A88B-BAADD8418F0B}" srcId="{D0AA7DCD-6C96-43B4-B1B1-7C3091DBE014}" destId="{FD53D95A-13C3-40FE-AC24-65C2EEF04DFB}" srcOrd="0" destOrd="0" parTransId="{B5C16BC5-70D0-4541-A045-8013A52B1F6F}" sibTransId="{ECE135DB-65C2-437B-BA50-889A058AD9C1}"/>
    <dgm:cxn modelId="{A8430FFC-C766-4DAC-9B2E-B4F49A469A67}" srcId="{D0AA7DCD-6C96-43B4-B1B1-7C3091DBE014}" destId="{EEE84C66-C11D-4014-8434-30ECCC17C44D}" srcOrd="3" destOrd="0" parTransId="{C951736B-A6B1-4B22-BCF9-CA0797D54A62}" sibTransId="{CF77B147-7ED5-4478-992C-8B5FB332B5FB}"/>
    <dgm:cxn modelId="{552C0315-BC5F-4845-AA33-FD7CE87DB859}" type="presOf" srcId="{FD53D95A-13C3-40FE-AC24-65C2EEF04DFB}" destId="{164F4823-1D43-4245-A09F-820691C30465}" srcOrd="0" destOrd="0" presId="urn:microsoft.com/office/officeart/2005/8/layout/default"/>
    <dgm:cxn modelId="{5F5CA789-D1D6-4CB5-87F4-94B50DED2704}" srcId="{D0AA7DCD-6C96-43B4-B1B1-7C3091DBE014}" destId="{DD26373A-5E11-4756-8730-E219E43F000A}" srcOrd="2" destOrd="0" parTransId="{D84C7661-66B1-43C5-AD15-DFCB7F282EC0}" sibTransId="{71A52065-1802-4164-B799-21578E041C6C}"/>
    <dgm:cxn modelId="{2C4369C4-E7DC-4924-A047-38D92C023D3F}" type="presOf" srcId="{EEE84C66-C11D-4014-8434-30ECCC17C44D}" destId="{A792D32C-C03B-4EB7-A70E-C9305756C270}" srcOrd="0" destOrd="0" presId="urn:microsoft.com/office/officeart/2005/8/layout/default"/>
    <dgm:cxn modelId="{43005F57-C62F-4198-80D2-68AE6166C6A8}" srcId="{D0AA7DCD-6C96-43B4-B1B1-7C3091DBE014}" destId="{1AC216B6-29AA-4A50-BE62-00A54D42C940}" srcOrd="1" destOrd="0" parTransId="{0B294E25-024E-4279-99EA-74DAFBFCF123}" sibTransId="{0C7DDE73-BF15-4EEB-8C72-4995E97FE2F4}"/>
    <dgm:cxn modelId="{190E002C-7F04-4B90-9368-3D234CA7D1FF}" type="presOf" srcId="{E87B27AD-0305-4D3C-8169-743FA91FDF9E}" destId="{CC0C5E58-087D-4EE6-A178-304B8FC7D405}" srcOrd="0" destOrd="0" presId="urn:microsoft.com/office/officeart/2005/8/layout/default"/>
    <dgm:cxn modelId="{35114BDC-95CA-44C9-9248-19834FDDAE9D}" srcId="{D0AA7DCD-6C96-43B4-B1B1-7C3091DBE014}" destId="{E87B27AD-0305-4D3C-8169-743FA91FDF9E}" srcOrd="4" destOrd="0" parTransId="{B05A8955-3968-4A0B-BD72-E618777FDC8F}" sibTransId="{584A7C87-760E-4527-9A01-8589062BE9FF}"/>
    <dgm:cxn modelId="{18F2B0B6-48C5-4814-8AC9-535F67686547}" type="presParOf" srcId="{6BAF3EF4-C885-4B97-A632-2BB270B33C96}" destId="{164F4823-1D43-4245-A09F-820691C30465}" srcOrd="0" destOrd="0" presId="urn:microsoft.com/office/officeart/2005/8/layout/default"/>
    <dgm:cxn modelId="{BA19B586-7B14-4C1D-A796-12C1D1B954C7}" type="presParOf" srcId="{6BAF3EF4-C885-4B97-A632-2BB270B33C96}" destId="{89893E43-D4BE-4077-AB49-F477FF6EA5DF}" srcOrd="1" destOrd="0" presId="urn:microsoft.com/office/officeart/2005/8/layout/default"/>
    <dgm:cxn modelId="{B1F09ED4-226E-47BB-8A6B-AA90D4B9BC96}" type="presParOf" srcId="{6BAF3EF4-C885-4B97-A632-2BB270B33C96}" destId="{1973B29B-E1D8-435E-B9AA-77971973E313}" srcOrd="2" destOrd="0" presId="urn:microsoft.com/office/officeart/2005/8/layout/default"/>
    <dgm:cxn modelId="{8E96C05E-71E6-4DB3-A6A1-4014C65A6D9E}" type="presParOf" srcId="{6BAF3EF4-C885-4B97-A632-2BB270B33C96}" destId="{53975520-33C3-4EE4-866D-33ADB88122D7}" srcOrd="3" destOrd="0" presId="urn:microsoft.com/office/officeart/2005/8/layout/default"/>
    <dgm:cxn modelId="{1D466EE6-0FCC-4A75-8526-1ACC0A1D9CEC}" type="presParOf" srcId="{6BAF3EF4-C885-4B97-A632-2BB270B33C96}" destId="{B756BE9E-36A9-4303-A8DA-96F6EEEE6F32}" srcOrd="4" destOrd="0" presId="urn:microsoft.com/office/officeart/2005/8/layout/default"/>
    <dgm:cxn modelId="{FE8BA6B5-1256-42FE-BB21-3632C5430A67}" type="presParOf" srcId="{6BAF3EF4-C885-4B97-A632-2BB270B33C96}" destId="{68AC0D46-2062-460E-B319-19EE633DBFF9}" srcOrd="5" destOrd="0" presId="urn:microsoft.com/office/officeart/2005/8/layout/default"/>
    <dgm:cxn modelId="{7FD8A8B4-FC3C-4B94-A56F-FDA592F9622A}" type="presParOf" srcId="{6BAF3EF4-C885-4B97-A632-2BB270B33C96}" destId="{A792D32C-C03B-4EB7-A70E-C9305756C270}" srcOrd="6" destOrd="0" presId="urn:microsoft.com/office/officeart/2005/8/layout/default"/>
    <dgm:cxn modelId="{CB0A08DE-1C8B-4A49-A78F-A6E19F6FE733}" type="presParOf" srcId="{6BAF3EF4-C885-4B97-A632-2BB270B33C96}" destId="{08CAAA1C-42A8-4924-BD84-E18CA6851D01}" srcOrd="7" destOrd="0" presId="urn:microsoft.com/office/officeart/2005/8/layout/default"/>
    <dgm:cxn modelId="{9B77E521-BEE9-4B2D-B236-6351CFBC6676}" type="presParOf" srcId="{6BAF3EF4-C885-4B97-A632-2BB270B33C96}" destId="{CC0C5E58-087D-4EE6-A178-304B8FC7D4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EB93C-BD64-4DA3-9D51-60D437548C48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5E488C-0603-4270-A32A-F15DED2FF2DC}">
      <dgm:prSet phldrT="[Текст]"/>
      <dgm:spPr/>
      <dgm:t>
        <a:bodyPr/>
        <a:lstStyle/>
        <a:p>
          <a:r>
            <a:rPr lang="ru-RU" dirty="0" smtClean="0"/>
            <a:t>Контроль: преимущества и недостатки</a:t>
          </a:r>
          <a:endParaRPr lang="ru-RU" dirty="0"/>
        </a:p>
      </dgm:t>
    </dgm:pt>
    <dgm:pt modelId="{EC778DEF-AC1A-48CE-BFDF-67216CCD4B1D}" type="parTrans" cxnId="{1A5A0B00-EB65-44A1-8FA4-2D2756529E7C}">
      <dgm:prSet/>
      <dgm:spPr/>
      <dgm:t>
        <a:bodyPr/>
        <a:lstStyle/>
        <a:p>
          <a:endParaRPr lang="ru-RU"/>
        </a:p>
      </dgm:t>
    </dgm:pt>
    <dgm:pt modelId="{162C5974-8BCD-4993-98D6-96A036948BF2}" type="sibTrans" cxnId="{1A5A0B00-EB65-44A1-8FA4-2D2756529E7C}">
      <dgm:prSet/>
      <dgm:spPr/>
      <dgm:t>
        <a:bodyPr/>
        <a:lstStyle/>
        <a:p>
          <a:endParaRPr lang="ru-RU"/>
        </a:p>
      </dgm:t>
    </dgm:pt>
    <dgm:pt modelId="{4F8C71C0-C550-4624-93C1-27BC301A10C2}" type="pres">
      <dgm:prSet presAssocID="{3F2EB93C-BD64-4DA3-9D51-60D437548C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7CFF6-ED25-4CAE-AB3F-D6109E51FA82}" type="pres">
      <dgm:prSet presAssocID="{875E488C-0603-4270-A32A-F15DED2FF2D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16B7F-9794-4AA4-A684-4A23013AEB6E}" type="presOf" srcId="{875E488C-0603-4270-A32A-F15DED2FF2DC}" destId="{0967CFF6-ED25-4CAE-AB3F-D6109E51FA82}" srcOrd="0" destOrd="0" presId="urn:microsoft.com/office/officeart/2005/8/layout/default#4"/>
    <dgm:cxn modelId="{16EBE27D-C8D7-4CA6-AE7B-B428E4B45648}" type="presOf" srcId="{3F2EB93C-BD64-4DA3-9D51-60D437548C48}" destId="{4F8C71C0-C550-4624-93C1-27BC301A10C2}" srcOrd="0" destOrd="0" presId="urn:microsoft.com/office/officeart/2005/8/layout/default#4"/>
    <dgm:cxn modelId="{1A5A0B00-EB65-44A1-8FA4-2D2756529E7C}" srcId="{3F2EB93C-BD64-4DA3-9D51-60D437548C48}" destId="{875E488C-0603-4270-A32A-F15DED2FF2DC}" srcOrd="0" destOrd="0" parTransId="{EC778DEF-AC1A-48CE-BFDF-67216CCD4B1D}" sibTransId="{162C5974-8BCD-4993-98D6-96A036948BF2}"/>
    <dgm:cxn modelId="{AD70C7CD-CD79-42F2-994C-B662B329419A}" type="presParOf" srcId="{4F8C71C0-C550-4624-93C1-27BC301A10C2}" destId="{0967CFF6-ED25-4CAE-AB3F-D6109E51FA82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20A4D-D495-4214-B45B-5320AD73D2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229AD5-B25F-4734-8D62-2D494D5B9FB0}">
      <dgm:prSet phldrT="[Текст]"/>
      <dgm:spPr/>
      <dgm:t>
        <a:bodyPr/>
        <a:lstStyle/>
        <a:p>
          <a:r>
            <a:rPr lang="ru-RU" smtClean="0"/>
            <a:t>функция</a:t>
          </a:r>
          <a:endParaRPr lang="ru-RU" dirty="0"/>
        </a:p>
      </dgm:t>
    </dgm:pt>
    <dgm:pt modelId="{4DA2FB6F-ECE9-40C7-AB1E-CE7C82F901F8}" type="parTrans" cxnId="{586133C7-4263-4432-8701-92C5C82593EA}">
      <dgm:prSet/>
      <dgm:spPr/>
      <dgm:t>
        <a:bodyPr/>
        <a:lstStyle/>
        <a:p>
          <a:endParaRPr lang="ru-RU"/>
        </a:p>
      </dgm:t>
    </dgm:pt>
    <dgm:pt modelId="{3D1B8BD2-27F4-4D4F-9D7D-2F759736CE54}" type="sibTrans" cxnId="{586133C7-4263-4432-8701-92C5C82593EA}">
      <dgm:prSet/>
      <dgm:spPr/>
      <dgm:t>
        <a:bodyPr/>
        <a:lstStyle/>
        <a:p>
          <a:endParaRPr lang="ru-RU"/>
        </a:p>
      </dgm:t>
    </dgm:pt>
    <dgm:pt modelId="{185165E3-04E4-4D1D-9A1E-ADA0C62AD42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Оценивание</a:t>
          </a:r>
          <a:endParaRPr lang="ru-RU" dirty="0"/>
        </a:p>
      </dgm:t>
    </dgm:pt>
    <dgm:pt modelId="{1C2BCD04-A0F6-4EFD-A97A-413F07750C62}" type="parTrans" cxnId="{62C728D8-2918-43FA-9274-919180CE6E24}">
      <dgm:prSet/>
      <dgm:spPr/>
      <dgm:t>
        <a:bodyPr/>
        <a:lstStyle/>
        <a:p>
          <a:endParaRPr lang="ru-RU"/>
        </a:p>
      </dgm:t>
    </dgm:pt>
    <dgm:pt modelId="{D413755B-936C-450D-BA3F-65BDFCFC4CA6}" type="sibTrans" cxnId="{62C728D8-2918-43FA-9274-919180CE6E24}">
      <dgm:prSet/>
      <dgm:spPr/>
      <dgm:t>
        <a:bodyPr/>
        <a:lstStyle/>
        <a:p>
          <a:endParaRPr lang="ru-RU"/>
        </a:p>
      </dgm:t>
    </dgm:pt>
    <dgm:pt modelId="{9C07C3DE-2A4D-4263-989C-933A20FD036B}">
      <dgm:prSet phldrT="[Текст]"/>
      <dgm:spPr/>
      <dgm:t>
        <a:bodyPr/>
        <a:lstStyle/>
        <a:p>
          <a:r>
            <a:rPr lang="ru-RU" dirty="0" smtClean="0"/>
            <a:t>процесс</a:t>
          </a:r>
          <a:endParaRPr lang="ru-RU" dirty="0"/>
        </a:p>
      </dgm:t>
    </dgm:pt>
    <dgm:pt modelId="{928906C9-0628-4724-9AE1-78DE1028D3BF}" type="parTrans" cxnId="{F526F061-7F5F-45FE-B76D-325CBBA011F5}">
      <dgm:prSet/>
      <dgm:spPr/>
      <dgm:t>
        <a:bodyPr/>
        <a:lstStyle/>
        <a:p>
          <a:endParaRPr lang="ru-RU"/>
        </a:p>
      </dgm:t>
    </dgm:pt>
    <dgm:pt modelId="{06C86A84-DAD0-45A5-AD78-30E94E5DCDD6}" type="sibTrans" cxnId="{F526F061-7F5F-45FE-B76D-325CBBA011F5}">
      <dgm:prSet/>
      <dgm:spPr/>
      <dgm:t>
        <a:bodyPr/>
        <a:lstStyle/>
        <a:p>
          <a:endParaRPr lang="ru-RU"/>
        </a:p>
      </dgm:t>
    </dgm:pt>
    <dgm:pt modelId="{82A0BA1A-12DD-4EA5-8E67-32DDE439E2C8}">
      <dgm:prSet phldrT="[Текст]"/>
      <dgm:spPr/>
      <dgm:t>
        <a:bodyPr/>
        <a:lstStyle/>
        <a:p>
          <a:r>
            <a:rPr lang="ru-RU" dirty="0" smtClean="0"/>
            <a:t>Оценка</a:t>
          </a:r>
          <a:endParaRPr lang="ru-RU" dirty="0"/>
        </a:p>
      </dgm:t>
    </dgm:pt>
    <dgm:pt modelId="{5AF1BC0B-6A91-442E-A060-E49A3F1A3B5B}" type="sibTrans" cxnId="{7007DAB2-A85A-4F6B-A895-18832FACC5F9}">
      <dgm:prSet/>
      <dgm:spPr/>
      <dgm:t>
        <a:bodyPr/>
        <a:lstStyle/>
        <a:p>
          <a:endParaRPr lang="ru-RU"/>
        </a:p>
      </dgm:t>
    </dgm:pt>
    <dgm:pt modelId="{FEE9C454-613D-41D6-ACBD-92C9F3B093B3}" type="parTrans" cxnId="{7007DAB2-A85A-4F6B-A895-18832FACC5F9}">
      <dgm:prSet/>
      <dgm:spPr/>
      <dgm:t>
        <a:bodyPr/>
        <a:lstStyle/>
        <a:p>
          <a:endParaRPr lang="ru-RU"/>
        </a:p>
      </dgm:t>
    </dgm:pt>
    <dgm:pt modelId="{2357C02A-229A-4E25-81FE-4421266ECE41}" type="pres">
      <dgm:prSet presAssocID="{6BE20A4D-D495-4214-B45B-5320AD73D2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327C3-B3B3-4DA3-96CF-F4EFDFE55EA2}" type="pres">
      <dgm:prSet presAssocID="{82A0BA1A-12DD-4EA5-8E67-32DDE439E2C8}" presName="parentText" presStyleLbl="node1" presStyleIdx="0" presStyleCnt="2" custLinFactNeighborX="-729" custLinFactNeighborY="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69A0A-4202-486C-9666-1288359AF0DB}" type="pres">
      <dgm:prSet presAssocID="{82A0BA1A-12DD-4EA5-8E67-32DDE439E2C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67902-6C28-461C-8ECC-E22884C2F5EF}" type="pres">
      <dgm:prSet presAssocID="{185165E3-04E4-4D1D-9A1E-ADA0C62AD4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092B9-40ED-4531-A938-36DBF04476A4}" type="pres">
      <dgm:prSet presAssocID="{185165E3-04E4-4D1D-9A1E-ADA0C62AD42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31F54-5822-48DD-B079-280E16C1AB77}" type="presOf" srcId="{6BE20A4D-D495-4214-B45B-5320AD73D23E}" destId="{2357C02A-229A-4E25-81FE-4421266ECE41}" srcOrd="0" destOrd="0" presId="urn:microsoft.com/office/officeart/2005/8/layout/vList2"/>
    <dgm:cxn modelId="{54D7B6EE-4620-4887-B839-126863D1B835}" type="presOf" srcId="{9C07C3DE-2A4D-4263-989C-933A20FD036B}" destId="{F8A092B9-40ED-4531-A938-36DBF04476A4}" srcOrd="0" destOrd="0" presId="urn:microsoft.com/office/officeart/2005/8/layout/vList2"/>
    <dgm:cxn modelId="{586133C7-4263-4432-8701-92C5C82593EA}" srcId="{82A0BA1A-12DD-4EA5-8E67-32DDE439E2C8}" destId="{92229AD5-B25F-4734-8D62-2D494D5B9FB0}" srcOrd="0" destOrd="0" parTransId="{4DA2FB6F-ECE9-40C7-AB1E-CE7C82F901F8}" sibTransId="{3D1B8BD2-27F4-4D4F-9D7D-2F759736CE54}"/>
    <dgm:cxn modelId="{80F06639-5297-47F8-82AD-637B0A2C47E1}" type="presOf" srcId="{185165E3-04E4-4D1D-9A1E-ADA0C62AD421}" destId="{06467902-6C28-461C-8ECC-E22884C2F5EF}" srcOrd="0" destOrd="0" presId="urn:microsoft.com/office/officeart/2005/8/layout/vList2"/>
    <dgm:cxn modelId="{AD3BA861-8719-43A0-AA68-5D7999B528E1}" type="presOf" srcId="{82A0BA1A-12DD-4EA5-8E67-32DDE439E2C8}" destId="{DB2327C3-B3B3-4DA3-96CF-F4EFDFE55EA2}" srcOrd="0" destOrd="0" presId="urn:microsoft.com/office/officeart/2005/8/layout/vList2"/>
    <dgm:cxn modelId="{62C728D8-2918-43FA-9274-919180CE6E24}" srcId="{6BE20A4D-D495-4214-B45B-5320AD73D23E}" destId="{185165E3-04E4-4D1D-9A1E-ADA0C62AD421}" srcOrd="1" destOrd="0" parTransId="{1C2BCD04-A0F6-4EFD-A97A-413F07750C62}" sibTransId="{D413755B-936C-450D-BA3F-65BDFCFC4CA6}"/>
    <dgm:cxn modelId="{F526F061-7F5F-45FE-B76D-325CBBA011F5}" srcId="{185165E3-04E4-4D1D-9A1E-ADA0C62AD421}" destId="{9C07C3DE-2A4D-4263-989C-933A20FD036B}" srcOrd="0" destOrd="0" parTransId="{928906C9-0628-4724-9AE1-78DE1028D3BF}" sibTransId="{06C86A84-DAD0-45A5-AD78-30E94E5DCDD6}"/>
    <dgm:cxn modelId="{7007DAB2-A85A-4F6B-A895-18832FACC5F9}" srcId="{6BE20A4D-D495-4214-B45B-5320AD73D23E}" destId="{82A0BA1A-12DD-4EA5-8E67-32DDE439E2C8}" srcOrd="0" destOrd="0" parTransId="{FEE9C454-613D-41D6-ACBD-92C9F3B093B3}" sibTransId="{5AF1BC0B-6A91-442E-A060-E49A3F1A3B5B}"/>
    <dgm:cxn modelId="{70984736-6EBF-4610-9F36-131D4B635210}" type="presOf" srcId="{92229AD5-B25F-4734-8D62-2D494D5B9FB0}" destId="{DCB69A0A-4202-486C-9666-1288359AF0DB}" srcOrd="0" destOrd="0" presId="urn:microsoft.com/office/officeart/2005/8/layout/vList2"/>
    <dgm:cxn modelId="{B69C7C73-0A32-42B3-9237-80EDA97C6052}" type="presParOf" srcId="{2357C02A-229A-4E25-81FE-4421266ECE41}" destId="{DB2327C3-B3B3-4DA3-96CF-F4EFDFE55EA2}" srcOrd="0" destOrd="0" presId="urn:microsoft.com/office/officeart/2005/8/layout/vList2"/>
    <dgm:cxn modelId="{A93F2DD1-823A-465A-A71F-EB4CA16D4619}" type="presParOf" srcId="{2357C02A-229A-4E25-81FE-4421266ECE41}" destId="{DCB69A0A-4202-486C-9666-1288359AF0DB}" srcOrd="1" destOrd="0" presId="urn:microsoft.com/office/officeart/2005/8/layout/vList2"/>
    <dgm:cxn modelId="{77B90080-D12E-4E27-9D14-8409A1E481AA}" type="presParOf" srcId="{2357C02A-229A-4E25-81FE-4421266ECE41}" destId="{06467902-6C28-461C-8ECC-E22884C2F5EF}" srcOrd="2" destOrd="0" presId="urn:microsoft.com/office/officeart/2005/8/layout/vList2"/>
    <dgm:cxn modelId="{41A3B250-6856-415C-A2F7-CFB7AB7EC21B}" type="presParOf" srcId="{2357C02A-229A-4E25-81FE-4421266ECE41}" destId="{F8A092B9-40ED-4531-A938-36DBF04476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C24BEE-A852-489C-B6E9-9F46C5971E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B44BB3-3E95-44B5-AAEA-F3A582C6BB6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EF260779-B636-4BD5-934E-C398161E3165}" type="parTrans" cxnId="{6B7DC0FF-A6B0-4EFB-A205-3641A8F3BC7F}">
      <dgm:prSet/>
      <dgm:spPr/>
      <dgm:t>
        <a:bodyPr/>
        <a:lstStyle/>
        <a:p>
          <a:endParaRPr lang="ru-RU"/>
        </a:p>
      </dgm:t>
    </dgm:pt>
    <dgm:pt modelId="{8874C2AD-5C9E-41BD-B4E3-FF149CC5F955}" type="sibTrans" cxnId="{6B7DC0FF-A6B0-4EFB-A205-3641A8F3BC7F}">
      <dgm:prSet/>
      <dgm:spPr/>
      <dgm:t>
        <a:bodyPr/>
        <a:lstStyle/>
        <a:p>
          <a:endParaRPr lang="ru-RU"/>
        </a:p>
      </dgm:t>
    </dgm:pt>
    <dgm:pt modelId="{E1252198-DD46-4679-A2EF-065D908F1381}">
      <dgm:prSet phldrT="[Текст]"/>
      <dgm:spPr/>
      <dgm:t>
        <a:bodyPr/>
        <a:lstStyle/>
        <a:p>
          <a:r>
            <a:rPr lang="ru-RU" dirty="0" smtClean="0"/>
            <a:t>Преимущества и риски</a:t>
          </a:r>
          <a:endParaRPr lang="ru-RU" dirty="0"/>
        </a:p>
      </dgm:t>
    </dgm:pt>
    <dgm:pt modelId="{0078D829-B50F-4017-8FCD-3F4DC45BCABB}" type="parTrans" cxnId="{206AE228-8533-4CEF-9EEF-082605482230}">
      <dgm:prSet/>
      <dgm:spPr/>
      <dgm:t>
        <a:bodyPr/>
        <a:lstStyle/>
        <a:p>
          <a:endParaRPr lang="ru-RU"/>
        </a:p>
      </dgm:t>
    </dgm:pt>
    <dgm:pt modelId="{C1A124B4-943F-4A59-B705-C822E8036211}" type="sibTrans" cxnId="{206AE228-8533-4CEF-9EEF-082605482230}">
      <dgm:prSet/>
      <dgm:spPr/>
      <dgm:t>
        <a:bodyPr/>
        <a:lstStyle/>
        <a:p>
          <a:endParaRPr lang="ru-RU"/>
        </a:p>
      </dgm:t>
    </dgm:pt>
    <dgm:pt modelId="{5146A902-3AF1-47FD-BA47-CD21F4B9810F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Мотивация</a:t>
          </a:r>
          <a:endParaRPr lang="ru-RU" dirty="0"/>
        </a:p>
      </dgm:t>
    </dgm:pt>
    <dgm:pt modelId="{47BDB98C-34CB-4599-AB63-C5031F759AC3}" type="parTrans" cxnId="{EA40CEF0-657C-4C3D-8BBF-A0F20E30548A}">
      <dgm:prSet/>
      <dgm:spPr/>
      <dgm:t>
        <a:bodyPr/>
        <a:lstStyle/>
        <a:p>
          <a:endParaRPr lang="ru-RU"/>
        </a:p>
      </dgm:t>
    </dgm:pt>
    <dgm:pt modelId="{C731D94A-4485-4DD8-AF36-CE0D5B424795}" type="sibTrans" cxnId="{EA40CEF0-657C-4C3D-8BBF-A0F20E30548A}">
      <dgm:prSet/>
      <dgm:spPr/>
      <dgm:t>
        <a:bodyPr/>
        <a:lstStyle/>
        <a:p>
          <a:endParaRPr lang="ru-RU"/>
        </a:p>
      </dgm:t>
    </dgm:pt>
    <dgm:pt modelId="{41D7AE52-9116-4050-B808-60B846C75FCE}">
      <dgm:prSet phldrT="[Текст]"/>
      <dgm:spPr/>
      <dgm:t>
        <a:bodyPr/>
        <a:lstStyle/>
        <a:p>
          <a:r>
            <a:rPr lang="ru-RU" dirty="0" smtClean="0"/>
            <a:t>Позитивная и негативная</a:t>
          </a:r>
          <a:endParaRPr lang="ru-RU" dirty="0"/>
        </a:p>
      </dgm:t>
    </dgm:pt>
    <dgm:pt modelId="{06EA537B-9998-40E6-A9ED-F94825104B85}" type="parTrans" cxnId="{2A680CD6-05F9-49BE-B7E4-2DAC7DDE7356}">
      <dgm:prSet/>
      <dgm:spPr/>
      <dgm:t>
        <a:bodyPr/>
        <a:lstStyle/>
        <a:p>
          <a:endParaRPr lang="ru-RU"/>
        </a:p>
      </dgm:t>
    </dgm:pt>
    <dgm:pt modelId="{F6A36E5F-CE4F-4089-A7F9-5C44581ACB60}" type="sibTrans" cxnId="{2A680CD6-05F9-49BE-B7E4-2DAC7DDE7356}">
      <dgm:prSet/>
      <dgm:spPr/>
      <dgm:t>
        <a:bodyPr/>
        <a:lstStyle/>
        <a:p>
          <a:endParaRPr lang="ru-RU"/>
        </a:p>
      </dgm:t>
    </dgm:pt>
    <dgm:pt modelId="{19BD1339-6078-4761-927C-9B0131F11BC7}" type="pres">
      <dgm:prSet presAssocID="{B6C24BEE-A852-489C-B6E9-9F46C5971E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4D457-7133-42B6-BDA3-1DFB59D63D2B}" type="pres">
      <dgm:prSet presAssocID="{7BB44BB3-3E95-44B5-AAEA-F3A582C6BB6C}" presName="parentText" presStyleLbl="node1" presStyleIdx="0" presStyleCnt="2" custLinFactNeighborX="-850" custLinFactNeighborY="-5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37E68-E432-4292-AB38-157CE7860DCF}" type="pres">
      <dgm:prSet presAssocID="{7BB44BB3-3E95-44B5-AAEA-F3A582C6BB6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754A9-85EE-4DB9-BD49-B6923DE7AF6C}" type="pres">
      <dgm:prSet presAssocID="{5146A902-3AF1-47FD-BA47-CD21F4B981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BAD72-B6C1-41A8-A55C-8380918E38BA}" type="pres">
      <dgm:prSet presAssocID="{5146A902-3AF1-47FD-BA47-CD21F4B9810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E83EE-600E-4D8F-847E-4569B258EE6B}" type="presOf" srcId="{E1252198-DD46-4679-A2EF-065D908F1381}" destId="{BB037E68-E432-4292-AB38-157CE7860DCF}" srcOrd="0" destOrd="0" presId="urn:microsoft.com/office/officeart/2005/8/layout/vList2"/>
    <dgm:cxn modelId="{18D052D8-1BB5-439E-A58B-B1413FC67FF3}" type="presOf" srcId="{41D7AE52-9116-4050-B808-60B846C75FCE}" destId="{F0EBAD72-B6C1-41A8-A55C-8380918E38BA}" srcOrd="0" destOrd="0" presId="urn:microsoft.com/office/officeart/2005/8/layout/vList2"/>
    <dgm:cxn modelId="{7F6F348F-74B2-4BBE-8EB3-CAB72F7ED2B9}" type="presOf" srcId="{5146A902-3AF1-47FD-BA47-CD21F4B9810F}" destId="{EA3754A9-85EE-4DB9-BD49-B6923DE7AF6C}" srcOrd="0" destOrd="0" presId="urn:microsoft.com/office/officeart/2005/8/layout/vList2"/>
    <dgm:cxn modelId="{6B7DC0FF-A6B0-4EFB-A205-3641A8F3BC7F}" srcId="{B6C24BEE-A852-489C-B6E9-9F46C5971E41}" destId="{7BB44BB3-3E95-44B5-AAEA-F3A582C6BB6C}" srcOrd="0" destOrd="0" parTransId="{EF260779-B636-4BD5-934E-C398161E3165}" sibTransId="{8874C2AD-5C9E-41BD-B4E3-FF149CC5F955}"/>
    <dgm:cxn modelId="{EA40CEF0-657C-4C3D-8BBF-A0F20E30548A}" srcId="{B6C24BEE-A852-489C-B6E9-9F46C5971E41}" destId="{5146A902-3AF1-47FD-BA47-CD21F4B9810F}" srcOrd="1" destOrd="0" parTransId="{47BDB98C-34CB-4599-AB63-C5031F759AC3}" sibTransId="{C731D94A-4485-4DD8-AF36-CE0D5B424795}"/>
    <dgm:cxn modelId="{010A7750-9D65-4F83-AC67-7492F78D847B}" type="presOf" srcId="{7BB44BB3-3E95-44B5-AAEA-F3A582C6BB6C}" destId="{88B4D457-7133-42B6-BDA3-1DFB59D63D2B}" srcOrd="0" destOrd="0" presId="urn:microsoft.com/office/officeart/2005/8/layout/vList2"/>
    <dgm:cxn modelId="{DF05100D-2584-4855-951B-C40C3BD80ADB}" type="presOf" srcId="{B6C24BEE-A852-489C-B6E9-9F46C5971E41}" destId="{19BD1339-6078-4761-927C-9B0131F11BC7}" srcOrd="0" destOrd="0" presId="urn:microsoft.com/office/officeart/2005/8/layout/vList2"/>
    <dgm:cxn modelId="{206AE228-8533-4CEF-9EEF-082605482230}" srcId="{7BB44BB3-3E95-44B5-AAEA-F3A582C6BB6C}" destId="{E1252198-DD46-4679-A2EF-065D908F1381}" srcOrd="0" destOrd="0" parTransId="{0078D829-B50F-4017-8FCD-3F4DC45BCABB}" sibTransId="{C1A124B4-943F-4A59-B705-C822E8036211}"/>
    <dgm:cxn modelId="{2A680CD6-05F9-49BE-B7E4-2DAC7DDE7356}" srcId="{5146A902-3AF1-47FD-BA47-CD21F4B9810F}" destId="{41D7AE52-9116-4050-B808-60B846C75FCE}" srcOrd="0" destOrd="0" parTransId="{06EA537B-9998-40E6-A9ED-F94825104B85}" sibTransId="{F6A36E5F-CE4F-4089-A7F9-5C44581ACB60}"/>
    <dgm:cxn modelId="{3FA4C04F-EDE9-44B6-912D-DA3E1A9E34D6}" type="presParOf" srcId="{19BD1339-6078-4761-927C-9B0131F11BC7}" destId="{88B4D457-7133-42B6-BDA3-1DFB59D63D2B}" srcOrd="0" destOrd="0" presId="urn:microsoft.com/office/officeart/2005/8/layout/vList2"/>
    <dgm:cxn modelId="{49E575B4-41AC-4F56-ABF8-C14B43113F44}" type="presParOf" srcId="{19BD1339-6078-4761-927C-9B0131F11BC7}" destId="{BB037E68-E432-4292-AB38-157CE7860DCF}" srcOrd="1" destOrd="0" presId="urn:microsoft.com/office/officeart/2005/8/layout/vList2"/>
    <dgm:cxn modelId="{8C259596-89C2-4156-A30D-E07B645B368E}" type="presParOf" srcId="{19BD1339-6078-4761-927C-9B0131F11BC7}" destId="{EA3754A9-85EE-4DB9-BD49-B6923DE7AF6C}" srcOrd="2" destOrd="0" presId="urn:microsoft.com/office/officeart/2005/8/layout/vList2"/>
    <dgm:cxn modelId="{BFD23A8A-951A-4F68-B721-7871EF7F09A5}" type="presParOf" srcId="{19BD1339-6078-4761-927C-9B0131F11BC7}" destId="{F0EBAD72-B6C1-41A8-A55C-8380918E38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75679D-CABD-4AF1-9DB6-12229C685D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4DEDF1-BE91-480B-915C-BC19B6041AAC}">
      <dgm:prSet phldrT="[Текст]"/>
      <dgm:spPr/>
      <dgm:t>
        <a:bodyPr/>
        <a:lstStyle/>
        <a:p>
          <a:r>
            <a:rPr lang="ru-RU" dirty="0" smtClean="0"/>
            <a:t>Мониторинг</a:t>
          </a:r>
          <a:endParaRPr lang="ru-RU" dirty="0"/>
        </a:p>
      </dgm:t>
    </dgm:pt>
    <dgm:pt modelId="{162BF505-10B8-4CDE-AA85-079EFCA6BD4A}" type="parTrans" cxnId="{1F629EE0-EC3F-41D6-B702-06AEA926ECB5}">
      <dgm:prSet/>
      <dgm:spPr/>
      <dgm:t>
        <a:bodyPr/>
        <a:lstStyle/>
        <a:p>
          <a:endParaRPr lang="ru-RU"/>
        </a:p>
      </dgm:t>
    </dgm:pt>
    <dgm:pt modelId="{52FCDA89-2C43-4C17-B541-45FC8E0748C6}" type="sibTrans" cxnId="{1F629EE0-EC3F-41D6-B702-06AEA926ECB5}">
      <dgm:prSet/>
      <dgm:spPr/>
      <dgm:t>
        <a:bodyPr/>
        <a:lstStyle/>
        <a:p>
          <a:endParaRPr lang="ru-RU"/>
        </a:p>
      </dgm:t>
    </dgm:pt>
    <dgm:pt modelId="{84B6F0D7-008F-4002-B28C-20E0BE570CF0}">
      <dgm:prSet phldrT="[Текст]"/>
      <dgm:spPr/>
      <dgm:t>
        <a:bodyPr/>
        <a:lstStyle/>
        <a:p>
          <a:r>
            <a:rPr lang="ru-RU" dirty="0" smtClean="0"/>
            <a:t>Постоянный, качественный</a:t>
          </a:r>
          <a:endParaRPr lang="ru-RU" dirty="0"/>
        </a:p>
      </dgm:t>
    </dgm:pt>
    <dgm:pt modelId="{75995D2B-D7FB-470F-9204-455F7A67D71F}" type="parTrans" cxnId="{FE7B82BB-5976-4CD6-B648-D2B7DC950D3A}">
      <dgm:prSet/>
      <dgm:spPr/>
      <dgm:t>
        <a:bodyPr/>
        <a:lstStyle/>
        <a:p>
          <a:endParaRPr lang="ru-RU"/>
        </a:p>
      </dgm:t>
    </dgm:pt>
    <dgm:pt modelId="{92375770-DB75-471D-9E56-2A1A31531158}" type="sibTrans" cxnId="{FE7B82BB-5976-4CD6-B648-D2B7DC950D3A}">
      <dgm:prSet/>
      <dgm:spPr/>
      <dgm:t>
        <a:bodyPr/>
        <a:lstStyle/>
        <a:p>
          <a:endParaRPr lang="ru-RU"/>
        </a:p>
      </dgm:t>
    </dgm:pt>
    <dgm:pt modelId="{20EE6EF5-7D7B-4F16-89B8-D3048C389F88}">
      <dgm:prSet phldrT="[Текст]"/>
      <dgm:spPr/>
      <dgm:t>
        <a:bodyPr/>
        <a:lstStyle/>
        <a:p>
          <a:r>
            <a:rPr lang="ru-RU" dirty="0" err="1" smtClean="0"/>
            <a:t>Контроллинг</a:t>
          </a:r>
          <a:endParaRPr lang="ru-RU" dirty="0"/>
        </a:p>
      </dgm:t>
    </dgm:pt>
    <dgm:pt modelId="{63A78305-4758-4232-8287-E96BBB5DC9C6}" type="parTrans" cxnId="{89206653-A408-4329-B51A-BDA558731C3A}">
      <dgm:prSet/>
      <dgm:spPr/>
      <dgm:t>
        <a:bodyPr/>
        <a:lstStyle/>
        <a:p>
          <a:endParaRPr lang="ru-RU"/>
        </a:p>
      </dgm:t>
    </dgm:pt>
    <dgm:pt modelId="{AF376B7D-C290-4CED-A0EA-79D2D7503189}" type="sibTrans" cxnId="{89206653-A408-4329-B51A-BDA558731C3A}">
      <dgm:prSet/>
      <dgm:spPr/>
      <dgm:t>
        <a:bodyPr/>
        <a:lstStyle/>
        <a:p>
          <a:endParaRPr lang="ru-RU"/>
        </a:p>
      </dgm:t>
    </dgm:pt>
    <dgm:pt modelId="{25D0616B-8D57-48DB-951A-E477BE5EC90D}">
      <dgm:prSet phldrT="[Текст]"/>
      <dgm:spPr/>
      <dgm:t>
        <a:bodyPr/>
        <a:lstStyle/>
        <a:p>
          <a:r>
            <a:rPr lang="ru-RU" dirty="0" smtClean="0"/>
            <a:t>Системный, количественный</a:t>
          </a:r>
          <a:endParaRPr lang="ru-RU" dirty="0"/>
        </a:p>
      </dgm:t>
    </dgm:pt>
    <dgm:pt modelId="{C64C7D5B-3397-4BAF-9D77-910330B74360}" type="parTrans" cxnId="{52EDBA6D-3AE9-4250-B644-B30F6132B668}">
      <dgm:prSet/>
      <dgm:spPr/>
      <dgm:t>
        <a:bodyPr/>
        <a:lstStyle/>
        <a:p>
          <a:endParaRPr lang="ru-RU"/>
        </a:p>
      </dgm:t>
    </dgm:pt>
    <dgm:pt modelId="{DBEEEC91-2C75-4A92-A26A-A5F737573B7B}" type="sibTrans" cxnId="{52EDBA6D-3AE9-4250-B644-B30F6132B668}">
      <dgm:prSet/>
      <dgm:spPr/>
      <dgm:t>
        <a:bodyPr/>
        <a:lstStyle/>
        <a:p>
          <a:endParaRPr lang="ru-RU"/>
        </a:p>
      </dgm:t>
    </dgm:pt>
    <dgm:pt modelId="{CB678D25-49BF-40C6-9E88-A83AB057D6E0}" type="pres">
      <dgm:prSet presAssocID="{5675679D-CABD-4AF1-9DB6-12229C685D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4E6CD-B5CA-4552-A7CF-7331752CCCF0}" type="pres">
      <dgm:prSet presAssocID="{744DEDF1-BE91-480B-915C-BC19B6041AA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0CA81-AD9B-4F28-A29C-37561BBED9E7}" type="pres">
      <dgm:prSet presAssocID="{744DEDF1-BE91-480B-915C-BC19B6041AA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8D8FC-7AFA-4D60-87B5-761D4D719EA9}" type="pres">
      <dgm:prSet presAssocID="{20EE6EF5-7D7B-4F16-89B8-D3048C389F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58DC7-37F1-4DB2-BA1D-16C49679CBFB}" type="pres">
      <dgm:prSet presAssocID="{20EE6EF5-7D7B-4F16-89B8-D3048C389F8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B82BB-5976-4CD6-B648-D2B7DC950D3A}" srcId="{744DEDF1-BE91-480B-915C-BC19B6041AAC}" destId="{84B6F0D7-008F-4002-B28C-20E0BE570CF0}" srcOrd="0" destOrd="0" parTransId="{75995D2B-D7FB-470F-9204-455F7A67D71F}" sibTransId="{92375770-DB75-471D-9E56-2A1A31531158}"/>
    <dgm:cxn modelId="{227AFEBC-2C36-4BEA-8831-A029C57EC178}" type="presOf" srcId="{25D0616B-8D57-48DB-951A-E477BE5EC90D}" destId="{B0758DC7-37F1-4DB2-BA1D-16C49679CBFB}" srcOrd="0" destOrd="0" presId="urn:microsoft.com/office/officeart/2005/8/layout/vList2"/>
    <dgm:cxn modelId="{1F629EE0-EC3F-41D6-B702-06AEA926ECB5}" srcId="{5675679D-CABD-4AF1-9DB6-12229C685D50}" destId="{744DEDF1-BE91-480B-915C-BC19B6041AAC}" srcOrd="0" destOrd="0" parTransId="{162BF505-10B8-4CDE-AA85-079EFCA6BD4A}" sibTransId="{52FCDA89-2C43-4C17-B541-45FC8E0748C6}"/>
    <dgm:cxn modelId="{89206653-A408-4329-B51A-BDA558731C3A}" srcId="{5675679D-CABD-4AF1-9DB6-12229C685D50}" destId="{20EE6EF5-7D7B-4F16-89B8-D3048C389F88}" srcOrd="1" destOrd="0" parTransId="{63A78305-4758-4232-8287-E96BBB5DC9C6}" sibTransId="{AF376B7D-C290-4CED-A0EA-79D2D7503189}"/>
    <dgm:cxn modelId="{B6B5D4D9-671B-4E3D-9AA7-83A102881511}" type="presOf" srcId="{20EE6EF5-7D7B-4F16-89B8-D3048C389F88}" destId="{EE08D8FC-7AFA-4D60-87B5-761D4D719EA9}" srcOrd="0" destOrd="0" presId="urn:microsoft.com/office/officeart/2005/8/layout/vList2"/>
    <dgm:cxn modelId="{F51FE43F-B165-4EE9-943B-9D8C77B51192}" type="presOf" srcId="{5675679D-CABD-4AF1-9DB6-12229C685D50}" destId="{CB678D25-49BF-40C6-9E88-A83AB057D6E0}" srcOrd="0" destOrd="0" presId="urn:microsoft.com/office/officeart/2005/8/layout/vList2"/>
    <dgm:cxn modelId="{635418CB-2AD3-4065-98E0-39AC750AFC60}" type="presOf" srcId="{744DEDF1-BE91-480B-915C-BC19B6041AAC}" destId="{CDC4E6CD-B5CA-4552-A7CF-7331752CCCF0}" srcOrd="0" destOrd="0" presId="urn:microsoft.com/office/officeart/2005/8/layout/vList2"/>
    <dgm:cxn modelId="{52EDBA6D-3AE9-4250-B644-B30F6132B668}" srcId="{20EE6EF5-7D7B-4F16-89B8-D3048C389F88}" destId="{25D0616B-8D57-48DB-951A-E477BE5EC90D}" srcOrd="0" destOrd="0" parTransId="{C64C7D5B-3397-4BAF-9D77-910330B74360}" sibTransId="{DBEEEC91-2C75-4A92-A26A-A5F737573B7B}"/>
    <dgm:cxn modelId="{C10C6C34-C079-4DF5-BD85-251F87D018D1}" type="presOf" srcId="{84B6F0D7-008F-4002-B28C-20E0BE570CF0}" destId="{8190CA81-AD9B-4F28-A29C-37561BBED9E7}" srcOrd="0" destOrd="0" presId="urn:microsoft.com/office/officeart/2005/8/layout/vList2"/>
    <dgm:cxn modelId="{E6679038-A11F-4165-825D-0EB3C0CCB304}" type="presParOf" srcId="{CB678D25-49BF-40C6-9E88-A83AB057D6E0}" destId="{CDC4E6CD-B5CA-4552-A7CF-7331752CCCF0}" srcOrd="0" destOrd="0" presId="urn:microsoft.com/office/officeart/2005/8/layout/vList2"/>
    <dgm:cxn modelId="{37B665F1-8B60-471B-BE8C-A569DF53A37D}" type="presParOf" srcId="{CB678D25-49BF-40C6-9E88-A83AB057D6E0}" destId="{8190CA81-AD9B-4F28-A29C-37561BBED9E7}" srcOrd="1" destOrd="0" presId="urn:microsoft.com/office/officeart/2005/8/layout/vList2"/>
    <dgm:cxn modelId="{9FFBE0F5-7D50-4C3D-AC49-5BCEEC676F4D}" type="presParOf" srcId="{CB678D25-49BF-40C6-9E88-A83AB057D6E0}" destId="{EE08D8FC-7AFA-4D60-87B5-761D4D719EA9}" srcOrd="2" destOrd="0" presId="urn:microsoft.com/office/officeart/2005/8/layout/vList2"/>
    <dgm:cxn modelId="{CFCCDC5B-8415-441B-BAF3-336702B26783}" type="presParOf" srcId="{CB678D25-49BF-40C6-9E88-A83AB057D6E0}" destId="{B0758DC7-37F1-4DB2-BA1D-16C49679CB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669D5D-4B9F-4289-A543-441A4E347749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6AA2D1-5B51-4216-B616-94337B13B121}">
      <dgm:prSet custT="1"/>
      <dgm:spPr/>
      <dgm:t>
        <a:bodyPr/>
        <a:lstStyle/>
        <a:p>
          <a:r>
            <a:rPr lang="en-US" altLang="ru-RU" sz="2000" dirty="0" err="1" smtClean="0">
              <a:solidFill>
                <a:schemeClr val="bg1"/>
              </a:solidFill>
            </a:rPr>
            <a:t>Оценивайте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факты</a:t>
          </a:r>
          <a:r>
            <a:rPr lang="en-US" altLang="ru-RU" sz="2000" dirty="0" smtClean="0">
              <a:solidFill>
                <a:schemeClr val="bg1"/>
              </a:solidFill>
            </a:rPr>
            <a:t>, </a:t>
          </a:r>
          <a:r>
            <a:rPr lang="en-US" altLang="ru-RU" sz="2000" dirty="0" err="1" smtClean="0">
              <a:solidFill>
                <a:schemeClr val="bg1"/>
              </a:solidFill>
            </a:rPr>
            <a:t>деятельность</a:t>
          </a:r>
          <a:r>
            <a:rPr lang="en-US" altLang="ru-RU" sz="2000" dirty="0" smtClean="0">
              <a:solidFill>
                <a:schemeClr val="bg1"/>
              </a:solidFill>
            </a:rPr>
            <a:t>, </a:t>
          </a:r>
          <a:r>
            <a:rPr lang="en-US" altLang="ru-RU" sz="2000" dirty="0" err="1" smtClean="0">
              <a:solidFill>
                <a:schemeClr val="bg1"/>
              </a:solidFill>
            </a:rPr>
            <a:t>результаты</a:t>
          </a:r>
          <a:r>
            <a:rPr lang="en-US" altLang="ru-RU" sz="2000" dirty="0" smtClean="0">
              <a:solidFill>
                <a:schemeClr val="bg1"/>
              </a:solidFill>
            </a:rPr>
            <a:t>, </a:t>
          </a:r>
          <a:br>
            <a:rPr lang="en-US" altLang="ru-RU" sz="2000" dirty="0" smtClean="0">
              <a:solidFill>
                <a:schemeClr val="bg1"/>
              </a:solidFill>
            </a:rPr>
          </a:br>
          <a:r>
            <a:rPr lang="en-US" altLang="ru-RU" sz="2000" dirty="0" smtClean="0">
              <a:solidFill>
                <a:schemeClr val="bg1"/>
              </a:solidFill>
            </a:rPr>
            <a:t>а </a:t>
          </a:r>
          <a:r>
            <a:rPr lang="en-US" altLang="ru-RU" sz="2000" dirty="0" err="1" smtClean="0">
              <a:solidFill>
                <a:schemeClr val="bg1"/>
              </a:solidFill>
            </a:rPr>
            <a:t>не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людей</a:t>
          </a:r>
          <a:endParaRPr lang="en-US" altLang="ru-RU" sz="2000" dirty="0" smtClean="0">
            <a:solidFill>
              <a:schemeClr val="bg1"/>
            </a:solidFill>
          </a:endParaRPr>
        </a:p>
      </dgm:t>
    </dgm:pt>
    <dgm:pt modelId="{FAB54340-4F3E-4651-8994-0F6B544EC824}" type="parTrans" cxnId="{D0CD6B8F-51F4-4EFB-94E1-F7A2101B7493}">
      <dgm:prSet/>
      <dgm:spPr/>
      <dgm:t>
        <a:bodyPr/>
        <a:lstStyle/>
        <a:p>
          <a:endParaRPr lang="ru-RU"/>
        </a:p>
      </dgm:t>
    </dgm:pt>
    <dgm:pt modelId="{F9B2880F-FF28-42D9-BC4D-C73D7A8EDF57}" type="sibTrans" cxnId="{D0CD6B8F-51F4-4EFB-94E1-F7A2101B7493}">
      <dgm:prSet/>
      <dgm:spPr/>
      <dgm:t>
        <a:bodyPr/>
        <a:lstStyle/>
        <a:p>
          <a:endParaRPr lang="ru-RU"/>
        </a:p>
      </dgm:t>
    </dgm:pt>
    <dgm:pt modelId="{CD2A63A8-41B7-44D1-AC34-9AE78FBBEFD0}">
      <dgm:prSet custT="1"/>
      <dgm:spPr/>
      <dgm:t>
        <a:bodyPr/>
        <a:lstStyle/>
        <a:p>
          <a:r>
            <a:rPr lang="en-US" altLang="ru-RU" sz="2000" dirty="0" err="1" smtClean="0">
              <a:solidFill>
                <a:schemeClr val="bg1"/>
              </a:solidFill>
            </a:rPr>
            <a:t>Контролируйте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только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то</a:t>
          </a:r>
          <a:r>
            <a:rPr lang="en-US" altLang="ru-RU" sz="2000" dirty="0" smtClean="0">
              <a:solidFill>
                <a:schemeClr val="bg1"/>
              </a:solidFill>
            </a:rPr>
            <a:t>, </a:t>
          </a:r>
          <a:r>
            <a:rPr lang="en-US" altLang="ru-RU" sz="2000" dirty="0" err="1" smtClean="0">
              <a:solidFill>
                <a:schemeClr val="bg1"/>
              </a:solidFill>
            </a:rPr>
            <a:t>что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задано</a:t>
          </a:r>
          <a:r>
            <a:rPr lang="en-US" altLang="ru-RU" sz="2000" dirty="0" smtClean="0">
              <a:solidFill>
                <a:schemeClr val="bg1"/>
              </a:solidFill>
            </a:rPr>
            <a:t> и </a:t>
          </a:r>
          <a:r>
            <a:rPr lang="en-US" altLang="ru-RU" sz="2000" dirty="0" err="1" smtClean="0">
              <a:solidFill>
                <a:schemeClr val="bg1"/>
              </a:solidFill>
            </a:rPr>
            <a:t>ясно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описано</a:t>
          </a:r>
          <a:endParaRPr lang="en-US" altLang="ru-RU" sz="2000" dirty="0" smtClean="0">
            <a:solidFill>
              <a:schemeClr val="bg1"/>
            </a:solidFill>
          </a:endParaRPr>
        </a:p>
      </dgm:t>
    </dgm:pt>
    <dgm:pt modelId="{7B670B29-195E-424E-A5B3-7D1F694ABB63}" type="parTrans" cxnId="{1F677F5F-32BF-40E1-B8E3-7E5914FC2F58}">
      <dgm:prSet/>
      <dgm:spPr/>
      <dgm:t>
        <a:bodyPr/>
        <a:lstStyle/>
        <a:p>
          <a:endParaRPr lang="ru-RU"/>
        </a:p>
      </dgm:t>
    </dgm:pt>
    <dgm:pt modelId="{63BBC060-C014-4B38-BF87-4AA2D4E8C787}" type="sibTrans" cxnId="{1F677F5F-32BF-40E1-B8E3-7E5914FC2F58}">
      <dgm:prSet/>
      <dgm:spPr/>
      <dgm:t>
        <a:bodyPr/>
        <a:lstStyle/>
        <a:p>
          <a:endParaRPr lang="ru-RU"/>
        </a:p>
      </dgm:t>
    </dgm:pt>
    <dgm:pt modelId="{9794D9D9-E693-4AFC-BA23-75CE3AC1A877}">
      <dgm:prSet custT="1"/>
      <dgm:spPr/>
      <dgm:t>
        <a:bodyPr/>
        <a:lstStyle/>
        <a:p>
          <a:r>
            <a:rPr lang="en-US" altLang="ru-RU" sz="2000" dirty="0" err="1" smtClean="0">
              <a:solidFill>
                <a:schemeClr val="bg1"/>
              </a:solidFill>
            </a:rPr>
            <a:t>Разделяйте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факты</a:t>
          </a:r>
          <a:r>
            <a:rPr lang="en-US" altLang="ru-RU" sz="2000" dirty="0" smtClean="0">
              <a:solidFill>
                <a:schemeClr val="bg1"/>
              </a:solidFill>
            </a:rPr>
            <a:t> и </a:t>
          </a:r>
          <a:r>
            <a:rPr lang="en-US" altLang="ru-RU" sz="2000" dirty="0" err="1" smtClean="0">
              <a:solidFill>
                <a:schemeClr val="bg1"/>
              </a:solidFill>
            </a:rPr>
            <a:t>свое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отношение</a:t>
          </a:r>
          <a:r>
            <a:rPr lang="en-US" altLang="ru-RU" sz="2000" dirty="0" smtClean="0">
              <a:solidFill>
                <a:schemeClr val="bg1"/>
              </a:solidFill>
            </a:rPr>
            <a:t> к </a:t>
          </a:r>
          <a:r>
            <a:rPr lang="en-US" altLang="ru-RU" sz="2000" dirty="0" err="1" smtClean="0">
              <a:solidFill>
                <a:schemeClr val="bg1"/>
              </a:solidFill>
            </a:rPr>
            <a:t>ним</a:t>
          </a:r>
          <a:endParaRPr lang="en-US" altLang="ru-RU" sz="2000" dirty="0" smtClean="0">
            <a:solidFill>
              <a:schemeClr val="bg1"/>
            </a:solidFill>
          </a:endParaRPr>
        </a:p>
      </dgm:t>
    </dgm:pt>
    <dgm:pt modelId="{3663EDF8-588A-40F9-ABC2-932B244330B2}" type="parTrans" cxnId="{1DE1AB72-4546-4824-AC3D-AB512F3DDD9A}">
      <dgm:prSet/>
      <dgm:spPr/>
      <dgm:t>
        <a:bodyPr/>
        <a:lstStyle/>
        <a:p>
          <a:endParaRPr lang="ru-RU"/>
        </a:p>
      </dgm:t>
    </dgm:pt>
    <dgm:pt modelId="{485BF6E3-1E22-4AEC-862E-A0C0DD10D146}" type="sibTrans" cxnId="{1DE1AB72-4546-4824-AC3D-AB512F3DDD9A}">
      <dgm:prSet/>
      <dgm:spPr/>
      <dgm:t>
        <a:bodyPr/>
        <a:lstStyle/>
        <a:p>
          <a:endParaRPr lang="ru-RU"/>
        </a:p>
      </dgm:t>
    </dgm:pt>
    <dgm:pt modelId="{B26CA245-8EC5-4E2A-A51B-E1AF8675DFF7}">
      <dgm:prSet custT="1"/>
      <dgm:spPr/>
      <dgm:t>
        <a:bodyPr/>
        <a:lstStyle/>
        <a:p>
          <a:r>
            <a:rPr lang="en-US" altLang="ru-RU" sz="2000" dirty="0" err="1" smtClean="0">
              <a:solidFill>
                <a:schemeClr val="bg1"/>
              </a:solidFill>
            </a:rPr>
            <a:t>Помните</a:t>
          </a:r>
          <a:r>
            <a:rPr lang="en-US" altLang="ru-RU" sz="2000" dirty="0" smtClean="0">
              <a:solidFill>
                <a:schemeClr val="bg1"/>
              </a:solidFill>
            </a:rPr>
            <a:t>, </a:t>
          </a:r>
          <a:r>
            <a:rPr lang="en-US" altLang="ru-RU" sz="2000" dirty="0" err="1" smtClean="0">
              <a:solidFill>
                <a:schemeClr val="bg1"/>
              </a:solidFill>
            </a:rPr>
            <a:t>что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Вы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отвечаете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за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успех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Ваших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сотрудников</a:t>
          </a:r>
          <a:endParaRPr lang="en-US" altLang="ru-RU" sz="2000" dirty="0" smtClean="0">
            <a:solidFill>
              <a:schemeClr val="bg1"/>
            </a:solidFill>
          </a:endParaRPr>
        </a:p>
      </dgm:t>
    </dgm:pt>
    <dgm:pt modelId="{9C64CC04-BB12-425C-A481-7DBCD5062108}" type="parTrans" cxnId="{E4387AD9-628F-41BA-AA24-89BDA13DD24F}">
      <dgm:prSet/>
      <dgm:spPr/>
      <dgm:t>
        <a:bodyPr/>
        <a:lstStyle/>
        <a:p>
          <a:endParaRPr lang="ru-RU"/>
        </a:p>
      </dgm:t>
    </dgm:pt>
    <dgm:pt modelId="{FED46430-3E31-43D4-A5EE-B9E6B4913512}" type="sibTrans" cxnId="{E4387AD9-628F-41BA-AA24-89BDA13DD24F}">
      <dgm:prSet/>
      <dgm:spPr/>
      <dgm:t>
        <a:bodyPr/>
        <a:lstStyle/>
        <a:p>
          <a:endParaRPr lang="ru-RU"/>
        </a:p>
      </dgm:t>
    </dgm:pt>
    <dgm:pt modelId="{B4932FF3-CB21-44C6-B3A2-0275DB6E1906}">
      <dgm:prSet custT="1"/>
      <dgm:spPr/>
      <dgm:t>
        <a:bodyPr/>
        <a:lstStyle/>
        <a:p>
          <a:r>
            <a:rPr lang="en-US" altLang="ru-RU" sz="2000" dirty="0" err="1" smtClean="0">
              <a:solidFill>
                <a:schemeClr val="bg1"/>
              </a:solidFill>
            </a:rPr>
            <a:t>Критика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может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применяться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только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после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соответствующего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обучения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или</a:t>
          </a:r>
          <a:r>
            <a:rPr lang="en-US" altLang="ru-RU" sz="2000" dirty="0" smtClean="0">
              <a:solidFill>
                <a:schemeClr val="bg1"/>
              </a:solidFill>
            </a:rPr>
            <a:t> </a:t>
          </a:r>
          <a:r>
            <a:rPr lang="en-US" altLang="ru-RU" sz="2000" dirty="0" err="1" smtClean="0">
              <a:solidFill>
                <a:schemeClr val="bg1"/>
              </a:solidFill>
            </a:rPr>
            <a:t>напоминания</a:t>
          </a:r>
          <a:endParaRPr lang="en-US" altLang="ru-RU" sz="2000" dirty="0" smtClean="0">
            <a:solidFill>
              <a:schemeClr val="bg1"/>
            </a:solidFill>
          </a:endParaRPr>
        </a:p>
      </dgm:t>
    </dgm:pt>
    <dgm:pt modelId="{BD89BB61-346E-4557-8408-A204E32EDC37}" type="parTrans" cxnId="{0C4313D5-DAE1-4F70-9490-7F311D7D69B6}">
      <dgm:prSet/>
      <dgm:spPr/>
      <dgm:t>
        <a:bodyPr/>
        <a:lstStyle/>
        <a:p>
          <a:endParaRPr lang="ru-RU"/>
        </a:p>
      </dgm:t>
    </dgm:pt>
    <dgm:pt modelId="{EAEE12C6-A1E2-4CAF-8CBD-4DCFAB7646A9}" type="sibTrans" cxnId="{0C4313D5-DAE1-4F70-9490-7F311D7D69B6}">
      <dgm:prSet/>
      <dgm:spPr/>
      <dgm:t>
        <a:bodyPr/>
        <a:lstStyle/>
        <a:p>
          <a:endParaRPr lang="ru-RU"/>
        </a:p>
      </dgm:t>
    </dgm:pt>
    <dgm:pt modelId="{0C03929C-AD9F-43A5-9457-C1D7D880CB92}" type="pres">
      <dgm:prSet presAssocID="{CD669D5D-4B9F-4289-A543-441A4E3477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2259B-A213-47C1-A620-273B3B3AF206}" type="pres">
      <dgm:prSet presAssocID="{CD2A63A8-41B7-44D1-AC34-9AE78FBBEFD0}" presName="node" presStyleLbl="node1" presStyleIdx="0" presStyleCnt="5" custScaleX="144133" custLinFactNeighborX="-1335" custLinFactNeighborY="3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7DF6-B88D-4EF6-A1B2-DB9459C75DBF}" type="pres">
      <dgm:prSet presAssocID="{63BBC060-C014-4B38-BF87-4AA2D4E8C787}" presName="sibTrans" presStyleCnt="0"/>
      <dgm:spPr/>
    </dgm:pt>
    <dgm:pt modelId="{AE2D780E-3013-419B-BA8D-395B20954B86}" type="pres">
      <dgm:prSet presAssocID="{796AA2D1-5B51-4216-B616-94337B13B121}" presName="node" presStyleLbl="node1" presStyleIdx="1" presStyleCnt="5" custScaleX="160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88053-6B44-4FA4-B3F6-794F7D4FE639}" type="pres">
      <dgm:prSet presAssocID="{F9B2880F-FF28-42D9-BC4D-C73D7A8EDF57}" presName="sibTrans" presStyleCnt="0"/>
      <dgm:spPr/>
    </dgm:pt>
    <dgm:pt modelId="{06C76D62-07E7-427C-9372-E660512712CB}" type="pres">
      <dgm:prSet presAssocID="{9794D9D9-E693-4AFC-BA23-75CE3AC1A877}" presName="node" presStyleLbl="node1" presStyleIdx="2" presStyleCnt="5" custScaleX="13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9DA3-E73C-4456-8D96-C348DDBBAA10}" type="pres">
      <dgm:prSet presAssocID="{485BF6E3-1E22-4AEC-862E-A0C0DD10D146}" presName="sibTrans" presStyleCnt="0"/>
      <dgm:spPr/>
    </dgm:pt>
    <dgm:pt modelId="{999FF469-BDE0-4351-A9F7-BEA6FBB4202F}" type="pres">
      <dgm:prSet presAssocID="{B4932FF3-CB21-44C6-B3A2-0275DB6E1906}" presName="node" presStyleLbl="node1" presStyleIdx="3" presStyleCnt="5" custScaleX="148497" custLinFactNeighborX="3104" custLinFactNeighborY="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9C0ED-51B4-45D9-B592-7345F3EECBDD}" type="pres">
      <dgm:prSet presAssocID="{EAEE12C6-A1E2-4CAF-8CBD-4DCFAB7646A9}" presName="sibTrans" presStyleCnt="0"/>
      <dgm:spPr/>
    </dgm:pt>
    <dgm:pt modelId="{74ABEBD8-A0AF-401A-9CC3-5C34322868CE}" type="pres">
      <dgm:prSet presAssocID="{B26CA245-8EC5-4E2A-A51B-E1AF8675DFF7}" presName="node" presStyleLbl="node1" presStyleIdx="4" presStyleCnt="5" custScaleX="16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313D5-DAE1-4F70-9490-7F311D7D69B6}" srcId="{CD669D5D-4B9F-4289-A543-441A4E347749}" destId="{B4932FF3-CB21-44C6-B3A2-0275DB6E1906}" srcOrd="3" destOrd="0" parTransId="{BD89BB61-346E-4557-8408-A204E32EDC37}" sibTransId="{EAEE12C6-A1E2-4CAF-8CBD-4DCFAB7646A9}"/>
    <dgm:cxn modelId="{1F677F5F-32BF-40E1-B8E3-7E5914FC2F58}" srcId="{CD669D5D-4B9F-4289-A543-441A4E347749}" destId="{CD2A63A8-41B7-44D1-AC34-9AE78FBBEFD0}" srcOrd="0" destOrd="0" parTransId="{7B670B29-195E-424E-A5B3-7D1F694ABB63}" sibTransId="{63BBC060-C014-4B38-BF87-4AA2D4E8C787}"/>
    <dgm:cxn modelId="{6738D4AB-014B-490E-B544-DDD9280C5677}" type="presOf" srcId="{CD669D5D-4B9F-4289-A543-441A4E347749}" destId="{0C03929C-AD9F-43A5-9457-C1D7D880CB92}" srcOrd="0" destOrd="0" presId="urn:microsoft.com/office/officeart/2005/8/layout/default#3"/>
    <dgm:cxn modelId="{E4387AD9-628F-41BA-AA24-89BDA13DD24F}" srcId="{CD669D5D-4B9F-4289-A543-441A4E347749}" destId="{B26CA245-8EC5-4E2A-A51B-E1AF8675DFF7}" srcOrd="4" destOrd="0" parTransId="{9C64CC04-BB12-425C-A481-7DBCD5062108}" sibTransId="{FED46430-3E31-43D4-A5EE-B9E6B4913512}"/>
    <dgm:cxn modelId="{1DE1AB72-4546-4824-AC3D-AB512F3DDD9A}" srcId="{CD669D5D-4B9F-4289-A543-441A4E347749}" destId="{9794D9D9-E693-4AFC-BA23-75CE3AC1A877}" srcOrd="2" destOrd="0" parTransId="{3663EDF8-588A-40F9-ABC2-932B244330B2}" sibTransId="{485BF6E3-1E22-4AEC-862E-A0C0DD10D146}"/>
    <dgm:cxn modelId="{6255DC2A-1B4A-46EF-9D47-CA4D30E37052}" type="presOf" srcId="{CD2A63A8-41B7-44D1-AC34-9AE78FBBEFD0}" destId="{9592259B-A213-47C1-A620-273B3B3AF206}" srcOrd="0" destOrd="0" presId="urn:microsoft.com/office/officeart/2005/8/layout/default#3"/>
    <dgm:cxn modelId="{05D207B3-50DA-415B-8BCE-F7F0CE1FD307}" type="presOf" srcId="{B4932FF3-CB21-44C6-B3A2-0275DB6E1906}" destId="{999FF469-BDE0-4351-A9F7-BEA6FBB4202F}" srcOrd="0" destOrd="0" presId="urn:microsoft.com/office/officeart/2005/8/layout/default#3"/>
    <dgm:cxn modelId="{1E8A7343-0439-4F30-BD7F-378464031B2F}" type="presOf" srcId="{796AA2D1-5B51-4216-B616-94337B13B121}" destId="{AE2D780E-3013-419B-BA8D-395B20954B86}" srcOrd="0" destOrd="0" presId="urn:microsoft.com/office/officeart/2005/8/layout/default#3"/>
    <dgm:cxn modelId="{D0CD6B8F-51F4-4EFB-94E1-F7A2101B7493}" srcId="{CD669D5D-4B9F-4289-A543-441A4E347749}" destId="{796AA2D1-5B51-4216-B616-94337B13B121}" srcOrd="1" destOrd="0" parTransId="{FAB54340-4F3E-4651-8994-0F6B544EC824}" sibTransId="{F9B2880F-FF28-42D9-BC4D-C73D7A8EDF57}"/>
    <dgm:cxn modelId="{59F1B4C0-4B45-4986-BB4A-2AAF1A76BEC9}" type="presOf" srcId="{9794D9D9-E693-4AFC-BA23-75CE3AC1A877}" destId="{06C76D62-07E7-427C-9372-E660512712CB}" srcOrd="0" destOrd="0" presId="urn:microsoft.com/office/officeart/2005/8/layout/default#3"/>
    <dgm:cxn modelId="{992D3DDB-8BFC-465D-9AAF-D1F4730CB5E3}" type="presOf" srcId="{B26CA245-8EC5-4E2A-A51B-E1AF8675DFF7}" destId="{74ABEBD8-A0AF-401A-9CC3-5C34322868CE}" srcOrd="0" destOrd="0" presId="urn:microsoft.com/office/officeart/2005/8/layout/default#3"/>
    <dgm:cxn modelId="{8DE3BC5E-54E8-47C5-9892-3217691A96E9}" type="presParOf" srcId="{0C03929C-AD9F-43A5-9457-C1D7D880CB92}" destId="{9592259B-A213-47C1-A620-273B3B3AF206}" srcOrd="0" destOrd="0" presId="urn:microsoft.com/office/officeart/2005/8/layout/default#3"/>
    <dgm:cxn modelId="{13BCE753-C64C-4E88-B51C-7D84D4D9C96B}" type="presParOf" srcId="{0C03929C-AD9F-43A5-9457-C1D7D880CB92}" destId="{12927DF6-B88D-4EF6-A1B2-DB9459C75DBF}" srcOrd="1" destOrd="0" presId="urn:microsoft.com/office/officeart/2005/8/layout/default#3"/>
    <dgm:cxn modelId="{C42C7DAF-27DF-4402-AECD-811BE4DB712B}" type="presParOf" srcId="{0C03929C-AD9F-43A5-9457-C1D7D880CB92}" destId="{AE2D780E-3013-419B-BA8D-395B20954B86}" srcOrd="2" destOrd="0" presId="urn:microsoft.com/office/officeart/2005/8/layout/default#3"/>
    <dgm:cxn modelId="{DDBA2932-409C-495B-984F-556290961614}" type="presParOf" srcId="{0C03929C-AD9F-43A5-9457-C1D7D880CB92}" destId="{D9D88053-6B44-4FA4-B3F6-794F7D4FE639}" srcOrd="3" destOrd="0" presId="urn:microsoft.com/office/officeart/2005/8/layout/default#3"/>
    <dgm:cxn modelId="{150CACA3-3623-4357-8528-7DE45339799D}" type="presParOf" srcId="{0C03929C-AD9F-43A5-9457-C1D7D880CB92}" destId="{06C76D62-07E7-427C-9372-E660512712CB}" srcOrd="4" destOrd="0" presId="urn:microsoft.com/office/officeart/2005/8/layout/default#3"/>
    <dgm:cxn modelId="{52EEC21B-079A-4411-8424-6DC2A934279A}" type="presParOf" srcId="{0C03929C-AD9F-43A5-9457-C1D7D880CB92}" destId="{9FFD9DA3-E73C-4456-8D96-C348DDBBAA10}" srcOrd="5" destOrd="0" presId="urn:microsoft.com/office/officeart/2005/8/layout/default#3"/>
    <dgm:cxn modelId="{DEA72833-2B85-45B0-A0C4-0202FBDA2762}" type="presParOf" srcId="{0C03929C-AD9F-43A5-9457-C1D7D880CB92}" destId="{999FF469-BDE0-4351-A9F7-BEA6FBB4202F}" srcOrd="6" destOrd="0" presId="urn:microsoft.com/office/officeart/2005/8/layout/default#3"/>
    <dgm:cxn modelId="{977F33C6-F358-4801-8789-5DFD98AA47F3}" type="presParOf" srcId="{0C03929C-AD9F-43A5-9457-C1D7D880CB92}" destId="{5109C0ED-51B4-45D9-B592-7345F3EECBDD}" srcOrd="7" destOrd="0" presId="urn:microsoft.com/office/officeart/2005/8/layout/default#3"/>
    <dgm:cxn modelId="{C9B8AB56-1A73-4769-92D4-753214B31203}" type="presParOf" srcId="{0C03929C-AD9F-43A5-9457-C1D7D880CB92}" destId="{74ABEBD8-A0AF-401A-9CC3-5C34322868CE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E8D223-11AB-4B73-AF54-869A455DD5C2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0D1405-B450-475D-B269-AA76C14F8D00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Влиять на удовлетворение потребностей</a:t>
          </a:r>
          <a:endParaRPr lang="ru-RU" dirty="0"/>
        </a:p>
      </dgm:t>
    </dgm:pt>
    <dgm:pt modelId="{4E92DBB7-029E-4BDF-BBDD-80F751F02F06}" type="parTrans" cxnId="{5CC7D3C9-207D-4B46-8365-92BFEFAE1E79}">
      <dgm:prSet/>
      <dgm:spPr/>
      <dgm:t>
        <a:bodyPr/>
        <a:lstStyle/>
        <a:p>
          <a:endParaRPr lang="ru-RU"/>
        </a:p>
      </dgm:t>
    </dgm:pt>
    <dgm:pt modelId="{A148F56B-4224-4DBC-8878-8E7C2F4ACE33}" type="sibTrans" cxnId="{5CC7D3C9-207D-4B46-8365-92BFEFAE1E79}">
      <dgm:prSet/>
      <dgm:spPr/>
      <dgm:t>
        <a:bodyPr/>
        <a:lstStyle/>
        <a:p>
          <a:endParaRPr lang="ru-RU"/>
        </a:p>
      </dgm:t>
    </dgm:pt>
    <dgm:pt modelId="{AE44A4E7-AC27-479A-AB03-FD4324EFBEE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Влиять на механизмы запуска возникновения новых потребностей</a:t>
          </a:r>
          <a:endParaRPr lang="ru-RU" dirty="0"/>
        </a:p>
      </dgm:t>
    </dgm:pt>
    <dgm:pt modelId="{1E283FED-1971-4207-8467-4164A93CDD8B}" type="parTrans" cxnId="{544AEB8F-8F28-41FD-985C-612224F34E3A}">
      <dgm:prSet/>
      <dgm:spPr/>
      <dgm:t>
        <a:bodyPr/>
        <a:lstStyle/>
        <a:p>
          <a:endParaRPr lang="ru-RU"/>
        </a:p>
      </dgm:t>
    </dgm:pt>
    <dgm:pt modelId="{17077B2A-AFB8-44EC-9285-8EFC8660196E}" type="sibTrans" cxnId="{544AEB8F-8F28-41FD-985C-612224F34E3A}">
      <dgm:prSet/>
      <dgm:spPr/>
      <dgm:t>
        <a:bodyPr/>
        <a:lstStyle/>
        <a:p>
          <a:endParaRPr lang="ru-RU"/>
        </a:p>
      </dgm:t>
    </dgm:pt>
    <dgm:pt modelId="{ED1372AD-5F1A-49CC-96E5-F8064DB19D7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Влиять на когнитивную составляющую педагогов </a:t>
          </a:r>
        </a:p>
        <a:p>
          <a:r>
            <a:rPr lang="ru-RU" dirty="0" smtClean="0"/>
            <a:t>(ЧТО? ЗАЧЕМ? КАК? КАКОЙ РЕЗУЛЬТАТ ОЖИДАЕМ?)</a:t>
          </a:r>
          <a:endParaRPr lang="ru-RU" dirty="0"/>
        </a:p>
      </dgm:t>
    </dgm:pt>
    <dgm:pt modelId="{4EA0DA3B-8A72-4698-8D44-4B2CC15E968E}" type="parTrans" cxnId="{4DDB9D83-464C-4FD7-B412-48EAAA36FBFE}">
      <dgm:prSet/>
      <dgm:spPr/>
      <dgm:t>
        <a:bodyPr/>
        <a:lstStyle/>
        <a:p>
          <a:endParaRPr lang="ru-RU"/>
        </a:p>
      </dgm:t>
    </dgm:pt>
    <dgm:pt modelId="{E62940C5-0B50-4BC9-821A-85C37E143056}" type="sibTrans" cxnId="{4DDB9D83-464C-4FD7-B412-48EAAA36FBFE}">
      <dgm:prSet/>
      <dgm:spPr/>
      <dgm:t>
        <a:bodyPr/>
        <a:lstStyle/>
        <a:p>
          <a:endParaRPr lang="ru-RU"/>
        </a:p>
      </dgm:t>
    </dgm:pt>
    <dgm:pt modelId="{2B7BB7A8-CEFF-45F1-8699-199AC84C51A3}">
      <dgm:prSet phldrT="[Текст]"/>
      <dgm:spPr/>
      <dgm:t>
        <a:bodyPr/>
        <a:lstStyle/>
        <a:p>
          <a:r>
            <a:rPr lang="ru-RU" b="1" u="sng" dirty="0" smtClean="0"/>
            <a:t>Применять справедливое </a:t>
          </a:r>
          <a:r>
            <a:rPr lang="ru-RU" dirty="0" smtClean="0"/>
            <a:t>поощрение (стимулирование) </a:t>
          </a:r>
          <a:endParaRPr lang="ru-RU" dirty="0"/>
        </a:p>
      </dgm:t>
    </dgm:pt>
    <dgm:pt modelId="{1264DE5F-487E-4469-8182-14172474ED31}" type="parTrans" cxnId="{CAD34CC6-8A20-4767-894A-C3AFF69C1D95}">
      <dgm:prSet/>
      <dgm:spPr/>
      <dgm:t>
        <a:bodyPr/>
        <a:lstStyle/>
        <a:p>
          <a:endParaRPr lang="ru-RU"/>
        </a:p>
      </dgm:t>
    </dgm:pt>
    <dgm:pt modelId="{3BC8213A-D53D-4E0E-BF81-79AD26DD6F53}" type="sibTrans" cxnId="{CAD34CC6-8A20-4767-894A-C3AFF69C1D95}">
      <dgm:prSet/>
      <dgm:spPr/>
      <dgm:t>
        <a:bodyPr/>
        <a:lstStyle/>
        <a:p>
          <a:endParaRPr lang="ru-RU"/>
        </a:p>
      </dgm:t>
    </dgm:pt>
    <dgm:pt modelId="{80C3B03A-4D50-4F39-A645-5C96A36DC514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/>
            <a:t>Иногда … (наказывать?)</a:t>
          </a:r>
          <a:endParaRPr lang="ru-RU" dirty="0"/>
        </a:p>
      </dgm:t>
    </dgm:pt>
    <dgm:pt modelId="{BF697E65-3C4C-4A0A-B597-44020DBC8937}" type="parTrans" cxnId="{8527019A-EDF2-4161-98FC-8225E7311D51}">
      <dgm:prSet/>
      <dgm:spPr/>
      <dgm:t>
        <a:bodyPr/>
        <a:lstStyle/>
        <a:p>
          <a:endParaRPr lang="ru-RU"/>
        </a:p>
      </dgm:t>
    </dgm:pt>
    <dgm:pt modelId="{90CED509-05D3-441B-97F2-45BB56470E41}" type="sibTrans" cxnId="{8527019A-EDF2-4161-98FC-8225E7311D51}">
      <dgm:prSet/>
      <dgm:spPr/>
      <dgm:t>
        <a:bodyPr/>
        <a:lstStyle/>
        <a:p>
          <a:endParaRPr lang="ru-RU"/>
        </a:p>
      </dgm:t>
    </dgm:pt>
    <dgm:pt modelId="{ECAFB88A-3E69-4303-A70D-1FA4CCAD27FC}" type="pres">
      <dgm:prSet presAssocID="{CAE8D223-11AB-4B73-AF54-869A455DD5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D5C1F-7FBF-4074-AC92-1ACBB699BB7C}" type="pres">
      <dgm:prSet presAssocID="{400D1405-B450-475D-B269-AA76C14F8D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15FA8-5038-42E9-A214-7BF80887EEEE}" type="pres">
      <dgm:prSet presAssocID="{A148F56B-4224-4DBC-8878-8E7C2F4ACE33}" presName="sibTrans" presStyleCnt="0"/>
      <dgm:spPr/>
    </dgm:pt>
    <dgm:pt modelId="{AE1AEFFC-2FC2-4003-834F-87C60E14CECF}" type="pres">
      <dgm:prSet presAssocID="{AE44A4E7-AC27-479A-AB03-FD4324EFBEE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A51B0-E770-447F-BA1F-C9218207BC3B}" type="pres">
      <dgm:prSet presAssocID="{17077B2A-AFB8-44EC-9285-8EFC8660196E}" presName="sibTrans" presStyleCnt="0"/>
      <dgm:spPr/>
    </dgm:pt>
    <dgm:pt modelId="{A4CF050E-3BC6-447E-B900-56B3E33F8DCB}" type="pres">
      <dgm:prSet presAssocID="{ED1372AD-5F1A-49CC-96E5-F8064DB19D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50521-F58C-49D6-ADBA-008AB35398CF}" type="pres">
      <dgm:prSet presAssocID="{E62940C5-0B50-4BC9-821A-85C37E143056}" presName="sibTrans" presStyleCnt="0"/>
      <dgm:spPr/>
    </dgm:pt>
    <dgm:pt modelId="{DB896CA8-9269-450A-B446-61D773172AA5}" type="pres">
      <dgm:prSet presAssocID="{2B7BB7A8-CEFF-45F1-8699-199AC84C51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C14A4-3BCE-45C0-AE23-98E0B17AB00D}" type="pres">
      <dgm:prSet presAssocID="{3BC8213A-D53D-4E0E-BF81-79AD26DD6F53}" presName="sibTrans" presStyleCnt="0"/>
      <dgm:spPr/>
    </dgm:pt>
    <dgm:pt modelId="{7897E3DE-E9BC-4BF4-8CAF-612AED26CADC}" type="pres">
      <dgm:prSet presAssocID="{80C3B03A-4D50-4F39-A645-5C96A36DC5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71AF7-D9DD-4ED2-A231-7EB2C2F63996}" type="presOf" srcId="{CAE8D223-11AB-4B73-AF54-869A455DD5C2}" destId="{ECAFB88A-3E69-4303-A70D-1FA4CCAD27FC}" srcOrd="0" destOrd="0" presId="urn:microsoft.com/office/officeart/2005/8/layout/default#7"/>
    <dgm:cxn modelId="{CAD34CC6-8A20-4767-894A-C3AFF69C1D95}" srcId="{CAE8D223-11AB-4B73-AF54-869A455DD5C2}" destId="{2B7BB7A8-CEFF-45F1-8699-199AC84C51A3}" srcOrd="3" destOrd="0" parTransId="{1264DE5F-487E-4469-8182-14172474ED31}" sibTransId="{3BC8213A-D53D-4E0E-BF81-79AD26DD6F53}"/>
    <dgm:cxn modelId="{5CC7D3C9-207D-4B46-8365-92BFEFAE1E79}" srcId="{CAE8D223-11AB-4B73-AF54-869A455DD5C2}" destId="{400D1405-B450-475D-B269-AA76C14F8D00}" srcOrd="0" destOrd="0" parTransId="{4E92DBB7-029E-4BDF-BBDD-80F751F02F06}" sibTransId="{A148F56B-4224-4DBC-8878-8E7C2F4ACE33}"/>
    <dgm:cxn modelId="{8527019A-EDF2-4161-98FC-8225E7311D51}" srcId="{CAE8D223-11AB-4B73-AF54-869A455DD5C2}" destId="{80C3B03A-4D50-4F39-A645-5C96A36DC514}" srcOrd="4" destOrd="0" parTransId="{BF697E65-3C4C-4A0A-B597-44020DBC8937}" sibTransId="{90CED509-05D3-441B-97F2-45BB56470E41}"/>
    <dgm:cxn modelId="{6712A8A2-258A-40CE-A53D-08393AAFA047}" type="presOf" srcId="{ED1372AD-5F1A-49CC-96E5-F8064DB19D78}" destId="{A4CF050E-3BC6-447E-B900-56B3E33F8DCB}" srcOrd="0" destOrd="0" presId="urn:microsoft.com/office/officeart/2005/8/layout/default#7"/>
    <dgm:cxn modelId="{FB7D90E2-50F6-461A-99B1-898C28503BF3}" type="presOf" srcId="{400D1405-B450-475D-B269-AA76C14F8D00}" destId="{FBFD5C1F-7FBF-4074-AC92-1ACBB699BB7C}" srcOrd="0" destOrd="0" presId="urn:microsoft.com/office/officeart/2005/8/layout/default#7"/>
    <dgm:cxn modelId="{EC2AD717-BD9D-4816-8D71-2575F4E6516B}" type="presOf" srcId="{80C3B03A-4D50-4F39-A645-5C96A36DC514}" destId="{7897E3DE-E9BC-4BF4-8CAF-612AED26CADC}" srcOrd="0" destOrd="0" presId="urn:microsoft.com/office/officeart/2005/8/layout/default#7"/>
    <dgm:cxn modelId="{544AEB8F-8F28-41FD-985C-612224F34E3A}" srcId="{CAE8D223-11AB-4B73-AF54-869A455DD5C2}" destId="{AE44A4E7-AC27-479A-AB03-FD4324EFBEEE}" srcOrd="1" destOrd="0" parTransId="{1E283FED-1971-4207-8467-4164A93CDD8B}" sibTransId="{17077B2A-AFB8-44EC-9285-8EFC8660196E}"/>
    <dgm:cxn modelId="{4DDB9D83-464C-4FD7-B412-48EAAA36FBFE}" srcId="{CAE8D223-11AB-4B73-AF54-869A455DD5C2}" destId="{ED1372AD-5F1A-49CC-96E5-F8064DB19D78}" srcOrd="2" destOrd="0" parTransId="{4EA0DA3B-8A72-4698-8D44-4B2CC15E968E}" sibTransId="{E62940C5-0B50-4BC9-821A-85C37E143056}"/>
    <dgm:cxn modelId="{504ABF49-B0E5-48B3-A578-F9614025636A}" type="presOf" srcId="{AE44A4E7-AC27-479A-AB03-FD4324EFBEEE}" destId="{AE1AEFFC-2FC2-4003-834F-87C60E14CECF}" srcOrd="0" destOrd="0" presId="urn:microsoft.com/office/officeart/2005/8/layout/default#7"/>
    <dgm:cxn modelId="{A04BFD69-274A-4679-9C64-8D2BD78B297A}" type="presOf" srcId="{2B7BB7A8-CEFF-45F1-8699-199AC84C51A3}" destId="{DB896CA8-9269-450A-B446-61D773172AA5}" srcOrd="0" destOrd="0" presId="urn:microsoft.com/office/officeart/2005/8/layout/default#7"/>
    <dgm:cxn modelId="{A007E197-3397-4D66-AB70-A39674B62684}" type="presParOf" srcId="{ECAFB88A-3E69-4303-A70D-1FA4CCAD27FC}" destId="{FBFD5C1F-7FBF-4074-AC92-1ACBB699BB7C}" srcOrd="0" destOrd="0" presId="urn:microsoft.com/office/officeart/2005/8/layout/default#7"/>
    <dgm:cxn modelId="{96F040BB-E0F2-4988-B941-D07466098E39}" type="presParOf" srcId="{ECAFB88A-3E69-4303-A70D-1FA4CCAD27FC}" destId="{5CF15FA8-5038-42E9-A214-7BF80887EEEE}" srcOrd="1" destOrd="0" presId="urn:microsoft.com/office/officeart/2005/8/layout/default#7"/>
    <dgm:cxn modelId="{AA680BB8-F5FA-49CC-A612-0DBF36D69E45}" type="presParOf" srcId="{ECAFB88A-3E69-4303-A70D-1FA4CCAD27FC}" destId="{AE1AEFFC-2FC2-4003-834F-87C60E14CECF}" srcOrd="2" destOrd="0" presId="urn:microsoft.com/office/officeart/2005/8/layout/default#7"/>
    <dgm:cxn modelId="{E7506E4E-31F2-444A-9386-ACD6650D8BF5}" type="presParOf" srcId="{ECAFB88A-3E69-4303-A70D-1FA4CCAD27FC}" destId="{10BA51B0-E770-447F-BA1F-C9218207BC3B}" srcOrd="3" destOrd="0" presId="urn:microsoft.com/office/officeart/2005/8/layout/default#7"/>
    <dgm:cxn modelId="{BCB2E275-F2F5-4C0F-9471-36626060F1EC}" type="presParOf" srcId="{ECAFB88A-3E69-4303-A70D-1FA4CCAD27FC}" destId="{A4CF050E-3BC6-447E-B900-56B3E33F8DCB}" srcOrd="4" destOrd="0" presId="urn:microsoft.com/office/officeart/2005/8/layout/default#7"/>
    <dgm:cxn modelId="{5EBB34D9-253A-41B9-A85B-29A91297CD38}" type="presParOf" srcId="{ECAFB88A-3E69-4303-A70D-1FA4CCAD27FC}" destId="{74E50521-F58C-49D6-ADBA-008AB35398CF}" srcOrd="5" destOrd="0" presId="urn:microsoft.com/office/officeart/2005/8/layout/default#7"/>
    <dgm:cxn modelId="{AE96EC79-330E-42DB-B816-88975BB23E5E}" type="presParOf" srcId="{ECAFB88A-3E69-4303-A70D-1FA4CCAD27FC}" destId="{DB896CA8-9269-450A-B446-61D773172AA5}" srcOrd="6" destOrd="0" presId="urn:microsoft.com/office/officeart/2005/8/layout/default#7"/>
    <dgm:cxn modelId="{26D203F4-1A6D-4207-8B5B-9B96CDED7A41}" type="presParOf" srcId="{ECAFB88A-3E69-4303-A70D-1FA4CCAD27FC}" destId="{386C14A4-3BCE-45C0-AE23-98E0B17AB00D}" srcOrd="7" destOrd="0" presId="urn:microsoft.com/office/officeart/2005/8/layout/default#7"/>
    <dgm:cxn modelId="{524B0E75-1EE6-42EE-8568-D81B42CD32D9}" type="presParOf" srcId="{ECAFB88A-3E69-4303-A70D-1FA4CCAD27FC}" destId="{7897E3DE-E9BC-4BF4-8CAF-612AED26CADC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3B29B-E1D8-435E-B9AA-77971973E313}">
      <dsp:nvSpPr>
        <dsp:cNvPr id="0" name=""/>
        <dsp:cNvSpPr/>
      </dsp:nvSpPr>
      <dsp:spPr>
        <a:xfrm>
          <a:off x="0" y="92218"/>
          <a:ext cx="2796778" cy="167806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Необходим для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постановки целей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для достижения результата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kern="1200" dirty="0" smtClean="0"/>
            <a:t> </a:t>
          </a:r>
          <a:r>
            <a:rPr lang="ru-RU" altLang="ru-RU" sz="1500" b="1" kern="1200" dirty="0" smtClean="0"/>
            <a:t>в условиях ограниченных ресурсов</a:t>
          </a:r>
          <a:endParaRPr lang="ru-RU" altLang="ru-RU" sz="1500" b="1" kern="1200" dirty="0" smtClean="0">
            <a:solidFill>
              <a:schemeClr val="bg1"/>
            </a:solidFill>
          </a:endParaRPr>
        </a:p>
      </dsp:txBody>
      <dsp:txXfrm>
        <a:off x="0" y="92218"/>
        <a:ext cx="2796778" cy="1678066"/>
      </dsp:txXfrm>
    </dsp:sp>
    <dsp:sp modelId="{CC0C5E58-087D-4EE6-A178-304B8FC7D405}">
      <dsp:nvSpPr>
        <dsp:cNvPr id="0" name=""/>
        <dsp:cNvSpPr/>
      </dsp:nvSpPr>
      <dsp:spPr>
        <a:xfrm>
          <a:off x="3083584" y="1912392"/>
          <a:ext cx="5146015" cy="246117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Понимание ситуации, готовность к планированию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с учетом ограниченности ресурсов</a:t>
          </a:r>
        </a:p>
      </dsp:txBody>
      <dsp:txXfrm>
        <a:off x="3083584" y="1912392"/>
        <a:ext cx="5146015" cy="24611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6E813-EF45-4172-979F-E11B681F3963}">
      <dsp:nvSpPr>
        <dsp:cNvPr id="0" name=""/>
        <dsp:cNvSpPr/>
      </dsp:nvSpPr>
      <dsp:spPr>
        <a:xfrm>
          <a:off x="0" y="117876"/>
          <a:ext cx="8401080" cy="326022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u="sng" kern="1200" smtClean="0"/>
            <a:t>Первая группа</a:t>
          </a:r>
          <a:r>
            <a:rPr lang="ru-RU" sz="2300" b="1" u="sng" kern="1200" smtClean="0"/>
            <a:t> – </a:t>
          </a:r>
          <a:r>
            <a:rPr lang="ru-RU" sz="2300" kern="1200" smtClean="0"/>
            <a:t>параметры</a:t>
          </a:r>
          <a:r>
            <a:rPr lang="ru-RU" sz="2300" kern="1200" dirty="0" smtClean="0"/>
            <a:t>, характеризующие социально-демографические компоненты трудового потенциала коллектива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Половозрастная структура, уровень образования, семейная структура, состояние здоровья и др.</a:t>
          </a:r>
          <a:endParaRPr lang="ru-RU" sz="2300" kern="1200" dirty="0"/>
        </a:p>
      </dsp:txBody>
      <dsp:txXfrm>
        <a:off x="159151" y="277027"/>
        <a:ext cx="8082778" cy="2941919"/>
      </dsp:txXfrm>
    </dsp:sp>
    <dsp:sp modelId="{3669941F-F9B5-4C6E-8786-60E00226351D}">
      <dsp:nvSpPr>
        <dsp:cNvPr id="0" name=""/>
        <dsp:cNvSpPr/>
      </dsp:nvSpPr>
      <dsp:spPr>
        <a:xfrm>
          <a:off x="0" y="3444338"/>
          <a:ext cx="8401080" cy="215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u="sng" kern="1200" dirty="0" smtClean="0"/>
            <a:t>Вторая группа </a:t>
          </a:r>
          <a:r>
            <a:rPr lang="ru-RU" sz="2300" kern="1200" dirty="0" smtClean="0"/>
            <a:t>– параметры производственных компонентов трудового потенциала (профессионально-квалификационная структура, повышение и обновление </a:t>
          </a:r>
          <a:r>
            <a:rPr lang="ru-RU" sz="2300" kern="1200" dirty="0" err="1" smtClean="0"/>
            <a:t>проффесионального</a:t>
          </a:r>
          <a:r>
            <a:rPr lang="ru-RU" sz="2300" kern="1200" dirty="0" smtClean="0"/>
            <a:t> уровня, творческая активность.</a:t>
          </a:r>
          <a:endParaRPr lang="ru-RU" sz="2300" kern="1200" dirty="0"/>
        </a:p>
      </dsp:txBody>
      <dsp:txXfrm>
        <a:off x="105091" y="3549429"/>
        <a:ext cx="8190898" cy="19426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C3229-4CC5-4EEA-9FC8-A20D7BA16811}">
      <dsp:nvSpPr>
        <dsp:cNvPr id="0" name=""/>
        <dsp:cNvSpPr/>
      </dsp:nvSpPr>
      <dsp:spPr>
        <a:xfrm rot="16200000">
          <a:off x="-1273668" y="1274551"/>
          <a:ext cx="4846638" cy="2297534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Четкая </a:t>
          </a:r>
          <a:r>
            <a:rPr lang="ru-RU" sz="2400" kern="1200" dirty="0" smtClean="0"/>
            <a:t>ориентация</a:t>
          </a:r>
          <a:r>
            <a:rPr lang="ru-RU" sz="2000" kern="1200" dirty="0" smtClean="0"/>
            <a:t> сотрудников компании на стратегические и операционные цели организации, повышение производительности труда</a:t>
          </a:r>
          <a:endParaRPr lang="ru-RU" sz="2000" kern="1200" dirty="0"/>
        </a:p>
      </dsp:txBody>
      <dsp:txXfrm rot="5400000">
        <a:off x="884" y="969327"/>
        <a:ext cx="2297534" cy="2907982"/>
      </dsp:txXfrm>
    </dsp:sp>
    <dsp:sp modelId="{B21C8081-A8A8-40B5-9013-04155AF97BC9}">
      <dsp:nvSpPr>
        <dsp:cNvPr id="0" name=""/>
        <dsp:cNvSpPr/>
      </dsp:nvSpPr>
      <dsp:spPr>
        <a:xfrm rot="16200000">
          <a:off x="1256072" y="1274551"/>
          <a:ext cx="4846638" cy="229753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Удержание ключевых сотрудников</a:t>
          </a:r>
          <a:endParaRPr lang="ru-RU" sz="2400" kern="1200" dirty="0" smtClean="0"/>
        </a:p>
      </dsp:txBody>
      <dsp:txXfrm rot="5400000">
        <a:off x="2530624" y="969327"/>
        <a:ext cx="2297534" cy="2907982"/>
      </dsp:txXfrm>
    </dsp:sp>
    <dsp:sp modelId="{C74D0C14-A5D3-4CBC-9AC7-716FDAA76868}">
      <dsp:nvSpPr>
        <dsp:cNvPr id="0" name=""/>
        <dsp:cNvSpPr/>
      </dsp:nvSpPr>
      <dsp:spPr>
        <a:xfrm rot="16200000">
          <a:off x="3666913" y="1274551"/>
          <a:ext cx="4846638" cy="2297534"/>
        </a:xfrm>
        <a:prstGeom prst="flowChartManualOperati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Снижение социальной напряженности и повышение удовлетворенности работой </a:t>
          </a:r>
          <a:endParaRPr lang="ru-RU" sz="2400" kern="1200"/>
        </a:p>
      </dsp:txBody>
      <dsp:txXfrm rot="5400000">
        <a:off x="4941465" y="969327"/>
        <a:ext cx="2297534" cy="29079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D5C1F-7FBF-4074-AC92-1ACBB699BB7C}">
      <dsp:nvSpPr>
        <dsp:cNvPr id="0" name=""/>
        <dsp:cNvSpPr/>
      </dsp:nvSpPr>
      <dsp:spPr>
        <a:xfrm>
          <a:off x="1077190" y="2071"/>
          <a:ext cx="2421247" cy="145274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Влиять на удовлетворение потребностей</a:t>
          </a:r>
          <a:endParaRPr lang="ru-RU" sz="1400" kern="1200" dirty="0"/>
        </a:p>
      </dsp:txBody>
      <dsp:txXfrm>
        <a:off x="1077190" y="2071"/>
        <a:ext cx="2421247" cy="1452748"/>
      </dsp:txXfrm>
    </dsp:sp>
    <dsp:sp modelId="{AE1AEFFC-2FC2-4003-834F-87C60E14CECF}">
      <dsp:nvSpPr>
        <dsp:cNvPr id="0" name=""/>
        <dsp:cNvSpPr/>
      </dsp:nvSpPr>
      <dsp:spPr>
        <a:xfrm>
          <a:off x="3740562" y="2071"/>
          <a:ext cx="2421247" cy="145274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Влиять на механизмы запуска возникновения новых потребностей</a:t>
          </a:r>
          <a:endParaRPr lang="ru-RU" sz="1400" kern="1200" dirty="0"/>
        </a:p>
      </dsp:txBody>
      <dsp:txXfrm>
        <a:off x="3740562" y="2071"/>
        <a:ext cx="2421247" cy="1452748"/>
      </dsp:txXfrm>
    </dsp:sp>
    <dsp:sp modelId="{A4CF050E-3BC6-447E-B900-56B3E33F8DCB}">
      <dsp:nvSpPr>
        <dsp:cNvPr id="0" name=""/>
        <dsp:cNvSpPr/>
      </dsp:nvSpPr>
      <dsp:spPr>
        <a:xfrm>
          <a:off x="1077190" y="1696944"/>
          <a:ext cx="2421247" cy="145274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Влиять на когнитивную составляющую педагогов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(ЧТО? ЗАЧЕМ? КАК? КАКОЙ РЕЗУЛЬТАТ ОЖИДАЕМ?)</a:t>
          </a:r>
          <a:endParaRPr lang="ru-RU" sz="1400" kern="1200" dirty="0"/>
        </a:p>
      </dsp:txBody>
      <dsp:txXfrm>
        <a:off x="1077190" y="1696944"/>
        <a:ext cx="2421247" cy="1452748"/>
      </dsp:txXfrm>
    </dsp:sp>
    <dsp:sp modelId="{DB896CA8-9269-450A-B446-61D773172AA5}">
      <dsp:nvSpPr>
        <dsp:cNvPr id="0" name=""/>
        <dsp:cNvSpPr/>
      </dsp:nvSpPr>
      <dsp:spPr>
        <a:xfrm>
          <a:off x="3740562" y="1696944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Применять справедливое </a:t>
          </a:r>
          <a:r>
            <a:rPr lang="ru-RU" sz="1400" kern="1200" dirty="0" smtClean="0"/>
            <a:t>поощрение (стимулирование) </a:t>
          </a:r>
          <a:endParaRPr lang="ru-RU" sz="1400" kern="1200" dirty="0"/>
        </a:p>
      </dsp:txBody>
      <dsp:txXfrm>
        <a:off x="3740562" y="1696944"/>
        <a:ext cx="2421247" cy="1452748"/>
      </dsp:txXfrm>
    </dsp:sp>
    <dsp:sp modelId="{7897E3DE-E9BC-4BF4-8CAF-612AED26CADC}">
      <dsp:nvSpPr>
        <dsp:cNvPr id="0" name=""/>
        <dsp:cNvSpPr/>
      </dsp:nvSpPr>
      <dsp:spPr>
        <a:xfrm>
          <a:off x="2408876" y="3391818"/>
          <a:ext cx="2421247" cy="145274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Иногда … (наказывать?)</a:t>
          </a:r>
          <a:endParaRPr lang="ru-RU" sz="1400" kern="1200" dirty="0"/>
        </a:p>
      </dsp:txBody>
      <dsp:txXfrm>
        <a:off x="2408876" y="3391818"/>
        <a:ext cx="2421247" cy="1452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3B29B-E1D8-435E-B9AA-77971973E313}">
      <dsp:nvSpPr>
        <dsp:cNvPr id="0" name=""/>
        <dsp:cNvSpPr/>
      </dsp:nvSpPr>
      <dsp:spPr>
        <a:xfrm>
          <a:off x="0" y="92218"/>
          <a:ext cx="2796778" cy="1678066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kern="1200" dirty="0" smtClean="0"/>
            <a:t>Последовательность выполнения задач с учетом состояния    ресурсов </a:t>
          </a:r>
          <a:endParaRPr lang="ru-RU" altLang="ru-RU" sz="1900" kern="1200" dirty="0" smtClean="0">
            <a:solidFill>
              <a:schemeClr val="bg1"/>
            </a:solidFill>
          </a:endParaRPr>
        </a:p>
      </dsp:txBody>
      <dsp:txXfrm>
        <a:off x="0" y="92218"/>
        <a:ext cx="2796778" cy="1678066"/>
      </dsp:txXfrm>
    </dsp:sp>
    <dsp:sp modelId="{CC0C5E58-087D-4EE6-A178-304B8FC7D405}">
      <dsp:nvSpPr>
        <dsp:cNvPr id="0" name=""/>
        <dsp:cNvSpPr/>
      </dsp:nvSpPr>
      <dsp:spPr>
        <a:xfrm>
          <a:off x="3083584" y="1912392"/>
          <a:ext cx="5146015" cy="246117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План   действий   для подчиненных/исполнителей </a:t>
          </a:r>
        </a:p>
      </dsp:txBody>
      <dsp:txXfrm>
        <a:off x="3083584" y="1912392"/>
        <a:ext cx="5146015" cy="246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F4823-1D43-4245-A09F-820691C30465}">
      <dsp:nvSpPr>
        <dsp:cNvPr id="0" name=""/>
        <dsp:cNvSpPr/>
      </dsp:nvSpPr>
      <dsp:spPr>
        <a:xfrm>
          <a:off x="0" y="155096"/>
          <a:ext cx="2571749" cy="154305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kern="1200" dirty="0" smtClean="0"/>
            <a:t>Распределение и постановка задач перед подчиненными, формирование мотивации</a:t>
          </a:r>
        </a:p>
      </dsp:txBody>
      <dsp:txXfrm>
        <a:off x="0" y="155096"/>
        <a:ext cx="2571749" cy="1543050"/>
      </dsp:txXfrm>
    </dsp:sp>
    <dsp:sp modelId="{1973B29B-E1D8-435E-B9AA-77971973E313}">
      <dsp:nvSpPr>
        <dsp:cNvPr id="0" name=""/>
        <dsp:cNvSpPr/>
      </dsp:nvSpPr>
      <dsp:spPr>
        <a:xfrm>
          <a:off x="2828925" y="155096"/>
          <a:ext cx="2571749" cy="154305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kern="1200" dirty="0" err="1" smtClean="0">
              <a:solidFill>
                <a:schemeClr val="bg1"/>
              </a:solidFill>
            </a:rPr>
            <a:t>Определение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ответственности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br>
            <a:rPr lang="en-US" altLang="ru-RU" sz="1700" kern="1200" dirty="0" smtClean="0">
              <a:solidFill>
                <a:schemeClr val="bg1"/>
              </a:solidFill>
            </a:rPr>
          </a:br>
          <a:r>
            <a:rPr lang="en-US" altLang="ru-RU" sz="1700" kern="1200" dirty="0" smtClean="0">
              <a:solidFill>
                <a:schemeClr val="bg1"/>
              </a:solidFill>
            </a:rPr>
            <a:t>и </a:t>
          </a:r>
          <a:r>
            <a:rPr lang="en-US" altLang="ru-RU" sz="1700" kern="1200" dirty="0" err="1" smtClean="0">
              <a:solidFill>
                <a:schemeClr val="bg1"/>
              </a:solidFill>
            </a:rPr>
            <a:t>создание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календарных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планов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исполнителей</a:t>
          </a:r>
          <a:endParaRPr lang="ru-RU" altLang="ru-RU" sz="1700" kern="1200" dirty="0" smtClean="0">
            <a:solidFill>
              <a:schemeClr val="bg1"/>
            </a:solidFill>
          </a:endParaRPr>
        </a:p>
      </dsp:txBody>
      <dsp:txXfrm>
        <a:off x="2828925" y="155096"/>
        <a:ext cx="2571749" cy="1543050"/>
      </dsp:txXfrm>
    </dsp:sp>
    <dsp:sp modelId="{B756BE9E-36A9-4303-A8DA-96F6EEEE6F32}">
      <dsp:nvSpPr>
        <dsp:cNvPr id="0" name=""/>
        <dsp:cNvSpPr/>
      </dsp:nvSpPr>
      <dsp:spPr>
        <a:xfrm>
          <a:off x="5657849" y="155096"/>
          <a:ext cx="2571749" cy="1543050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kern="1200" dirty="0" err="1" smtClean="0">
              <a:solidFill>
                <a:schemeClr val="bg1"/>
              </a:solidFill>
            </a:rPr>
            <a:t>Создание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системы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обратной</a:t>
          </a:r>
          <a:r>
            <a:rPr lang="en-US" altLang="ru-RU" sz="1700" kern="1200" dirty="0" smtClean="0">
              <a:solidFill>
                <a:schemeClr val="bg1"/>
              </a:solidFill>
            </a:rPr>
            <a:t> </a:t>
          </a:r>
          <a:r>
            <a:rPr lang="en-US" altLang="ru-RU" sz="1700" kern="1200" dirty="0" err="1" smtClean="0">
              <a:solidFill>
                <a:schemeClr val="bg1"/>
              </a:solidFill>
            </a:rPr>
            <a:t>связи</a:t>
          </a:r>
          <a:endParaRPr lang="ru-RU" altLang="ru-RU" sz="1700" kern="1200" dirty="0" smtClean="0">
            <a:solidFill>
              <a:schemeClr val="bg1"/>
            </a:solidFill>
          </a:endParaRPr>
        </a:p>
      </dsp:txBody>
      <dsp:txXfrm>
        <a:off x="5657849" y="155096"/>
        <a:ext cx="2571749" cy="1543050"/>
      </dsp:txXfrm>
    </dsp:sp>
    <dsp:sp modelId="{A792D32C-C03B-4EB7-A70E-C9305756C270}">
      <dsp:nvSpPr>
        <dsp:cNvPr id="0" name=""/>
        <dsp:cNvSpPr/>
      </dsp:nvSpPr>
      <dsp:spPr>
        <a:xfrm>
          <a:off x="334353" y="2315369"/>
          <a:ext cx="2571749" cy="154305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kern="1200" dirty="0" err="1" smtClean="0">
              <a:solidFill>
                <a:schemeClr val="tx2"/>
              </a:solidFill>
            </a:rPr>
            <a:t>Создание</a:t>
          </a:r>
          <a:r>
            <a:rPr lang="en-US" altLang="ru-RU" sz="1700" kern="1200" dirty="0" smtClean="0">
              <a:solidFill>
                <a:schemeClr val="tx2"/>
              </a:solidFill>
            </a:rPr>
            <a:t> </a:t>
          </a:r>
          <a:r>
            <a:rPr lang="en-US" altLang="ru-RU" sz="1700" kern="1200" dirty="0" err="1" smtClean="0">
              <a:solidFill>
                <a:schemeClr val="tx2"/>
              </a:solidFill>
            </a:rPr>
            <a:t>системы</a:t>
          </a:r>
          <a:r>
            <a:rPr lang="en-US" altLang="ru-RU" sz="1700" kern="1200" dirty="0" smtClean="0">
              <a:solidFill>
                <a:schemeClr val="tx2"/>
              </a:solidFill>
            </a:rPr>
            <a:t> </a:t>
          </a:r>
          <a:r>
            <a:rPr lang="en-US" altLang="ru-RU" sz="1700" kern="1200" dirty="0" err="1" smtClean="0">
              <a:solidFill>
                <a:schemeClr val="tx2"/>
              </a:solidFill>
            </a:rPr>
            <a:t>мотивации</a:t>
          </a:r>
          <a:endParaRPr lang="en-US" altLang="ru-RU" sz="1700" kern="1200" dirty="0" smtClean="0">
            <a:solidFill>
              <a:schemeClr val="tx2"/>
            </a:solidFill>
          </a:endParaRPr>
        </a:p>
      </dsp:txBody>
      <dsp:txXfrm>
        <a:off x="334353" y="2315369"/>
        <a:ext cx="2571749" cy="1543050"/>
      </dsp:txXfrm>
    </dsp:sp>
    <dsp:sp modelId="{CC0C5E58-087D-4EE6-A178-304B8FC7D405}">
      <dsp:nvSpPr>
        <dsp:cNvPr id="0" name=""/>
        <dsp:cNvSpPr/>
      </dsp:nvSpPr>
      <dsp:spPr>
        <a:xfrm>
          <a:off x="3466719" y="2108453"/>
          <a:ext cx="4731968" cy="226314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Результат: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понятые и принятые исполнителями задачи </a:t>
          </a:r>
        </a:p>
      </dsp:txBody>
      <dsp:txXfrm>
        <a:off x="3466719" y="2108453"/>
        <a:ext cx="4731968" cy="2263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CFF6-ED25-4CAE-AB3F-D6109E51FA82}">
      <dsp:nvSpPr>
        <dsp:cNvPr id="0" name=""/>
        <dsp:cNvSpPr/>
      </dsp:nvSpPr>
      <dsp:spPr>
        <a:xfrm>
          <a:off x="0" y="251618"/>
          <a:ext cx="7239000" cy="4343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Контроль: преимущества и недостатки</a:t>
          </a:r>
          <a:endParaRPr lang="ru-RU" sz="6500" kern="1200" dirty="0"/>
        </a:p>
      </dsp:txBody>
      <dsp:txXfrm>
        <a:off x="0" y="251618"/>
        <a:ext cx="7239000" cy="4343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327C3-B3B3-4DA3-96CF-F4EFDFE55EA2}">
      <dsp:nvSpPr>
        <dsp:cNvPr id="0" name=""/>
        <dsp:cNvSpPr/>
      </dsp:nvSpPr>
      <dsp:spPr>
        <a:xfrm>
          <a:off x="0" y="409565"/>
          <a:ext cx="3924300" cy="1123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Оценка</a:t>
          </a:r>
          <a:endParaRPr lang="ru-RU" sz="4800" kern="1200" dirty="0"/>
        </a:p>
      </dsp:txBody>
      <dsp:txXfrm>
        <a:off x="54830" y="464395"/>
        <a:ext cx="3814640" cy="1013539"/>
      </dsp:txXfrm>
    </dsp:sp>
    <dsp:sp modelId="{DCB69A0A-4202-486C-9666-1288359AF0DB}">
      <dsp:nvSpPr>
        <dsp:cNvPr id="0" name=""/>
        <dsp:cNvSpPr/>
      </dsp:nvSpPr>
      <dsp:spPr>
        <a:xfrm>
          <a:off x="0" y="1529220"/>
          <a:ext cx="39243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97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smtClean="0"/>
            <a:t>функция</a:t>
          </a:r>
          <a:endParaRPr lang="ru-RU" sz="3700" kern="1200" dirty="0"/>
        </a:p>
      </dsp:txBody>
      <dsp:txXfrm>
        <a:off x="0" y="1529220"/>
        <a:ext cx="3924300" cy="794880"/>
      </dsp:txXfrm>
    </dsp:sp>
    <dsp:sp modelId="{06467902-6C28-461C-8ECC-E22884C2F5EF}">
      <dsp:nvSpPr>
        <dsp:cNvPr id="0" name=""/>
        <dsp:cNvSpPr/>
      </dsp:nvSpPr>
      <dsp:spPr>
        <a:xfrm>
          <a:off x="0" y="2324100"/>
          <a:ext cx="3924300" cy="1123199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Оценивание</a:t>
          </a:r>
          <a:endParaRPr lang="ru-RU" sz="4800" kern="1200" dirty="0"/>
        </a:p>
      </dsp:txBody>
      <dsp:txXfrm>
        <a:off x="54830" y="2378930"/>
        <a:ext cx="3814640" cy="1013539"/>
      </dsp:txXfrm>
    </dsp:sp>
    <dsp:sp modelId="{F8A092B9-40ED-4531-A938-36DBF04476A4}">
      <dsp:nvSpPr>
        <dsp:cNvPr id="0" name=""/>
        <dsp:cNvSpPr/>
      </dsp:nvSpPr>
      <dsp:spPr>
        <a:xfrm>
          <a:off x="0" y="3447300"/>
          <a:ext cx="39243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97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/>
            <a:t>процесс</a:t>
          </a:r>
          <a:endParaRPr lang="ru-RU" sz="3700" kern="1200" dirty="0"/>
        </a:p>
      </dsp:txBody>
      <dsp:txXfrm>
        <a:off x="0" y="3447300"/>
        <a:ext cx="3924300" cy="794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4D457-7133-42B6-BDA3-1DFB59D63D2B}">
      <dsp:nvSpPr>
        <dsp:cNvPr id="0" name=""/>
        <dsp:cNvSpPr/>
      </dsp:nvSpPr>
      <dsp:spPr>
        <a:xfrm>
          <a:off x="0" y="0"/>
          <a:ext cx="4324380" cy="655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Контроль</a:t>
          </a:r>
          <a:endParaRPr lang="ru-RU" sz="2800" kern="1200" dirty="0"/>
        </a:p>
      </dsp:txBody>
      <dsp:txXfrm>
        <a:off x="31984" y="31984"/>
        <a:ext cx="4260412" cy="591232"/>
      </dsp:txXfrm>
    </dsp:sp>
    <dsp:sp modelId="{BB037E68-E432-4292-AB38-157CE7860DCF}">
      <dsp:nvSpPr>
        <dsp:cNvPr id="0" name=""/>
        <dsp:cNvSpPr/>
      </dsp:nvSpPr>
      <dsp:spPr>
        <a:xfrm>
          <a:off x="0" y="660270"/>
          <a:ext cx="432438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9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Преимущества и риски</a:t>
          </a:r>
          <a:endParaRPr lang="ru-RU" sz="2200" kern="1200" dirty="0"/>
        </a:p>
      </dsp:txBody>
      <dsp:txXfrm>
        <a:off x="0" y="660270"/>
        <a:ext cx="4324380" cy="463680"/>
      </dsp:txXfrm>
    </dsp:sp>
    <dsp:sp modelId="{EA3754A9-85EE-4DB9-BD49-B6923DE7AF6C}">
      <dsp:nvSpPr>
        <dsp:cNvPr id="0" name=""/>
        <dsp:cNvSpPr/>
      </dsp:nvSpPr>
      <dsp:spPr>
        <a:xfrm>
          <a:off x="0" y="1123950"/>
          <a:ext cx="4324380" cy="655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Мотивация</a:t>
          </a:r>
          <a:endParaRPr lang="ru-RU" sz="2800" kern="1200" dirty="0"/>
        </a:p>
      </dsp:txBody>
      <dsp:txXfrm>
        <a:off x="31984" y="1155934"/>
        <a:ext cx="4260412" cy="591232"/>
      </dsp:txXfrm>
    </dsp:sp>
    <dsp:sp modelId="{F0EBAD72-B6C1-41A8-A55C-8380918E38BA}">
      <dsp:nvSpPr>
        <dsp:cNvPr id="0" name=""/>
        <dsp:cNvSpPr/>
      </dsp:nvSpPr>
      <dsp:spPr>
        <a:xfrm>
          <a:off x="0" y="1779150"/>
          <a:ext cx="432438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99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/>
            <a:t>Позитивная и негативная</a:t>
          </a:r>
          <a:endParaRPr lang="ru-RU" sz="2200" kern="1200" dirty="0"/>
        </a:p>
      </dsp:txBody>
      <dsp:txXfrm>
        <a:off x="0" y="1779150"/>
        <a:ext cx="4324380" cy="463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4E6CD-B5CA-4552-A7CF-7331752CCCF0}">
      <dsp:nvSpPr>
        <dsp:cNvPr id="0" name=""/>
        <dsp:cNvSpPr/>
      </dsp:nvSpPr>
      <dsp:spPr>
        <a:xfrm>
          <a:off x="0" y="45030"/>
          <a:ext cx="432438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Мониторинг</a:t>
          </a:r>
          <a:endParaRPr lang="ru-RU" sz="2700" kern="1200" dirty="0"/>
        </a:p>
      </dsp:txBody>
      <dsp:txXfrm>
        <a:off x="30842" y="75872"/>
        <a:ext cx="4262696" cy="570116"/>
      </dsp:txXfrm>
    </dsp:sp>
    <dsp:sp modelId="{8190CA81-AD9B-4F28-A29C-37561BBED9E7}">
      <dsp:nvSpPr>
        <dsp:cNvPr id="0" name=""/>
        <dsp:cNvSpPr/>
      </dsp:nvSpPr>
      <dsp:spPr>
        <a:xfrm>
          <a:off x="0" y="676830"/>
          <a:ext cx="432438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9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Постоянный, качественный</a:t>
          </a:r>
          <a:endParaRPr lang="ru-RU" sz="2100" kern="1200" dirty="0"/>
        </a:p>
      </dsp:txBody>
      <dsp:txXfrm>
        <a:off x="0" y="676830"/>
        <a:ext cx="4324380" cy="447120"/>
      </dsp:txXfrm>
    </dsp:sp>
    <dsp:sp modelId="{EE08D8FC-7AFA-4D60-87B5-761D4D719EA9}">
      <dsp:nvSpPr>
        <dsp:cNvPr id="0" name=""/>
        <dsp:cNvSpPr/>
      </dsp:nvSpPr>
      <dsp:spPr>
        <a:xfrm>
          <a:off x="0" y="1123950"/>
          <a:ext cx="432438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/>
            <a:t>Контроллинг</a:t>
          </a:r>
          <a:endParaRPr lang="ru-RU" sz="2700" kern="1200" dirty="0"/>
        </a:p>
      </dsp:txBody>
      <dsp:txXfrm>
        <a:off x="30842" y="1154792"/>
        <a:ext cx="4262696" cy="570116"/>
      </dsp:txXfrm>
    </dsp:sp>
    <dsp:sp modelId="{B0758DC7-37F1-4DB2-BA1D-16C49679CBFB}">
      <dsp:nvSpPr>
        <dsp:cNvPr id="0" name=""/>
        <dsp:cNvSpPr/>
      </dsp:nvSpPr>
      <dsp:spPr>
        <a:xfrm>
          <a:off x="0" y="1755750"/>
          <a:ext cx="432438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9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Системный, количественный</a:t>
          </a:r>
          <a:endParaRPr lang="ru-RU" sz="2100" kern="1200" dirty="0"/>
        </a:p>
      </dsp:txBody>
      <dsp:txXfrm>
        <a:off x="0" y="1755750"/>
        <a:ext cx="4324380" cy="447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2259B-A213-47C1-A620-273B3B3AF206}">
      <dsp:nvSpPr>
        <dsp:cNvPr id="0" name=""/>
        <dsp:cNvSpPr/>
      </dsp:nvSpPr>
      <dsp:spPr>
        <a:xfrm>
          <a:off x="0" y="176205"/>
          <a:ext cx="3316599" cy="1380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kern="1200" dirty="0" err="1" smtClean="0">
              <a:solidFill>
                <a:schemeClr val="bg1"/>
              </a:solidFill>
            </a:rPr>
            <a:t>Контролируйте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только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то</a:t>
          </a:r>
          <a:r>
            <a:rPr lang="en-US" altLang="ru-RU" sz="2000" kern="1200" dirty="0" smtClean="0">
              <a:solidFill>
                <a:schemeClr val="bg1"/>
              </a:solidFill>
            </a:rPr>
            <a:t>,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что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задано</a:t>
          </a:r>
          <a:r>
            <a:rPr lang="en-US" altLang="ru-RU" sz="2000" kern="1200" dirty="0" smtClean="0">
              <a:solidFill>
                <a:schemeClr val="bg1"/>
              </a:solidFill>
            </a:rPr>
            <a:t> и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ясно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описано</a:t>
          </a:r>
          <a:endParaRPr lang="en-US" altLang="ru-RU" sz="2000" kern="1200" dirty="0" smtClean="0">
            <a:solidFill>
              <a:schemeClr val="bg1"/>
            </a:solidFill>
          </a:endParaRPr>
        </a:p>
      </dsp:txBody>
      <dsp:txXfrm>
        <a:off x="0" y="176205"/>
        <a:ext cx="3316599" cy="1380641"/>
      </dsp:txXfrm>
    </dsp:sp>
    <dsp:sp modelId="{AE2D780E-3013-419B-BA8D-395B20954B86}">
      <dsp:nvSpPr>
        <dsp:cNvPr id="0" name=""/>
        <dsp:cNvSpPr/>
      </dsp:nvSpPr>
      <dsp:spPr>
        <a:xfrm>
          <a:off x="3548811" y="122250"/>
          <a:ext cx="3688084" cy="1380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kern="1200" dirty="0" err="1" smtClean="0">
              <a:solidFill>
                <a:schemeClr val="bg1"/>
              </a:solidFill>
            </a:rPr>
            <a:t>Оценивайте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факты</a:t>
          </a:r>
          <a:r>
            <a:rPr lang="en-US" altLang="ru-RU" sz="2000" kern="1200" dirty="0" smtClean="0">
              <a:solidFill>
                <a:schemeClr val="bg1"/>
              </a:solidFill>
            </a:rPr>
            <a:t>,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деятельность</a:t>
          </a:r>
          <a:r>
            <a:rPr lang="en-US" altLang="ru-RU" sz="2000" kern="1200" dirty="0" smtClean="0">
              <a:solidFill>
                <a:schemeClr val="bg1"/>
              </a:solidFill>
            </a:rPr>
            <a:t>,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результаты</a:t>
          </a:r>
          <a:r>
            <a:rPr lang="en-US" altLang="ru-RU" sz="2000" kern="1200" dirty="0" smtClean="0">
              <a:solidFill>
                <a:schemeClr val="bg1"/>
              </a:solidFill>
            </a:rPr>
            <a:t>, </a:t>
          </a:r>
          <a:br>
            <a:rPr lang="en-US" altLang="ru-RU" sz="2000" kern="1200" dirty="0" smtClean="0">
              <a:solidFill>
                <a:schemeClr val="bg1"/>
              </a:solidFill>
            </a:rPr>
          </a:br>
          <a:r>
            <a:rPr lang="en-US" altLang="ru-RU" sz="2000" kern="1200" dirty="0" smtClean="0">
              <a:solidFill>
                <a:schemeClr val="bg1"/>
              </a:solidFill>
            </a:rPr>
            <a:t>а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не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людей</a:t>
          </a:r>
          <a:endParaRPr lang="en-US" altLang="ru-RU" sz="2000" kern="1200" dirty="0" smtClean="0">
            <a:solidFill>
              <a:schemeClr val="bg1"/>
            </a:solidFill>
          </a:endParaRPr>
        </a:p>
      </dsp:txBody>
      <dsp:txXfrm>
        <a:off x="3548811" y="122250"/>
        <a:ext cx="3688084" cy="1380641"/>
      </dsp:txXfrm>
    </dsp:sp>
    <dsp:sp modelId="{06C76D62-07E7-427C-9372-E660512712CB}">
      <dsp:nvSpPr>
        <dsp:cNvPr id="0" name=""/>
        <dsp:cNvSpPr/>
      </dsp:nvSpPr>
      <dsp:spPr>
        <a:xfrm>
          <a:off x="278681" y="1732998"/>
          <a:ext cx="3034511" cy="1380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kern="1200" dirty="0" err="1" smtClean="0">
              <a:solidFill>
                <a:schemeClr val="bg1"/>
              </a:solidFill>
            </a:rPr>
            <a:t>Разделяйте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факты</a:t>
          </a:r>
          <a:r>
            <a:rPr lang="en-US" altLang="ru-RU" sz="2000" kern="1200" dirty="0" smtClean="0">
              <a:solidFill>
                <a:schemeClr val="bg1"/>
              </a:solidFill>
            </a:rPr>
            <a:t> и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свое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отношение</a:t>
          </a:r>
          <a:r>
            <a:rPr lang="en-US" altLang="ru-RU" sz="2000" kern="1200" dirty="0" smtClean="0">
              <a:solidFill>
                <a:schemeClr val="bg1"/>
              </a:solidFill>
            </a:rPr>
            <a:t> к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ним</a:t>
          </a:r>
          <a:endParaRPr lang="en-US" altLang="ru-RU" sz="2000" kern="1200" dirty="0" smtClean="0">
            <a:solidFill>
              <a:schemeClr val="bg1"/>
            </a:solidFill>
          </a:endParaRPr>
        </a:p>
      </dsp:txBody>
      <dsp:txXfrm>
        <a:off x="278681" y="1732998"/>
        <a:ext cx="3034511" cy="1380641"/>
      </dsp:txXfrm>
    </dsp:sp>
    <dsp:sp modelId="{999FF469-BDE0-4351-A9F7-BEA6FBB4202F}">
      <dsp:nvSpPr>
        <dsp:cNvPr id="0" name=""/>
        <dsp:cNvSpPr/>
      </dsp:nvSpPr>
      <dsp:spPr>
        <a:xfrm>
          <a:off x="3614725" y="1819274"/>
          <a:ext cx="3417018" cy="1380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kern="1200" dirty="0" err="1" smtClean="0">
              <a:solidFill>
                <a:schemeClr val="bg1"/>
              </a:solidFill>
            </a:rPr>
            <a:t>Критика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может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применяться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только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после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соответствующего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обучения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или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напоминания</a:t>
          </a:r>
          <a:endParaRPr lang="en-US" altLang="ru-RU" sz="2000" kern="1200" dirty="0" smtClean="0">
            <a:solidFill>
              <a:schemeClr val="bg1"/>
            </a:solidFill>
          </a:endParaRPr>
        </a:p>
      </dsp:txBody>
      <dsp:txXfrm>
        <a:off x="3614725" y="1819274"/>
        <a:ext cx="3417018" cy="1380641"/>
      </dsp:txXfrm>
    </dsp:sp>
    <dsp:sp modelId="{74ABEBD8-A0AF-401A-9CC3-5C34322868CE}">
      <dsp:nvSpPr>
        <dsp:cNvPr id="0" name=""/>
        <dsp:cNvSpPr/>
      </dsp:nvSpPr>
      <dsp:spPr>
        <a:xfrm>
          <a:off x="1766874" y="3343746"/>
          <a:ext cx="3705250" cy="1380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kern="1200" dirty="0" err="1" smtClean="0">
              <a:solidFill>
                <a:schemeClr val="bg1"/>
              </a:solidFill>
            </a:rPr>
            <a:t>Помните</a:t>
          </a:r>
          <a:r>
            <a:rPr lang="en-US" altLang="ru-RU" sz="2000" kern="1200" dirty="0" smtClean="0">
              <a:solidFill>
                <a:schemeClr val="bg1"/>
              </a:solidFill>
            </a:rPr>
            <a:t>,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что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Вы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отвечаете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за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успех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Ваших</a:t>
          </a:r>
          <a:r>
            <a:rPr lang="en-US" altLang="ru-RU" sz="2000" kern="1200" dirty="0" smtClean="0">
              <a:solidFill>
                <a:schemeClr val="bg1"/>
              </a:solidFill>
            </a:rPr>
            <a:t> </a:t>
          </a:r>
          <a:r>
            <a:rPr lang="en-US" altLang="ru-RU" sz="2000" kern="1200" dirty="0" err="1" smtClean="0">
              <a:solidFill>
                <a:schemeClr val="bg1"/>
              </a:solidFill>
            </a:rPr>
            <a:t>сотрудников</a:t>
          </a:r>
          <a:endParaRPr lang="en-US" altLang="ru-RU" sz="2000" kern="1200" dirty="0" smtClean="0">
            <a:solidFill>
              <a:schemeClr val="bg1"/>
            </a:solidFill>
          </a:endParaRPr>
        </a:p>
      </dsp:txBody>
      <dsp:txXfrm>
        <a:off x="1766874" y="3343746"/>
        <a:ext cx="3705250" cy="13806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D5C1F-7FBF-4074-AC92-1ACBB699BB7C}">
      <dsp:nvSpPr>
        <dsp:cNvPr id="0" name=""/>
        <dsp:cNvSpPr/>
      </dsp:nvSpPr>
      <dsp:spPr>
        <a:xfrm>
          <a:off x="1077190" y="2071"/>
          <a:ext cx="2421247" cy="145274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Влиять на удовлетворение потребностей</a:t>
          </a:r>
          <a:endParaRPr lang="ru-RU" sz="1400" kern="1200" dirty="0"/>
        </a:p>
      </dsp:txBody>
      <dsp:txXfrm>
        <a:off x="1077190" y="2071"/>
        <a:ext cx="2421247" cy="1452748"/>
      </dsp:txXfrm>
    </dsp:sp>
    <dsp:sp modelId="{AE1AEFFC-2FC2-4003-834F-87C60E14CECF}">
      <dsp:nvSpPr>
        <dsp:cNvPr id="0" name=""/>
        <dsp:cNvSpPr/>
      </dsp:nvSpPr>
      <dsp:spPr>
        <a:xfrm>
          <a:off x="3740562" y="2071"/>
          <a:ext cx="2421247" cy="1452748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Влиять на механизмы запуска возникновения новых потребностей</a:t>
          </a:r>
          <a:endParaRPr lang="ru-RU" sz="1400" kern="1200" dirty="0"/>
        </a:p>
      </dsp:txBody>
      <dsp:txXfrm>
        <a:off x="3740562" y="2071"/>
        <a:ext cx="2421247" cy="1452748"/>
      </dsp:txXfrm>
    </dsp:sp>
    <dsp:sp modelId="{A4CF050E-3BC6-447E-B900-56B3E33F8DCB}">
      <dsp:nvSpPr>
        <dsp:cNvPr id="0" name=""/>
        <dsp:cNvSpPr/>
      </dsp:nvSpPr>
      <dsp:spPr>
        <a:xfrm>
          <a:off x="1077190" y="1696944"/>
          <a:ext cx="2421247" cy="145274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Влиять на когнитивную составляющую педагогов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(ЧТО? ЗАЧЕМ? КАК? КАКОЙ РЕЗУЛЬТАТ ОЖИДАЕМ?)</a:t>
          </a:r>
          <a:endParaRPr lang="ru-RU" sz="1400" kern="1200" dirty="0"/>
        </a:p>
      </dsp:txBody>
      <dsp:txXfrm>
        <a:off x="1077190" y="1696944"/>
        <a:ext cx="2421247" cy="1452748"/>
      </dsp:txXfrm>
    </dsp:sp>
    <dsp:sp modelId="{DB896CA8-9269-450A-B446-61D773172AA5}">
      <dsp:nvSpPr>
        <dsp:cNvPr id="0" name=""/>
        <dsp:cNvSpPr/>
      </dsp:nvSpPr>
      <dsp:spPr>
        <a:xfrm>
          <a:off x="3740562" y="1696944"/>
          <a:ext cx="2421247" cy="1452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Применять справедливое </a:t>
          </a:r>
          <a:r>
            <a:rPr lang="ru-RU" sz="1400" kern="1200" dirty="0" smtClean="0"/>
            <a:t>поощрение (стимулирование) </a:t>
          </a:r>
          <a:endParaRPr lang="ru-RU" sz="1400" kern="1200" dirty="0"/>
        </a:p>
      </dsp:txBody>
      <dsp:txXfrm>
        <a:off x="3740562" y="1696944"/>
        <a:ext cx="2421247" cy="1452748"/>
      </dsp:txXfrm>
    </dsp:sp>
    <dsp:sp modelId="{7897E3DE-E9BC-4BF4-8CAF-612AED26CADC}">
      <dsp:nvSpPr>
        <dsp:cNvPr id="0" name=""/>
        <dsp:cNvSpPr/>
      </dsp:nvSpPr>
      <dsp:spPr>
        <a:xfrm>
          <a:off x="2408876" y="3391818"/>
          <a:ext cx="2421247" cy="145274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Иногда … (наказывать?)</a:t>
          </a:r>
          <a:endParaRPr lang="ru-RU" sz="1400" kern="1200" dirty="0"/>
        </a:p>
      </dsp:txBody>
      <dsp:txXfrm>
        <a:off x="2408876" y="3391818"/>
        <a:ext cx="2421247" cy="1452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C624-DF14-4E48-8142-F6281F063E3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3CBD-E193-412A-8EC8-ABE424B90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3806-8F0F-4A2C-A2F9-D90BCEEBE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D628A-6822-4244-ACB5-D3B61D879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533900" y="1447800"/>
            <a:ext cx="3924300" cy="4648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4260-8E33-4017-9F78-2A91740E6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76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243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33900" y="1447800"/>
            <a:ext cx="39243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33900" y="3848100"/>
            <a:ext cx="39243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74A6-AF22-4F57-93C8-999821401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63300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BBA1F0-B2C2-4BF1-B175-DB775D0E6B86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94A0ED-7390-4EC7-BDE4-20862E21B7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11" Type="http://schemas.openxmlformats.org/officeDocument/2006/relationships/image" Target="../media/image8.wm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14400" y="304800"/>
            <a:ext cx="7373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</a:rPr>
              <a:t>Теория и практика 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управления</a:t>
            </a:r>
            <a:endParaRPr lang="en-US" altLang="ru-RU" sz="2400" b="1" dirty="0" smtClean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</a:rPr>
              <a:t>Часть </a:t>
            </a:r>
            <a:r>
              <a:rPr lang="en-US" altLang="ru-RU" sz="2400" b="1" dirty="0" smtClean="0">
                <a:solidFill>
                  <a:schemeClr val="tx2"/>
                </a:solidFill>
              </a:rPr>
              <a:t>3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.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307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4800"/>
            <a:ext cx="7572428" cy="11239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Оценка как мотивирующая Функция управления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39243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533900" y="1447800"/>
          <a:ext cx="432438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</p:nvPr>
        </p:nvGraphicFramePr>
        <p:xfrm>
          <a:off x="4533900" y="3848100"/>
          <a:ext cx="432438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0426155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20675"/>
            <a:ext cx="519590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ОЗДАНИЕ мотивирующей </a:t>
            </a:r>
            <a:b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СИСТЕМЫ КОНТРОЛЯ возможно при выполнении условий: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2" name="Picture 2" descr="http://freetrack.com.ua/supload/cms/Background/linz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8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763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ОЦЕНКА </a:t>
            </a:r>
            <a:r>
              <a:rPr lang="ru-RU" sz="2800" b="1" dirty="0" smtClean="0">
                <a:solidFill>
                  <a:srgbClr val="C00000"/>
                </a:solidFill>
              </a:rPr>
              <a:t>персонала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как функция менеджмента</a:t>
            </a:r>
            <a:endParaRPr lang="ru-RU" sz="28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Самый </a:t>
            </a:r>
            <a:r>
              <a:rPr lang="ru-RU" sz="2800" b="1" dirty="0">
                <a:solidFill>
                  <a:srgbClr val="002060"/>
                </a:solidFill>
              </a:rPr>
              <a:t>большой вред при оценке персонала наносит ее отсутствие. </a:t>
            </a: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Бездействие не менее опасно, чем непродуманное действие. </a:t>
            </a: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Каждый руководитель должен помнить, что оценка деятельности подчиненного — обязательная составляющая его управленческой деятельности</a:t>
            </a:r>
          </a:p>
        </p:txBody>
      </p:sp>
      <p:pic>
        <p:nvPicPr>
          <p:cNvPr id="30722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2392455" cy="14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7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1720850"/>
            <a:ext cx="72866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Оценка дает возможность:</a:t>
            </a:r>
          </a:p>
          <a:p>
            <a:pPr>
              <a:defRPr/>
            </a:pPr>
            <a:endParaRPr lang="ru-RU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…………………………….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…………………………….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…………………………….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804"/>
            <a:ext cx="2003889" cy="12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8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-125413"/>
            <a:ext cx="85725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Оценка дает возможность:</a:t>
            </a:r>
          </a:p>
          <a:p>
            <a:pPr>
              <a:defRPr/>
            </a:pPr>
            <a:endParaRPr lang="ru-RU" sz="2800" dirty="0"/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Наметить план развития подчиненного и его карьерные перспективы.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Узнать работу подчиненного «изнутри». 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 Найти пути повышения эффективности работы подчиненного и организации в целом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Своевременно предотвратить развитие конфликтных ситуаций.</a:t>
            </a:r>
          </a:p>
        </p:txBody>
      </p:sp>
      <p:pic>
        <p:nvPicPr>
          <p:cNvPr id="3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7003"/>
            <a:ext cx="2003889" cy="12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0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428625"/>
            <a:ext cx="8215313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Оценка дает возможность: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Установить конструктивные рабочие отношения с подчиненным.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Сообщить подчиненному о своих ожиданиях.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Проинформировать подчиненного о том, как оценивается его деятельность.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Внести корректировки, если деятельность не устраивает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Выяснить </a:t>
            </a:r>
            <a:r>
              <a:rPr lang="ru-RU" b="1" dirty="0">
                <a:solidFill>
                  <a:srgbClr val="002060"/>
                </a:solidFill>
              </a:rPr>
              <a:t>причины неудовлетворительной работы.</a:t>
            </a: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Отметить достоинства и достижения.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Мотивировать </a:t>
            </a:r>
            <a:r>
              <a:rPr lang="ru-RU" b="1" dirty="0">
                <a:solidFill>
                  <a:srgbClr val="002060"/>
                </a:solidFill>
              </a:rPr>
              <a:t>подчиненного.</a:t>
            </a:r>
          </a:p>
        </p:txBody>
      </p:sp>
    </p:spTree>
    <p:extLst>
      <p:ext uri="{BB962C8B-B14F-4D97-AF65-F5344CB8AC3E}">
        <p14:creationId xmlns:p14="http://schemas.microsoft.com/office/powerpoint/2010/main" val="384655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0188"/>
            <a:ext cx="85725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2060"/>
                </a:solidFill>
              </a:rPr>
              <a:t>Подчиненному получение оценки со стороны руководителя дает возможность: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Своевременно </a:t>
            </a:r>
            <a:r>
              <a:rPr lang="ru-RU" b="1" dirty="0">
                <a:solidFill>
                  <a:srgbClr val="002060"/>
                </a:solidFill>
              </a:rPr>
              <a:t>скорректировать свои недостатки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Почувствовать </a:t>
            </a:r>
            <a:r>
              <a:rPr lang="ru-RU" b="1" dirty="0">
                <a:solidFill>
                  <a:srgbClr val="002060"/>
                </a:solidFill>
              </a:rPr>
              <a:t>себя полноправным членом коллектива, а не винтиком большой машины.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Поверить </a:t>
            </a:r>
            <a:r>
              <a:rPr lang="ru-RU" b="1" dirty="0">
                <a:solidFill>
                  <a:srgbClr val="002060"/>
                </a:solidFill>
              </a:rPr>
              <a:t>в собственные силы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Побеседовать </a:t>
            </a:r>
            <a:r>
              <a:rPr lang="ru-RU" b="1" dirty="0">
                <a:solidFill>
                  <a:srgbClr val="002060"/>
                </a:solidFill>
              </a:rPr>
              <a:t>с руководителем не в спешке, а спокойно и </a:t>
            </a:r>
            <a:r>
              <a:rPr lang="ru-RU" b="1" dirty="0" smtClean="0">
                <a:solidFill>
                  <a:srgbClr val="002060"/>
                </a:solidFill>
              </a:rPr>
              <a:t>всерьез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Проникнуться </a:t>
            </a:r>
            <a:r>
              <a:rPr lang="ru-RU" b="1" dirty="0">
                <a:solidFill>
                  <a:srgbClr val="002060"/>
                </a:solidFill>
              </a:rPr>
              <a:t>еще большим уважением к руководителю.</a:t>
            </a:r>
          </a:p>
        </p:txBody>
      </p:sp>
      <p:pic>
        <p:nvPicPr>
          <p:cNvPr id="26626" name="Picture 2" descr="http://old.olgayakimova.ru/upload/ilorp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804"/>
            <a:ext cx="2003889" cy="122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4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930" y="404664"/>
            <a:ext cx="828675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«Мужество зачастую нужно руководителю и для того, чтобы признать достижения подчиненного, «наступающего ему на пятки».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 Или признать, что ему не удалось выстроить свои отношения с сильным </a:t>
            </a:r>
            <a:r>
              <a:rPr lang="ru-RU" sz="2800" b="1" dirty="0" smtClean="0">
                <a:solidFill>
                  <a:srgbClr val="002060"/>
                </a:solidFill>
              </a:rPr>
              <a:t>подчиненным!» 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b="1" i="1" dirty="0" smtClean="0"/>
          </a:p>
          <a:p>
            <a:pPr algn="ctr">
              <a:defRPr/>
            </a:pPr>
            <a:r>
              <a:rPr lang="ru-RU" b="1" i="1" dirty="0" smtClean="0"/>
              <a:t>Питер </a:t>
            </a:r>
            <a:r>
              <a:rPr lang="ru-RU" b="1" i="1" dirty="0" err="1"/>
              <a:t>Друкер</a:t>
            </a:r>
            <a:endParaRPr lang="ru-RU" b="1" i="1" dirty="0"/>
          </a:p>
        </p:txBody>
      </p:sp>
      <p:pic>
        <p:nvPicPr>
          <p:cNvPr id="25604" name="Picture 4" descr="http://games4business.ru/wp-content/uploads/%D0%BE%D1%86%D0%B5%D0%BD%D0%BA%D0%B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78692"/>
            <a:ext cx="2963560" cy="19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64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Мотивировать индивидуально: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Picture 2" descr="http://mamadomia.org/img/eco-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68638"/>
            <a:ext cx="2049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5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rkada-arhiv.narod.ru/14.2.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1"/>
            <a:ext cx="7239000" cy="50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Классификация взглядов на мотивацию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5060" name="Picture 5" descr="http://marathons.runners.ru/images/trai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0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0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Freeform 2"/>
          <p:cNvSpPr>
            <a:spLocks/>
          </p:cNvSpPr>
          <p:nvPr/>
        </p:nvSpPr>
        <p:spPr bwMode="auto">
          <a:xfrm>
            <a:off x="558800" y="1943100"/>
            <a:ext cx="7780338" cy="3586163"/>
          </a:xfrm>
          <a:custGeom>
            <a:avLst/>
            <a:gdLst>
              <a:gd name="T0" fmla="*/ 2147483647 w 4901"/>
              <a:gd name="T1" fmla="*/ 2147483647 h 2259"/>
              <a:gd name="T2" fmla="*/ 2147483647 w 4901"/>
              <a:gd name="T3" fmla="*/ 2147483647 h 2259"/>
              <a:gd name="T4" fmla="*/ 2147483647 w 4901"/>
              <a:gd name="T5" fmla="*/ 2147483647 h 2259"/>
              <a:gd name="T6" fmla="*/ 2147483647 w 4901"/>
              <a:gd name="T7" fmla="*/ 2147483647 h 2259"/>
              <a:gd name="T8" fmla="*/ 2147483647 w 4901"/>
              <a:gd name="T9" fmla="*/ 2147483647 h 2259"/>
              <a:gd name="T10" fmla="*/ 2147483647 w 4901"/>
              <a:gd name="T11" fmla="*/ 2147483647 h 2259"/>
              <a:gd name="T12" fmla="*/ 2147483647 w 4901"/>
              <a:gd name="T13" fmla="*/ 2147483647 h 2259"/>
              <a:gd name="T14" fmla="*/ 2147483647 w 4901"/>
              <a:gd name="T15" fmla="*/ 2147483647 h 2259"/>
              <a:gd name="T16" fmla="*/ 2147483647 w 4901"/>
              <a:gd name="T17" fmla="*/ 2147483647 h 2259"/>
              <a:gd name="T18" fmla="*/ 2147483647 w 4901"/>
              <a:gd name="T19" fmla="*/ 2147483647 h 2259"/>
              <a:gd name="T20" fmla="*/ 2147483647 w 4901"/>
              <a:gd name="T21" fmla="*/ 2147483647 h 225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01"/>
              <a:gd name="T34" fmla="*/ 0 h 2259"/>
              <a:gd name="T35" fmla="*/ 4901 w 4901"/>
              <a:gd name="T36" fmla="*/ 2259 h 225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01" h="2259">
                <a:moveTo>
                  <a:pt x="4632" y="2232"/>
                </a:moveTo>
                <a:cubicBezTo>
                  <a:pt x="4624" y="1960"/>
                  <a:pt x="4615" y="2192"/>
                  <a:pt x="4640" y="1960"/>
                </a:cubicBezTo>
                <a:cubicBezTo>
                  <a:pt x="4677" y="1757"/>
                  <a:pt x="4901" y="1116"/>
                  <a:pt x="4704" y="824"/>
                </a:cubicBezTo>
                <a:cubicBezTo>
                  <a:pt x="4547" y="529"/>
                  <a:pt x="4168" y="311"/>
                  <a:pt x="3696" y="192"/>
                </a:cubicBezTo>
                <a:cubicBezTo>
                  <a:pt x="3224" y="73"/>
                  <a:pt x="2445" y="92"/>
                  <a:pt x="1872" y="112"/>
                </a:cubicBezTo>
                <a:cubicBezTo>
                  <a:pt x="1299" y="132"/>
                  <a:pt x="512" y="0"/>
                  <a:pt x="256" y="312"/>
                </a:cubicBezTo>
                <a:cubicBezTo>
                  <a:pt x="0" y="624"/>
                  <a:pt x="72" y="1296"/>
                  <a:pt x="48" y="1568"/>
                </a:cubicBezTo>
                <a:cubicBezTo>
                  <a:pt x="24" y="1840"/>
                  <a:pt x="185" y="2052"/>
                  <a:pt x="936" y="2160"/>
                </a:cubicBezTo>
                <a:cubicBezTo>
                  <a:pt x="1389" y="2259"/>
                  <a:pt x="2856" y="2220"/>
                  <a:pt x="3472" y="2232"/>
                </a:cubicBezTo>
                <a:cubicBezTo>
                  <a:pt x="4032" y="2224"/>
                  <a:pt x="4103" y="2112"/>
                  <a:pt x="4296" y="2112"/>
                </a:cubicBezTo>
                <a:cubicBezTo>
                  <a:pt x="4489" y="2112"/>
                  <a:pt x="4562" y="2207"/>
                  <a:pt x="4632" y="223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EE7DC"/>
              </a:gs>
            </a:gsLst>
            <a:lin ang="0" scaled="1"/>
          </a:gradFill>
          <a:ln w="63500">
            <a:solidFill>
              <a:srgbClr val="C0C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0259" name="AutoShape 3"/>
          <p:cNvSpPr>
            <a:spLocks noChangeArrowheads="1"/>
          </p:cNvSpPr>
          <p:nvPr/>
        </p:nvSpPr>
        <p:spPr bwMode="auto">
          <a:xfrm>
            <a:off x="774700" y="3670300"/>
            <a:ext cx="2819400" cy="889000"/>
          </a:xfrm>
          <a:prstGeom prst="cube">
            <a:avLst>
              <a:gd name="adj" fmla="val 464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600" b="1">
                <a:latin typeface="Arial" charset="0"/>
                <a:cs typeface="Arial" charset="0"/>
              </a:rPr>
              <a:t>Уровень оперативного </a:t>
            </a:r>
            <a:r>
              <a:rPr lang="en-US" altLang="ru-RU" sz="1600" b="1">
                <a:latin typeface="Arial" charset="0"/>
                <a:cs typeface="Arial" charset="0"/>
              </a:rPr>
              <a:t/>
            </a:r>
            <a:br>
              <a:rPr lang="en-US" altLang="ru-RU" sz="1600" b="1">
                <a:latin typeface="Arial" charset="0"/>
                <a:cs typeface="Arial" charset="0"/>
              </a:rPr>
            </a:br>
            <a:r>
              <a:rPr lang="ru-RU" altLang="ru-RU" sz="1600" b="1">
                <a:latin typeface="Arial" charset="0"/>
                <a:cs typeface="Arial" charset="0"/>
              </a:rPr>
              <a:t>управления</a:t>
            </a:r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90550"/>
            <a:ext cx="6911975" cy="133825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Осуществление управленческого цикла</a:t>
            </a:r>
            <a:r>
              <a:rPr lang="ru-RU" sz="2400" dirty="0" smtClean="0"/>
              <a:t>       						функции руководителя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75138" y="2649538"/>
            <a:ext cx="1028700" cy="1520825"/>
            <a:chOff x="2437" y="1527"/>
            <a:chExt cx="847" cy="1110"/>
          </a:xfrm>
        </p:grpSpPr>
        <p:sp>
          <p:nvSpPr>
            <p:cNvPr id="35879" name="Freeform 6"/>
            <p:cNvSpPr>
              <a:spLocks/>
            </p:cNvSpPr>
            <p:nvPr/>
          </p:nvSpPr>
          <p:spPr bwMode="auto">
            <a:xfrm>
              <a:off x="2437" y="1820"/>
              <a:ext cx="557" cy="817"/>
            </a:xfrm>
            <a:custGeom>
              <a:avLst/>
              <a:gdLst>
                <a:gd name="T0" fmla="*/ 69 w 612"/>
                <a:gd name="T1" fmla="*/ 2 h 1020"/>
                <a:gd name="T2" fmla="*/ 71 w 612"/>
                <a:gd name="T3" fmla="*/ 2 h 1020"/>
                <a:gd name="T4" fmla="*/ 46 w 612"/>
                <a:gd name="T5" fmla="*/ 0 h 1020"/>
                <a:gd name="T6" fmla="*/ 54 w 612"/>
                <a:gd name="T7" fmla="*/ 2 h 1020"/>
                <a:gd name="T8" fmla="*/ 15 w 612"/>
                <a:gd name="T9" fmla="*/ 2 h 1020"/>
                <a:gd name="T10" fmla="*/ 5 w 612"/>
                <a:gd name="T11" fmla="*/ 6 h 1020"/>
                <a:gd name="T12" fmla="*/ 28 w 612"/>
                <a:gd name="T13" fmla="*/ 6 h 1020"/>
                <a:gd name="T14" fmla="*/ 46 w 612"/>
                <a:gd name="T15" fmla="*/ 6 h 1020"/>
                <a:gd name="T16" fmla="*/ 43 w 612"/>
                <a:gd name="T17" fmla="*/ 3 h 1020"/>
                <a:gd name="T18" fmla="*/ 60 w 612"/>
                <a:gd name="T19" fmla="*/ 2 h 1020"/>
                <a:gd name="T20" fmla="*/ 69 w 612"/>
                <a:gd name="T21" fmla="*/ 2 h 10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2"/>
                <a:gd name="T34" fmla="*/ 0 h 1020"/>
                <a:gd name="T35" fmla="*/ 612 w 612"/>
                <a:gd name="T36" fmla="*/ 1020 h 10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2" h="1020">
                  <a:moveTo>
                    <a:pt x="600" y="180"/>
                  </a:moveTo>
                  <a:lnTo>
                    <a:pt x="612" y="12"/>
                  </a:lnTo>
                  <a:lnTo>
                    <a:pt x="402" y="0"/>
                  </a:lnTo>
                  <a:lnTo>
                    <a:pt x="462" y="60"/>
                  </a:lnTo>
                  <a:cubicBezTo>
                    <a:pt x="416" y="127"/>
                    <a:pt x="196" y="244"/>
                    <a:pt x="126" y="402"/>
                  </a:cubicBezTo>
                  <a:cubicBezTo>
                    <a:pt x="0" y="624"/>
                    <a:pt x="33" y="922"/>
                    <a:pt x="42" y="1008"/>
                  </a:cubicBezTo>
                  <a:lnTo>
                    <a:pt x="240" y="954"/>
                  </a:lnTo>
                  <a:lnTo>
                    <a:pt x="408" y="1020"/>
                  </a:lnTo>
                  <a:cubicBezTo>
                    <a:pt x="430" y="945"/>
                    <a:pt x="352" y="651"/>
                    <a:pt x="372" y="504"/>
                  </a:cubicBezTo>
                  <a:cubicBezTo>
                    <a:pt x="392" y="357"/>
                    <a:pt x="490" y="192"/>
                    <a:pt x="528" y="138"/>
                  </a:cubicBezTo>
                  <a:lnTo>
                    <a:pt x="600" y="180"/>
                  </a:lnTo>
                  <a:close/>
                </a:path>
              </a:pathLst>
            </a:custGeom>
            <a:gradFill rotWithShape="1">
              <a:gsLst>
                <a:gs pos="0">
                  <a:srgbClr val="89B9FF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80" name="WordArt 7"/>
            <p:cNvSpPr>
              <a:spLocks noChangeArrowheads="1" noChangeShapeType="1" noTextEdit="1"/>
            </p:cNvSpPr>
            <p:nvPr/>
          </p:nvSpPr>
          <p:spPr bwMode="auto">
            <a:xfrm rot="-4626218">
              <a:off x="2631" y="1955"/>
              <a:ext cx="646" cy="66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3797668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Оценка</a:t>
              </a:r>
            </a:p>
          </p:txBody>
        </p:sp>
        <p:pic>
          <p:nvPicPr>
            <p:cNvPr id="35881" name="Picture 8" descr="BD10301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1527"/>
              <a:ext cx="10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3038" y="2497138"/>
            <a:ext cx="1868487" cy="661987"/>
            <a:chOff x="3093" y="1565"/>
            <a:chExt cx="1177" cy="417"/>
          </a:xfrm>
        </p:grpSpPr>
        <p:sp>
          <p:nvSpPr>
            <p:cNvPr id="35876" name="Freeform 10"/>
            <p:cNvSpPr>
              <a:spLocks/>
            </p:cNvSpPr>
            <p:nvPr/>
          </p:nvSpPr>
          <p:spPr bwMode="auto">
            <a:xfrm>
              <a:off x="3093" y="1565"/>
              <a:ext cx="1038" cy="275"/>
            </a:xfrm>
            <a:custGeom>
              <a:avLst/>
              <a:gdLst>
                <a:gd name="T0" fmla="*/ 117 w 1140"/>
                <a:gd name="T1" fmla="*/ 2 h 343"/>
                <a:gd name="T2" fmla="*/ 132 w 1140"/>
                <a:gd name="T3" fmla="*/ 2 h 343"/>
                <a:gd name="T4" fmla="*/ 131 w 1140"/>
                <a:gd name="T5" fmla="*/ 2 h 343"/>
                <a:gd name="T6" fmla="*/ 125 w 1140"/>
                <a:gd name="T7" fmla="*/ 2 h 343"/>
                <a:gd name="T8" fmla="*/ 74 w 1140"/>
                <a:gd name="T9" fmla="*/ 2 h 343"/>
                <a:gd name="T10" fmla="*/ 0 w 1140"/>
                <a:gd name="T11" fmla="*/ 2 h 343"/>
                <a:gd name="T12" fmla="*/ 12 w 1140"/>
                <a:gd name="T13" fmla="*/ 2 h 343"/>
                <a:gd name="T14" fmla="*/ 9 w 1140"/>
                <a:gd name="T15" fmla="*/ 2 h 343"/>
                <a:gd name="T16" fmla="*/ 62 w 1140"/>
                <a:gd name="T17" fmla="*/ 2 h 343"/>
                <a:gd name="T18" fmla="*/ 120 w 1140"/>
                <a:gd name="T19" fmla="*/ 2 h 343"/>
                <a:gd name="T20" fmla="*/ 117 w 1140"/>
                <a:gd name="T21" fmla="*/ 2 h 3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0"/>
                <a:gd name="T34" fmla="*/ 0 h 343"/>
                <a:gd name="T35" fmla="*/ 1140 w 1140"/>
                <a:gd name="T36" fmla="*/ 343 h 3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0" h="343">
                  <a:moveTo>
                    <a:pt x="1014" y="306"/>
                  </a:moveTo>
                  <a:lnTo>
                    <a:pt x="1140" y="246"/>
                  </a:lnTo>
                  <a:lnTo>
                    <a:pt x="1128" y="138"/>
                  </a:lnTo>
                  <a:lnTo>
                    <a:pt x="1086" y="192"/>
                  </a:lnTo>
                  <a:cubicBezTo>
                    <a:pt x="1005" y="175"/>
                    <a:pt x="924" y="72"/>
                    <a:pt x="642" y="36"/>
                  </a:cubicBezTo>
                  <a:cubicBezTo>
                    <a:pt x="360" y="0"/>
                    <a:pt x="77" y="99"/>
                    <a:pt x="0" y="138"/>
                  </a:cubicBezTo>
                  <a:lnTo>
                    <a:pt x="102" y="228"/>
                  </a:lnTo>
                  <a:lnTo>
                    <a:pt x="78" y="342"/>
                  </a:lnTo>
                  <a:cubicBezTo>
                    <a:pt x="151" y="343"/>
                    <a:pt x="380" y="250"/>
                    <a:pt x="540" y="234"/>
                  </a:cubicBezTo>
                  <a:cubicBezTo>
                    <a:pt x="700" y="218"/>
                    <a:pt x="959" y="234"/>
                    <a:pt x="1038" y="246"/>
                  </a:cubicBezTo>
                  <a:lnTo>
                    <a:pt x="1014" y="306"/>
                  </a:lnTo>
                  <a:close/>
                </a:path>
              </a:pathLst>
            </a:custGeom>
            <a:gradFill rotWithShape="1">
              <a:gsLst>
                <a:gs pos="0">
                  <a:srgbClr val="ADC7FB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77" name="WordArt 11"/>
            <p:cNvSpPr>
              <a:spLocks noChangeArrowheads="1" noChangeShapeType="1" noTextEdit="1"/>
            </p:cNvSpPr>
            <p:nvPr/>
          </p:nvSpPr>
          <p:spPr bwMode="auto">
            <a:xfrm rot="-349959">
              <a:off x="3181" y="1668"/>
              <a:ext cx="728" cy="31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173996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Анализ</a:t>
              </a:r>
            </a:p>
          </p:txBody>
        </p:sp>
        <p:pic>
          <p:nvPicPr>
            <p:cNvPr id="35878" name="Picture 12" descr="BD10298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1745"/>
              <a:ext cx="10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446588" y="4198938"/>
            <a:ext cx="1727200" cy="1152525"/>
            <a:chOff x="2585" y="2637"/>
            <a:chExt cx="1088" cy="726"/>
          </a:xfrm>
        </p:grpSpPr>
        <p:sp>
          <p:nvSpPr>
            <p:cNvPr id="35873" name="Freeform 14"/>
            <p:cNvSpPr>
              <a:spLocks/>
            </p:cNvSpPr>
            <p:nvPr/>
          </p:nvSpPr>
          <p:spPr bwMode="auto">
            <a:xfrm>
              <a:off x="2617" y="2748"/>
              <a:ext cx="967" cy="615"/>
            </a:xfrm>
            <a:custGeom>
              <a:avLst/>
              <a:gdLst>
                <a:gd name="T0" fmla="*/ 32 w 1062"/>
                <a:gd name="T1" fmla="*/ 2 h 768"/>
                <a:gd name="T2" fmla="*/ 5 w 1062"/>
                <a:gd name="T3" fmla="*/ 0 h 768"/>
                <a:gd name="T4" fmla="*/ 0 w 1062"/>
                <a:gd name="T5" fmla="*/ 2 h 768"/>
                <a:gd name="T6" fmla="*/ 7 w 1062"/>
                <a:gd name="T7" fmla="*/ 2 h 768"/>
                <a:gd name="T8" fmla="*/ 46 w 1062"/>
                <a:gd name="T9" fmla="*/ 3 h 768"/>
                <a:gd name="T10" fmla="*/ 111 w 1062"/>
                <a:gd name="T11" fmla="*/ 5 h 768"/>
                <a:gd name="T12" fmla="*/ 111 w 1062"/>
                <a:gd name="T13" fmla="*/ 4 h 768"/>
                <a:gd name="T14" fmla="*/ 123 w 1062"/>
                <a:gd name="T15" fmla="*/ 3 h 768"/>
                <a:gd name="T16" fmla="*/ 67 w 1062"/>
                <a:gd name="T17" fmla="*/ 2 h 768"/>
                <a:gd name="T18" fmla="*/ 21 w 1062"/>
                <a:gd name="T19" fmla="*/ 2 h 768"/>
                <a:gd name="T20" fmla="*/ 32 w 1062"/>
                <a:gd name="T21" fmla="*/ 2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2"/>
                <a:gd name="T34" fmla="*/ 0 h 768"/>
                <a:gd name="T35" fmla="*/ 1062 w 1062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2" h="768">
                  <a:moveTo>
                    <a:pt x="270" y="24"/>
                  </a:moveTo>
                  <a:lnTo>
                    <a:pt x="54" y="0"/>
                  </a:lnTo>
                  <a:lnTo>
                    <a:pt x="0" y="150"/>
                  </a:lnTo>
                  <a:lnTo>
                    <a:pt x="60" y="120"/>
                  </a:lnTo>
                  <a:cubicBezTo>
                    <a:pt x="126" y="183"/>
                    <a:pt x="246" y="420"/>
                    <a:pt x="396" y="528"/>
                  </a:cubicBezTo>
                  <a:cubicBezTo>
                    <a:pt x="510" y="624"/>
                    <a:pt x="853" y="739"/>
                    <a:pt x="960" y="768"/>
                  </a:cubicBezTo>
                  <a:lnTo>
                    <a:pt x="960" y="636"/>
                  </a:lnTo>
                  <a:lnTo>
                    <a:pt x="1062" y="540"/>
                  </a:lnTo>
                  <a:cubicBezTo>
                    <a:pt x="1000" y="496"/>
                    <a:pt x="735" y="449"/>
                    <a:pt x="588" y="372"/>
                  </a:cubicBezTo>
                  <a:cubicBezTo>
                    <a:pt x="474" y="324"/>
                    <a:pt x="221" y="128"/>
                    <a:pt x="180" y="78"/>
                  </a:cubicBezTo>
                  <a:lnTo>
                    <a:pt x="270" y="24"/>
                  </a:lnTo>
                  <a:close/>
                </a:path>
              </a:pathLst>
            </a:custGeom>
            <a:gradFill rotWithShape="1">
              <a:gsLst>
                <a:gs pos="0">
                  <a:srgbClr val="F7D2F8">
                    <a:alpha val="73000"/>
                  </a:srgbClr>
                </a:gs>
                <a:gs pos="100000">
                  <a:srgbClr val="BADEDD">
                    <a:alpha val="75998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74" name="WordArt 15"/>
            <p:cNvSpPr>
              <a:spLocks noChangeArrowheads="1" noChangeShapeType="1" noTextEdit="1"/>
            </p:cNvSpPr>
            <p:nvPr/>
          </p:nvSpPr>
          <p:spPr bwMode="auto">
            <a:xfrm rot="1880424">
              <a:off x="2744" y="2815"/>
              <a:ext cx="929" cy="35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062177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Координация</a:t>
              </a:r>
            </a:p>
          </p:txBody>
        </p:sp>
        <p:pic>
          <p:nvPicPr>
            <p:cNvPr id="35875" name="Picture 16" descr="BD10302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" y="2637"/>
              <a:ext cx="9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089650" y="4244975"/>
            <a:ext cx="1878013" cy="1014413"/>
            <a:chOff x="3620" y="2666"/>
            <a:chExt cx="1183" cy="639"/>
          </a:xfrm>
        </p:grpSpPr>
        <p:sp>
          <p:nvSpPr>
            <p:cNvPr id="35870" name="Freeform 18"/>
            <p:cNvSpPr>
              <a:spLocks/>
            </p:cNvSpPr>
            <p:nvPr/>
          </p:nvSpPr>
          <p:spPr bwMode="auto">
            <a:xfrm>
              <a:off x="3765" y="2666"/>
              <a:ext cx="1038" cy="639"/>
            </a:xfrm>
            <a:custGeom>
              <a:avLst/>
              <a:gdLst>
                <a:gd name="T0" fmla="*/ 8 w 1140"/>
                <a:gd name="T1" fmla="*/ 4 h 798"/>
                <a:gd name="T2" fmla="*/ 0 w 1140"/>
                <a:gd name="T3" fmla="*/ 5 h 798"/>
                <a:gd name="T4" fmla="*/ 15 w 1140"/>
                <a:gd name="T5" fmla="*/ 5 h 798"/>
                <a:gd name="T6" fmla="*/ 15 w 1140"/>
                <a:gd name="T7" fmla="*/ 5 h 798"/>
                <a:gd name="T8" fmla="*/ 86 w 1140"/>
                <a:gd name="T9" fmla="*/ 3 h 798"/>
                <a:gd name="T10" fmla="*/ 132 w 1140"/>
                <a:gd name="T11" fmla="*/ 2 h 798"/>
                <a:gd name="T12" fmla="*/ 107 w 1140"/>
                <a:gd name="T13" fmla="*/ 2 h 798"/>
                <a:gd name="T14" fmla="*/ 95 w 1140"/>
                <a:gd name="T15" fmla="*/ 0 h 798"/>
                <a:gd name="T16" fmla="*/ 66 w 1140"/>
                <a:gd name="T17" fmla="*/ 2 h 798"/>
                <a:gd name="T18" fmla="*/ 12 w 1140"/>
                <a:gd name="T19" fmla="*/ 4 h 798"/>
                <a:gd name="T20" fmla="*/ 8 w 1140"/>
                <a:gd name="T21" fmla="*/ 4 h 7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0"/>
                <a:gd name="T34" fmla="*/ 0 h 798"/>
                <a:gd name="T35" fmla="*/ 1140 w 1140"/>
                <a:gd name="T36" fmla="*/ 798 h 7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0" h="798">
                  <a:moveTo>
                    <a:pt x="66" y="582"/>
                  </a:moveTo>
                  <a:lnTo>
                    <a:pt x="0" y="720"/>
                  </a:lnTo>
                  <a:lnTo>
                    <a:pt x="126" y="798"/>
                  </a:lnTo>
                  <a:lnTo>
                    <a:pt x="126" y="744"/>
                  </a:lnTo>
                  <a:cubicBezTo>
                    <a:pt x="229" y="704"/>
                    <a:pt x="575" y="672"/>
                    <a:pt x="744" y="558"/>
                  </a:cubicBezTo>
                  <a:cubicBezTo>
                    <a:pt x="1020" y="372"/>
                    <a:pt x="1077" y="171"/>
                    <a:pt x="1140" y="60"/>
                  </a:cubicBezTo>
                  <a:lnTo>
                    <a:pt x="924" y="36"/>
                  </a:lnTo>
                  <a:lnTo>
                    <a:pt x="810" y="0"/>
                  </a:lnTo>
                  <a:cubicBezTo>
                    <a:pt x="753" y="58"/>
                    <a:pt x="701" y="277"/>
                    <a:pt x="582" y="384"/>
                  </a:cubicBezTo>
                  <a:cubicBezTo>
                    <a:pt x="463" y="491"/>
                    <a:pt x="182" y="609"/>
                    <a:pt x="96" y="642"/>
                  </a:cubicBezTo>
                  <a:lnTo>
                    <a:pt x="66" y="582"/>
                  </a:lnTo>
                  <a:close/>
                </a:path>
              </a:pathLst>
            </a:custGeom>
            <a:gradFill rotWithShape="1">
              <a:gsLst>
                <a:gs pos="0">
                  <a:srgbClr val="FDAD97"/>
                </a:gs>
                <a:gs pos="100000">
                  <a:srgbClr val="BADEDD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71" name="WordArt 19"/>
            <p:cNvSpPr>
              <a:spLocks noChangeArrowheads="1" noChangeShapeType="1" noTextEdit="1"/>
            </p:cNvSpPr>
            <p:nvPr/>
          </p:nvSpPr>
          <p:spPr bwMode="auto">
            <a:xfrm rot="-2287857">
              <a:off x="3981" y="2831"/>
              <a:ext cx="695" cy="21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198704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Организация</a:t>
              </a:r>
            </a:p>
          </p:txBody>
        </p:sp>
        <p:pic>
          <p:nvPicPr>
            <p:cNvPr id="35872" name="Picture 20" descr="BD10297_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216"/>
              <a:ext cx="8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15150" y="2798763"/>
            <a:ext cx="1069975" cy="1319212"/>
            <a:chOff x="4131" y="1728"/>
            <a:chExt cx="672" cy="866"/>
          </a:xfrm>
        </p:grpSpPr>
        <p:sp>
          <p:nvSpPr>
            <p:cNvPr id="35867" name="Freeform 22"/>
            <p:cNvSpPr>
              <a:spLocks/>
            </p:cNvSpPr>
            <p:nvPr/>
          </p:nvSpPr>
          <p:spPr bwMode="auto">
            <a:xfrm>
              <a:off x="4131" y="1728"/>
              <a:ext cx="672" cy="847"/>
            </a:xfrm>
            <a:custGeom>
              <a:avLst/>
              <a:gdLst>
                <a:gd name="T0" fmla="*/ 55 w 738"/>
                <a:gd name="T1" fmla="*/ 6 h 1056"/>
                <a:gd name="T2" fmla="*/ 67 w 738"/>
                <a:gd name="T3" fmla="*/ 6 h 1056"/>
                <a:gd name="T4" fmla="*/ 87 w 738"/>
                <a:gd name="T5" fmla="*/ 6 h 1056"/>
                <a:gd name="T6" fmla="*/ 80 w 738"/>
                <a:gd name="T7" fmla="*/ 6 h 1056"/>
                <a:gd name="T8" fmla="*/ 74 w 738"/>
                <a:gd name="T9" fmla="*/ 3 h 1056"/>
                <a:gd name="T10" fmla="*/ 27 w 738"/>
                <a:gd name="T11" fmla="*/ 0 h 1056"/>
                <a:gd name="T12" fmla="*/ 16 w 738"/>
                <a:gd name="T13" fmla="*/ 2 h 1056"/>
                <a:gd name="T14" fmla="*/ 0 w 738"/>
                <a:gd name="T15" fmla="*/ 2 h 1056"/>
                <a:gd name="T16" fmla="*/ 48 w 738"/>
                <a:gd name="T17" fmla="*/ 4 h 1056"/>
                <a:gd name="T18" fmla="*/ 60 w 738"/>
                <a:gd name="T19" fmla="*/ 6 h 1056"/>
                <a:gd name="T20" fmla="*/ 55 w 738"/>
                <a:gd name="T21" fmla="*/ 6 h 10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8"/>
                <a:gd name="T34" fmla="*/ 0 h 1056"/>
                <a:gd name="T35" fmla="*/ 738 w 738"/>
                <a:gd name="T36" fmla="*/ 1056 h 10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8" h="1056">
                  <a:moveTo>
                    <a:pt x="480" y="960"/>
                  </a:moveTo>
                  <a:lnTo>
                    <a:pt x="588" y="1056"/>
                  </a:lnTo>
                  <a:lnTo>
                    <a:pt x="738" y="972"/>
                  </a:lnTo>
                  <a:lnTo>
                    <a:pt x="684" y="972"/>
                  </a:lnTo>
                  <a:cubicBezTo>
                    <a:pt x="668" y="899"/>
                    <a:pt x="717" y="696"/>
                    <a:pt x="642" y="534"/>
                  </a:cubicBezTo>
                  <a:cubicBezTo>
                    <a:pt x="543" y="267"/>
                    <a:pt x="317" y="67"/>
                    <a:pt x="234" y="0"/>
                  </a:cubicBezTo>
                  <a:lnTo>
                    <a:pt x="144" y="132"/>
                  </a:lnTo>
                  <a:lnTo>
                    <a:pt x="0" y="186"/>
                  </a:lnTo>
                  <a:cubicBezTo>
                    <a:pt x="45" y="258"/>
                    <a:pt x="326" y="436"/>
                    <a:pt x="414" y="564"/>
                  </a:cubicBezTo>
                  <a:cubicBezTo>
                    <a:pt x="502" y="692"/>
                    <a:pt x="517" y="888"/>
                    <a:pt x="528" y="954"/>
                  </a:cubicBezTo>
                  <a:lnTo>
                    <a:pt x="480" y="96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DA89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868" name="WordArt 23"/>
            <p:cNvSpPr>
              <a:spLocks noChangeArrowheads="1" noChangeShapeType="1" noTextEdit="1"/>
            </p:cNvSpPr>
            <p:nvPr/>
          </p:nvSpPr>
          <p:spPr bwMode="auto">
            <a:xfrm rot="3926785">
              <a:off x="4171" y="2083"/>
              <a:ext cx="668" cy="23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Планирование</a:t>
              </a:r>
            </a:p>
          </p:txBody>
        </p:sp>
        <p:pic>
          <p:nvPicPr>
            <p:cNvPr id="35869" name="Picture 24" descr="BD21294_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2522"/>
              <a:ext cx="7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0281" name="Picture 25" descr="dartgo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17842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6" descr="buzzy0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3013" y="2576513"/>
            <a:ext cx="1698625" cy="1733550"/>
          </a:xfrm>
          <a:noFill/>
        </p:spPr>
      </p:pic>
      <p:sp>
        <p:nvSpPr>
          <p:cNvPr id="480283" name="AutoShape 27"/>
          <p:cNvSpPr>
            <a:spLocks noChangeArrowheads="1"/>
          </p:cNvSpPr>
          <p:nvPr/>
        </p:nvSpPr>
        <p:spPr bwMode="auto">
          <a:xfrm>
            <a:off x="1066800" y="2997200"/>
            <a:ext cx="3098800" cy="889000"/>
          </a:xfrm>
          <a:prstGeom prst="cube">
            <a:avLst>
              <a:gd name="adj" fmla="val 464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Arial" charset="0"/>
                <a:cs typeface="Arial" charset="0"/>
              </a:rPr>
              <a:t>Уровень тактического</a:t>
            </a:r>
            <a:r>
              <a:rPr lang="ru-RU" altLang="ru-RU" b="1">
                <a:latin typeface="Arial" charset="0"/>
                <a:cs typeface="Arial" charset="0"/>
              </a:rPr>
              <a:t> </a:t>
            </a:r>
            <a:r>
              <a:rPr lang="en-US" altLang="ru-RU" b="1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altLang="ru-RU" b="1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b="1">
                <a:solidFill>
                  <a:schemeClr val="tx2"/>
                </a:solidFill>
                <a:latin typeface="Arial" charset="0"/>
                <a:cs typeface="Arial" charset="0"/>
              </a:rPr>
              <a:t>управления</a:t>
            </a:r>
          </a:p>
        </p:txBody>
      </p:sp>
      <p:sp>
        <p:nvSpPr>
          <p:cNvPr id="480284" name="AutoShape 28"/>
          <p:cNvSpPr>
            <a:spLocks noChangeArrowheads="1"/>
          </p:cNvSpPr>
          <p:nvPr/>
        </p:nvSpPr>
        <p:spPr bwMode="auto">
          <a:xfrm>
            <a:off x="1422400" y="2324100"/>
            <a:ext cx="3098800" cy="889000"/>
          </a:xfrm>
          <a:prstGeom prst="cube">
            <a:avLst>
              <a:gd name="adj" fmla="val 46431"/>
            </a:avLst>
          </a:prstGeom>
          <a:solidFill>
            <a:srgbClr val="FDAD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Arial" charset="0"/>
                <a:cs typeface="Arial" charset="0"/>
              </a:rPr>
              <a:t>Уровень стратегического</a:t>
            </a:r>
            <a:r>
              <a:rPr lang="ru-RU" altLang="ru-RU" sz="1600" b="1">
                <a:latin typeface="Arial" charset="0"/>
                <a:cs typeface="Arial" charset="0"/>
              </a:rPr>
              <a:t> </a:t>
            </a:r>
            <a:r>
              <a:rPr lang="en-US" altLang="ru-RU" sz="1600" b="1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altLang="ru-RU" sz="1600" b="1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1600" b="1">
                <a:solidFill>
                  <a:schemeClr val="tx2"/>
                </a:solidFill>
                <a:latin typeface="Arial" charset="0"/>
                <a:cs typeface="Arial" charset="0"/>
              </a:rPr>
              <a:t>управления</a:t>
            </a: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043113" y="2354263"/>
            <a:ext cx="5375275" cy="3038475"/>
            <a:chOff x="1287" y="1483"/>
            <a:chExt cx="3386" cy="1914"/>
          </a:xfrm>
        </p:grpSpPr>
        <p:sp>
          <p:nvSpPr>
            <p:cNvPr id="35856" name="WordArt 30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3239" y="2755"/>
              <a:ext cx="322" cy="418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35857" name="WordArt 31" descr="Бумажный пакет"/>
            <p:cNvSpPr>
              <a:spLocks noChangeArrowheads="1" noChangeShapeType="1" noTextEdit="1"/>
            </p:cNvSpPr>
            <p:nvPr/>
          </p:nvSpPr>
          <p:spPr bwMode="auto">
            <a:xfrm>
              <a:off x="2895" y="1483"/>
              <a:ext cx="346" cy="48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TopLeft">
                  <a:rot lat="0" lon="20519959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1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3585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735" y="1707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?</a:t>
              </a:r>
            </a:p>
          </p:txBody>
        </p:sp>
        <p:sp>
          <p:nvSpPr>
            <p:cNvPr id="35859" name="WordArt 33"/>
            <p:cNvSpPr>
              <a:spLocks noChangeArrowheads="1" noChangeShapeType="1" noTextEdit="1"/>
            </p:cNvSpPr>
            <p:nvPr/>
          </p:nvSpPr>
          <p:spPr bwMode="auto">
            <a:xfrm rot="-442426">
              <a:off x="2311" y="1907"/>
              <a:ext cx="250" cy="51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?</a:t>
              </a:r>
            </a:p>
          </p:txBody>
        </p:sp>
        <p:sp>
          <p:nvSpPr>
            <p:cNvPr id="35860" name="WordArt 34"/>
            <p:cNvSpPr>
              <a:spLocks noChangeArrowheads="1" noChangeShapeType="1" noTextEdit="1"/>
            </p:cNvSpPr>
            <p:nvPr/>
          </p:nvSpPr>
          <p:spPr bwMode="auto">
            <a:xfrm rot="-462389">
              <a:off x="4439" y="1499"/>
              <a:ext cx="234" cy="3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42000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3586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663" y="2635"/>
              <a:ext cx="258" cy="4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35862" name="WordArt 36" descr="Белый мрамор"/>
            <p:cNvSpPr>
              <a:spLocks noChangeArrowheads="1" noChangeShapeType="1" noTextEdit="1"/>
            </p:cNvSpPr>
            <p:nvPr/>
          </p:nvSpPr>
          <p:spPr bwMode="auto">
            <a:xfrm>
              <a:off x="1287" y="1851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3586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543" y="2827"/>
              <a:ext cx="162" cy="33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?</a:t>
              </a:r>
            </a:p>
          </p:txBody>
        </p:sp>
        <p:sp>
          <p:nvSpPr>
            <p:cNvPr id="3586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935" y="3067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35865" name="WordArt 39"/>
            <p:cNvSpPr>
              <a:spLocks noChangeArrowheads="1" noChangeShapeType="1" noTextEdit="1"/>
            </p:cNvSpPr>
            <p:nvPr/>
          </p:nvSpPr>
          <p:spPr bwMode="auto">
            <a:xfrm rot="-1197534">
              <a:off x="1799" y="1544"/>
              <a:ext cx="568" cy="56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500543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3586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135" y="2211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CC"/>
                      </a:gs>
                      <a:gs pos="100000">
                        <a:srgbClr val="FF9999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?</a:t>
              </a:r>
            </a:p>
          </p:txBody>
        </p:sp>
      </p:grpSp>
      <p:sp>
        <p:nvSpPr>
          <p:cNvPr id="35855" name="Text Box 41"/>
          <p:cNvSpPr txBox="1">
            <a:spLocks noChangeArrowheads="1"/>
          </p:cNvSpPr>
          <p:nvPr/>
        </p:nvSpPr>
        <p:spPr bwMode="auto">
          <a:xfrm>
            <a:off x="3608388" y="355600"/>
            <a:ext cx="485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0000"/>
                </a:solidFill>
                <a:latin typeface="SimSun" pitchFamily="2" charset="-122"/>
                <a:cs typeface="Arial" charset="0"/>
              </a:rPr>
              <a:t>Базовые навыки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420011031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0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 animBg="1"/>
      <p:bldP spid="480259" grpId="0" animBg="1"/>
      <p:bldP spid="480283" grpId="0" animBg="1"/>
      <p:bldP spid="4802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571500"/>
            <a:ext cx="7500938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Уровень затраченных усилий зависит от того, насколько ценно для работника вознаграждение. </a:t>
            </a:r>
          </a:p>
          <a:p>
            <a:pPr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dirty="0"/>
              <a:t>! Вознаграждения могут быть внутренние и внешние. 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46083" name="Picture 2" descr="https://encrypted-tbn3.gstatic.com/images?q=tbn:ANd9GcSuKwGIV79Dt86TK9pyGH4sLbq-aRK1uhbr7w-NWMKst8pZKR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786063"/>
            <a:ext cx="54673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785813"/>
            <a:ext cx="4572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Что касается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внешнего вознаграждения: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! Сотрудник оценивает их справедливость. 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! Если, по его мнению, они справедливы, то естественно приводят к удовлетворению, которое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будет влиять на восприятие человеком (работником)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будущих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 ситуаций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7107" name="Picture 2" descr="http://3.bp.blogspot.com/-EF5btIKJ00s/ULX-Y8KuyfI/AAAAAAAAAd0/VQJ87Z636Dc/s1600/reward-po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357563"/>
            <a:ext cx="2143125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http://www.clker.com/cliparts/L/R/B/f/H/v/reward-sta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5750"/>
            <a:ext cx="262096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357188"/>
            <a:ext cx="7500938" cy="6278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Практическое значение применения модели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Портера-Лоулера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в практике управления: </a:t>
            </a:r>
          </a:p>
          <a:p>
            <a:pPr marL="342900" indent="-342900">
              <a:defRPr/>
            </a:pPr>
            <a:endParaRPr lang="ru-RU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Один из самых важных выводов этих ученных заключается в том, что </a:t>
            </a:r>
            <a:r>
              <a:rPr lang="ru-RU" sz="2400" b="1" u="sng" dirty="0"/>
              <a:t>р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езультативный труд ведет к удовлетворению. </a:t>
            </a:r>
          </a:p>
          <a:p>
            <a:pPr marL="342900" indent="-342900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defRPr/>
            </a:pPr>
            <a:r>
              <a:rPr lang="ru-RU" sz="2400" dirty="0"/>
              <a:t>2. Модель показывает насколько важно и необходимо объединить между собой в рамках одной взаимоувязанной системы такие понятия, как:</a:t>
            </a:r>
          </a:p>
          <a:p>
            <a:pPr marL="457200" indent="-457200">
              <a:defRPr/>
            </a:pPr>
            <a:r>
              <a:rPr lang="ru-RU" sz="2400" dirty="0"/>
              <a:t>-    способности,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dirty="0"/>
              <a:t>усилия, 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dirty="0"/>
              <a:t>результаты, 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dirty="0"/>
              <a:t>удовлетворение, 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dirty="0"/>
              <a:t>вознаграждение, </a:t>
            </a:r>
          </a:p>
          <a:p>
            <a:pPr marL="457200" indent="-457200">
              <a:buFontTx/>
              <a:buChar char="-"/>
              <a:defRPr/>
            </a:pPr>
            <a:r>
              <a:rPr lang="ru-RU" sz="2400" dirty="0"/>
              <a:t>восприятие вознаграждения.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8131" name="Picture 2" descr="http://www.psychologos.ru/images/a/ae/Voznagrazhde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071938"/>
            <a:ext cx="25717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9156" name="Picture 2" descr="http://images.myshared.ru/414219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57250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параметры трудового потенциала подразделяются на 2 группы: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401080" cy="571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5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ВАЖНО!</a:t>
            </a:r>
          </a:p>
          <a:p>
            <a:pPr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К каждому человеку нужно подбирать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индивидуальный подход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, для получения нуж</a:t>
            </a:r>
            <a:r>
              <a:rPr lang="ru-RU" sz="2800" b="1" i="1" dirty="0">
                <a:solidFill>
                  <a:schemeClr val="bg1"/>
                </a:solidFill>
                <a:latin typeface="Arial" charset="0"/>
                <a:cs typeface="Arial" charset="0"/>
              </a:rPr>
              <a:t>ного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результата.</a:t>
            </a:r>
          </a:p>
        </p:txBody>
      </p:sp>
      <p:pic>
        <p:nvPicPr>
          <p:cNvPr id="69635" name="Picture 4" descr="http://anekdotov.net/pic/photo/02235117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643313"/>
            <a:ext cx="37861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3504" y="5786454"/>
            <a:ext cx="2928958" cy="601976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rgbClr val="FF0000"/>
                </a:solidFill>
              </a:rPr>
              <a:t>Индивидуальный подход!</a:t>
            </a:r>
          </a:p>
        </p:txBody>
      </p:sp>
    </p:spTree>
    <p:extLst>
      <p:ext uri="{BB962C8B-B14F-4D97-AF65-F5344CB8AC3E}">
        <p14:creationId xmlns:p14="http://schemas.microsoft.com/office/powerpoint/2010/main" val="15735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Вознаграждающее управление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Вознаграждение </a:t>
            </a:r>
            <a:r>
              <a:rPr lang="ru-RU" altLang="ru-RU" sz="2800" smtClean="0"/>
              <a:t>– это все, что человек считает ценным для себя. Понятие ценностей у людей различны, поэтому и оценки вознаграждения у них отличаются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Положительная мотивация</a:t>
            </a:r>
            <a:r>
              <a:rPr lang="ru-RU" altLang="ru-RU" sz="2800" smtClean="0"/>
              <a:t> – это стремление добиться успеха в своей деятельности. Она предполагает проявление сознательной активности и связана с проявлением положительных эмоций и чувств. </a:t>
            </a:r>
          </a:p>
        </p:txBody>
      </p:sp>
    </p:spTree>
    <p:extLst>
      <p:ext uri="{BB962C8B-B14F-4D97-AF65-F5344CB8AC3E}">
        <p14:creationId xmlns:p14="http://schemas.microsoft.com/office/powerpoint/2010/main" val="19393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Отрицательная мотивация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</a:t>
            </a:r>
            <a:r>
              <a:rPr lang="ru-RU" altLang="ru-RU" sz="2800" b="1" smtClean="0"/>
              <a:t>Отрицательная мотивация</a:t>
            </a:r>
            <a:r>
              <a:rPr lang="ru-RU" altLang="ru-RU" sz="2800" smtClean="0"/>
              <a:t> связана с применением осуждения, неодобрения, что влечет за собой, как правило, наказание не только в материальном, но и в психологическом смысле слова.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При отрицательной мотивации</a:t>
            </a:r>
            <a:r>
              <a:rPr lang="ru-RU" altLang="ru-RU" sz="2800" smtClean="0"/>
              <a:t> человек стремиться уйти от неуспеха, возникают отрицательные эмоции и чувства, следствием этого является нежелание трудиться в данной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30876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Эффекты правильно организованной мотивации</a:t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Герчиков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Владимир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Исакович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13300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8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Типы трудовой мотивации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(Модель В.И.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Герчикова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Различают следующие "чистые" типы мотивации: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000" b="1" dirty="0" err="1" smtClean="0"/>
              <a:t>Избегательный</a:t>
            </a:r>
            <a:r>
              <a:rPr lang="ru-RU" sz="2000" b="1" dirty="0" smtClean="0"/>
              <a:t> тип </a:t>
            </a:r>
            <a:r>
              <a:rPr lang="ru-RU" dirty="0" smtClean="0"/>
              <a:t>/ </a:t>
            </a:r>
            <a:r>
              <a:rPr lang="ru-RU" sz="2400" b="1" u="dbl" dirty="0" err="1" smtClean="0">
                <a:solidFill>
                  <a:schemeClr val="accent1">
                    <a:lumMod val="75000"/>
                  </a:schemeClr>
                </a:solidFill>
              </a:rPr>
              <a:t>Достижительный</a:t>
            </a:r>
            <a:r>
              <a:rPr lang="ru-RU" sz="2400" b="1" u="dbl" dirty="0" smtClean="0">
                <a:solidFill>
                  <a:schemeClr val="accent1">
                    <a:lumMod val="75000"/>
                  </a:schemeClr>
                </a:solidFill>
              </a:rPr>
              <a:t> тип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0" y="5214938"/>
            <a:ext cx="3000375" cy="13573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dbl" dirty="0">
                <a:solidFill>
                  <a:schemeClr val="accent1">
                    <a:lumMod val="75000"/>
                  </a:schemeClr>
                </a:solidFill>
              </a:rPr>
              <a:t>хозяйский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0" y="5286375"/>
            <a:ext cx="3000375" cy="135731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dbl" dirty="0">
                <a:solidFill>
                  <a:schemeClr val="accent1">
                    <a:lumMod val="75000"/>
                  </a:schemeClr>
                </a:solidFill>
              </a:rPr>
              <a:t>патриотический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4813" y="4286250"/>
            <a:ext cx="3286125" cy="135731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dbl" dirty="0">
                <a:solidFill>
                  <a:schemeClr val="accent1">
                    <a:lumMod val="75000"/>
                  </a:schemeClr>
                </a:solidFill>
              </a:rPr>
              <a:t>профессиональный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8" y="3214688"/>
            <a:ext cx="3214687" cy="13573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dbl" dirty="0">
                <a:solidFill>
                  <a:schemeClr val="accent1">
                    <a:lumMod val="75000"/>
                  </a:schemeClr>
                </a:solidFill>
              </a:rPr>
              <a:t>инструментальный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3429000"/>
            <a:ext cx="2500313" cy="8572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люмпенизированный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357313" y="2857500"/>
            <a:ext cx="14287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714875" y="2857500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АНАЛИЗ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26205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554340"/>
              </p:ext>
            </p:extLst>
          </p:nvPr>
        </p:nvGraphicFramePr>
        <p:xfrm>
          <a:off x="3995936" y="3645024"/>
          <a:ext cx="7200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lip" r:id="rId8" imgW="3657600" imgH="3657600" progId="MS_ClipArt_Gallery.2">
                  <p:embed/>
                </p:oleObj>
              </mc:Choice>
              <mc:Fallback>
                <p:oleObj name="Clip" r:id="rId8" imgW="3657600" imgH="3657600" progId="MS_ClipArt_Gallery.2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645024"/>
                        <a:ext cx="720080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вправо 12"/>
          <p:cNvSpPr/>
          <p:nvPr/>
        </p:nvSpPr>
        <p:spPr>
          <a:xfrm rot="2902512">
            <a:off x="2932700" y="3599039"/>
            <a:ext cx="9696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9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0900" name="Picture 2" descr="http://images.myshared.ru/54986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7691438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239000" cy="677863"/>
          </a:xfrm>
        </p:spPr>
        <p:txBody>
          <a:bodyPr/>
          <a:lstStyle/>
          <a:p>
            <a:pPr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5715000" cy="49895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z="2400" smtClean="0"/>
          </a:p>
        </p:txBody>
      </p:sp>
      <p:pic>
        <p:nvPicPr>
          <p:cNvPr id="81924" name="Picture 2" descr="http://image.slidesharecdn.com/5-150121000113-conversion-gate01/95/5-28-638.jpg?cb=14218404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77866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2" descr="http://cs6129.vk.me/v6129391/1348/1fqNL5lFn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643438"/>
            <a:ext cx="24558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Люмпенизированный тип.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Относится к </a:t>
            </a:r>
            <a:r>
              <a:rPr lang="ru-RU" sz="2200" b="0" dirty="0" err="1" smtClean="0">
                <a:solidFill>
                  <a:schemeClr val="tx2">
                    <a:lumMod val="75000"/>
                  </a:schemeClr>
                </a:solidFill>
              </a:rPr>
              <a:t>избегательному</a:t>
            </a: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</a:rPr>
              <a:t> классу мотивации. </a:t>
            </a:r>
            <a:endParaRPr lang="ru-RU" sz="2200" b="0" dirty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i="1" smtClean="0"/>
              <a:t>Характеристика: 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* все равно, какую работу выполнять, нет предпочтений; </a:t>
            </a:r>
            <a:br>
              <a:rPr lang="ru-RU" altLang="ru-RU" smtClean="0"/>
            </a:br>
            <a:r>
              <a:rPr lang="ru-RU" altLang="ru-RU" smtClean="0"/>
              <a:t>* согласен на низкую оплату, при условии, чтобы другие не получали больше; </a:t>
            </a:r>
            <a:br>
              <a:rPr lang="ru-RU" altLang="ru-RU" smtClean="0"/>
            </a:br>
            <a:r>
              <a:rPr lang="ru-RU" altLang="ru-RU" smtClean="0"/>
              <a:t>* низкая квалификация; </a:t>
            </a:r>
            <a:br>
              <a:rPr lang="ru-RU" altLang="ru-RU" smtClean="0"/>
            </a:br>
            <a:r>
              <a:rPr lang="ru-RU" altLang="ru-RU" smtClean="0"/>
              <a:t>* не стремится повысить квалификацию, противодействует этому; </a:t>
            </a:r>
            <a:br>
              <a:rPr lang="ru-RU" altLang="ru-RU" smtClean="0"/>
            </a:br>
            <a:r>
              <a:rPr lang="ru-RU" altLang="ru-RU" smtClean="0"/>
              <a:t>* низкая активность и выступление против активности других; </a:t>
            </a:r>
            <a:br>
              <a:rPr lang="ru-RU" altLang="ru-RU" smtClean="0"/>
            </a:br>
            <a:r>
              <a:rPr lang="ru-RU" altLang="ru-RU" smtClean="0"/>
              <a:t>* низкая ответственность, стремление переложить ее на других; </a:t>
            </a:r>
            <a:br>
              <a:rPr lang="ru-RU" altLang="ru-RU" smtClean="0"/>
            </a:br>
            <a:r>
              <a:rPr lang="ru-RU" altLang="ru-RU" smtClean="0"/>
              <a:t>* стремление к минимизации усилий.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14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Инструментальный тип.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Относится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достижительному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классу мотивации.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интересует цена труда, а не его содержание (то есть труд является инструментом для удовлетворения других потребностей, отсюда и название этого типа мотивации); </a:t>
            </a:r>
            <a:br>
              <a:rPr lang="ru-RU" dirty="0" smtClean="0"/>
            </a:br>
            <a:r>
              <a:rPr lang="ru-RU" dirty="0" smtClean="0"/>
              <a:t>* важна обоснованность цены, не желает "подачек"; </a:t>
            </a:r>
            <a:br>
              <a:rPr lang="ru-RU" dirty="0" smtClean="0"/>
            </a:br>
            <a:r>
              <a:rPr lang="ru-RU" dirty="0" smtClean="0"/>
              <a:t>* важна способность обеспечить свою жизнь самостоятельно.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3972" name="AutoShape 2" descr="data:image/jpeg;base64,/9j/4AAQSkZJRgABAQAAAQABAAD/2wCEAAkGBxQSEhQUEhQWFBUXEBARFRAUFBQQDxAXGBUWFhQUFBQYHCggGBolHBQUITEhJSksMi4uGB8zODMsNygtLisBCgoKDg0OGg8QGy0cHCIsLCwsKywsLC4sLCwsLDcsLCwsLCwsNywsLCwsNywsLCwsLCwrKywrKzc3Kys3LCsrN//AABEIAOcA2gMBIgACEQEDEQH/xAAcAAEAAgMBAQEAAAAAAAAAAAAABQYBAgQDBwj/xABAEAACAQIDBQYCBwMNAQAAAAABAgADEQQSIQUGMUFREyJhcYGRobEUIzJCYnLRUrLBBxUWJDNDY4KSosLh8FP/xAAYAQEBAQEBAAAAAAAAAAAAAAAAAQIDBP/EACARAQEBAQACAgIDAAAAAAAAAAABAhEDITFBEiJCUWH/2gAMAwEAAhEDEQA/APuEREBERAREQERMEwMxNO1Ex2sD0iefazcNeBmIiAiIgIiICIiAiIgIiICIiAiIgIiICIiAiIgYZramcFXEXmdp17WX1P8ACRprQO3to7WcHbTHawJAVZute0jRWmwrQJ2jUzD5z0kPg8TZh0OhkxAREQEREBERAREQEREBERATMxMwMREQEREBERAru2a31pHQL8pHmtOjecZaoPJl+I0P8JDGtA7+2jtpHmtArQJEVpkVpHCtNhWgSS15bkOg8hKHRbMQo4kge+kviiwt6QMxEQEREBERAREQEREBERATMxMwMREQEREBERAit48AatI5ftL3lHXqPaUHtp9TlQ3o3bLE1aAudS9Ic/xL4+ECs9tHbSOaqQf4HiPOY7aBJitNlxEihVktsHZNTEtYd1Ae9UPAeA6mBP7p4U1KnaH7KexbkPS9/aXKeGBwi0kCILKPUnqSeZnvAREQEREBERAREQEREBERAREQEREBERAREQETyxFYILn0HWQmLxbNxNh0Gggce9uz6FQgi3a3FyvMfjlbGxR1MsvZiOxgQFLY6+cn8Fj6tNAiBAoFgMp/XjNlpTdUgduG2s1++B5i4kujgi4lXxNTKLzp2btK3l0gWGJqjgi4m0BERAREQEREBERAREQEzMRAREQESD2/t7sbJTGeq2ip4879AOZmuG3opNTzHuuDlekftIw4+Y6GTsE9MM1hczh2RtNcQrFfumx/gZjaWI+6PX9JRx43E5jflykNjMTae2NxNpXcQXrFlpi5Wm9RjyVVFzeBN4LFZhO9Wlf2Tog8pM0mgdIM2vPIGbBoEXvHVy0iw5FfiQJF7P2jLBiMOlWyVBdWIU2NjqRwMr+2d2auEu63qUv2h9tB+MD5j4QLVsnalrA8JYqdQMLgz5ns7GcNZYMHtK3P4wLdBMi8NtUHjPHHbT5CBKnEL1mlHGKzZRxteVlu0qmyutMc2YFvYCTmxtnCkCS/aMeL8BboByECSiIgIiICIiAiJmBic20qdRqTiiwSoVIRyMwU+U6YgfHsBjHpYgivm7Rb0mzG7EXv6kXJHUHnpf02nhXVTUNRWJb6thxrJa4D2FgRc2Il1323aXE0zUSy1kUkMdA6jXKx+R/WfMsPtfIVBIzAseybS5I1YdD1HPj1nO59+h9G3CcdhUqX+0yjLwIIHMcj3vhOvH17A9dZ802HtStTr5ku2c99BwceA6jlLjisZ2ir2fez2Cgalr8AJ06IzHYhmYIASxIVVHFidBaXbZGxlw2HdTq7IxqN1OU6DwHCeO7m73YntatmqkaAarTB4gHmfGSe262TD1W/w2HqRYfOBRtmnujyElKbSJwWgEkkaB054zznZ5oasDoqPbXpr7S3jUdbj5yjPV0l0wD5qaHqin4CBV9pbjqzFqFQ0rm/ZkZqYP4bEED3kNW3ZxlLUAVB1Rrn2ax+cue29uLhiudSwYN9m1xa3I+fwkBit+R2g7NL08uubuuT4a2Exd5nyszaicLiWVsrhlYcVYFWHoZKJrPXaG8uDrJaor35EKM6eTXkZh9pIACr5lPXu1V/MvPzW/pL+ef7OVL0xadCYorwJE4aeLUi4ImtXEixJM0iawm1mt3tfhJpWuAeoBlL2TmxDZVU5L96pY5QPA8yZdALQMxEQEREBERAREQIfebFNTpBlFxms3h0v4X0lV2jTw+OpGlVUBvu1VAFSm3Jla3L4y/1qQdSrC6kEEHgRPm+8GzHwr3FyhN0f/ifH5wIbd9fo9R6VbKayiwq2yg/sMv4WBHkfPSwbFxwo1TUZNAT2i21pk6Gqo69R5mVHbr1KtSnVpgllQghQWawJJOnEWv6SZ2RtV66hKaBqjEJ+TSwZuq+PhYznZ76Pq9KoGAZSCCAQRqCDzEjN5xfDVB+T99Z77F2eMPRSmCTlGpJvc85H72V+4qD7zZj5L/2fhOgq+HS06S0510mtaraBtWxFpzHEzixGInOta8CU+kS+7uVc2HpnoCvsSJ80Rp9D3QP9WH53+cCD/lR2G1bD9vSv2lAFiFJBenxcacxYMPI9Z8qw22bKM9yeo5jx8Z+imE/OO92GpUsZiKVBgVSqQFGmQkBinjlJK+k5eTM+W8130seKn2T5jg3tJHYbjEYhKK3YlgCqXJC37zXtYWHOVzdzYzYzEJh0dULXOZjqAou1gNWNuU+87s7t0MDTyUV1Ns9U61Kh6sengNBMZ8cvtbt6tu9hiAOyUWAFxdWsOFyCCT4mKO72HU3FIE/iLVB7MSJKRPQ5sAW0Gnh0mYiAiIgIiICIiAiIgJpVpKwKsAwPFSAQfQzeIHPhsDTpi1NFS/HKoW/tI7Zu7OHoVnrU0s73591L8Qg5AyZiAlO29Xz1W6L3B6cfiTLVja+RGboNPPl8ZR6pgeDtaR2LqzqxDz03b2f9IxCg6on1jdDY90ep+AMCv7Tw9Sm4VxlJRXt4MLj/wB4TfD05av5RsL9ZRfqrIT+Ugj94yvUFgeirPoG6I/qy/mf94z5+8+h7qi2Fp/5z/uMDbeXbK4TD1KzDMQMqU+Bq1G0RB5n2Fzynw7F7CXEFqle7VXYu9Ve6WYm50NxboOQtLVvXtf6biu6b0aBZKf7NSpwqVfG1so/zdZ4UqdhPN5PJ75HXGftCbB2eNn1RiaOZnQE2Yghl++nAcVuL8jafd8HiVqolRDdXVXU9QRcfOfFK1Z6hZaSrlF1NR78eYVRx95ddwsf2KphmN1sqox5MBa3kbe/nL4t/VN5+18iInociIiAiIgIiICIiAiIgIiICIiBC7yVrKqdSWPpw+cqtd5LbcxOao3h3R6f93lfxFSBy4qpLxuVgOzoByO9VOc9cv3B7a+spGCwprVkp/tMAfBRqx9gZ9VRQAANAAAB0HSBWd/6N6CN0qj4qf0EplMS9b8N/VwOtVPkTKQIGlQye3i2q+H2XSWmStStairjigOZnYeIUEDxIlcrPOje/E3XB0eSYZahHi/C/ovxmd3kXM9ofAUgiqo0AAAEkVkfSM6kqTxO7psBwEypI4eYPMc54h5vmhX07YWO7air87ZW/MOPvx9ZIT5vsLbr4fMoAZWNypvx4aEcJa8DvPSfRwaZ8e8n+oT1Y8s57cbmp2JpTqBhdSCOoNwZvOrBERAREQEREBERARMEzVngbEzSo9gT0BM1zTm2hUtTf8pHvpAp+IN/nI/ECSFSRuLudBqSQAOpJ0ECd3FwN2eseA+rT5sR8B6mXG84Nm4cUaSUx91QCep5n3vOnPAgN+z9VTH+L/xP6yksZcd9mvTpj8bH4f8AcprwOfsy7qg4syr7m38ZvvNUDYytbgpWkvlTUJ8wZ1buoDi6V+Cs1Q+ARS3zAkIapdmc8WZnPmxJPznHy303huhtNwZqDBM87q6FaeytOHtLSQTCNlubBrX7K/1trXJy+WtuIHKOHXhWe2vSdmExFxIrFvdW15GeGAxsc9HVzwG0HpG6MQOa8VPmJbtlbcSqACQj3tlJ+0fw34+U+d4fFAicoxTNiVynKKJSqD95ybgEfhGsuN3N/wATWevsgnniMQtNS7sFUC5ZjZR5mceydoivSD8DwYfssOI8ufkZ8s343hqV3q5HIoqwpqt+44FwWt1vc36T1Xck64ydfYadUMAVIIIuCDcEdQZvPg+xNu4qnZadV0phg2S4INjfmNAfCfccLiBURHHBkVh6i8Z3KWce8TAMzebQmpNptNHgeTvPM1JmpOao0D0NWcu0GzIVBtw1nHtLF5V48xI7+cL84HliKeXifWc2FstemW4Bwb+P3fjabYzGDmZDVcXnOVBmPUcB6wPoprzX6TK5SxzEa9Js2IYwNNt4ntKhB+7oB06yNbBAzx2p3CHsSSbHU24fOY2dj0vaoWbpY5WHhZbX97+EzdcG2JpLSR2XRsjDNrfUW4yt0uEsxFN8ys6tfQCmHRh4VEqHunUdDK/j8IqGyOPLMrj/AGkket/Oct/t8N5vGmaardmCoLseA/8AcJ4YZGa9yEVbFqjXsoPCwGrMeSjUzq+huOCORbRsp1HmNBMTHWruJnYezczXTvMD3q5B7Gl4U7/bb8Xta95P0MJh9aYvm0PaEntC19GVuRBJ4dT6x2xNpNkFOqihQLAqRcW5FFN/hPSk9JQ1S7VMrquQI4qZm+zdSL6kHW1rg+U1Jz0529RW29nHOV/vCGIFgq4gcyB91+o4HW2ukq2xMK9UkAhcv2r/AGh/l4yc29vEc5FEZ63AsPrKdDnYG3fcH0B6kSn03rBu0tVDliTUs2Yk8bm1j5SzDU1U/Xd6LZX9CNQZrV2jZlqLqVurLzdD9oeY4jytznVu7tahUVqddbVLEMSCVrc7qeR8PAyG23SFNr0w2Q8OZHhcSXCzbvw++9RWr06LKKJQKzkE1GuDrT1GU6sL+Eh3x/aWW1lBuB1NrayNp7Mr9rnp0S6vxW6IwP7QDEaecm/oDUnUVFyk2tqGU+TDQnwkueQ6Uaz8FWfW/wCTbG1Hw5SoP7Nsqt1U3Nj5G/uJ8+wWFn0bctGSm6spHfDAkEX7tiNfKXx39jU9LSDN7TzSes9DmTVhNogc9RZy1ac72E8nSBC43Z61AQwuJEPuzT5Fx4ZzLY1KeZowKr/RmnzzN+ZifhOmnspFGgA9JPmlPN6MCH+i2nLVr01+8CeFh3vlw9ZOVKJ5Sl43dmvmZlym7E6Gx1N+clHbtFqmXuKtyDa4et592mCPc+kr1PYdVaj9tWUgqzrSSkoqHLbMqkPYaa2IubGbvs3EpxR7eHe+UhaFHFJWNTK6hWuCe7ax0KrM8qrZgt1VZe2Z3KFQQpYVBa2llUDTidDOrDbEw7HKCw/FkUjn/wDTN0nHQ3rWmuVMwBObs8ikUyR30Ulvs3uRpztOWvvi/wB0EeIKp+6o+cxeoztrZPYVLAHIbZXIGumuoFpvswUjc1LCoozKzKKgfwIYHUSu7Y3iqsj21OUkavUYHwzMRf0nvsPZRrpSqviqtPh2gNlFKpxVSAPskXseotN/x9i9NtE1aaFK5okBs4SkKqnkDqLC3HjObbO1aDLxUvlKszOi9qCAHRwhJsfgeEiqu7aFgDWeoO79ZnolRfn3nvp5TwxG7VJXI7a620dbOb9Cq69JiSCAOzVFXJh6gZBqrEsmS/APYa9M1rG0xi8Bika61FU8bqKjBvPSzT1q7LVKgYsQy8Dmygjw04SxYLDYepTuaxDX1S9teWqibvYKBjadVKvaOqglhcoCqPzuAfstfW3n1lj2ZjAcr2uODL+8JLvsDDue9UsL2/tb/AieR2HRpm1KtmDc2Ish8eo8tR4ydVY12HTdQy2swBBHMHgZz1tzw+mYgXGlrjThOndB3yMjDRWsrAgg9QLcRfW/iZaKaTp8orWE3TCm5qOfPL/EGWbB4QKLCdNOnPdFkkk+F6Is9IiVCIiAmCJmIGpSalJ6RA8DTmhpTqmMsDkanNTSnYUmMkDhbDic9bZiNxElCkZIFTqbk4YsWIbU3tmNvaZXc3DD7l/Mky0lIyQKu+69G3dpr7SuY7dmtTcmipKtyU2sffhPpeSOzk4Plv8AMWJP923uv6zH9GsSf7s+rL+s+p5IySfjB8c2huPi6jAqi2y21cDmek6Nl7jYqnmzKmtuD+fhPreSZyS8HzZNz6/PJ/qJ/hOijubW5lPc/pPoWSZCRyCH2Nso0kCmxIGpHPUyVWlPULNpRqFm0RAREQEREBERAREQEREBERAWiIgLTFoiAImLREDNotMRAzaZtEQEREBERAREQERED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973" name="AutoShape 4" descr="data:image/jpeg;base64,/9j/4AAQSkZJRgABAQAAAQABAAD/2wCEAAkGBxQSEhQUEhQWFBUXEBARFRAUFBQQDxAXGBUWFhQUFBQYHCggGBolHBQUITEhJSksMi4uGB8zODMsNygtLisBCgoKDg0OGg8QGy0cHCIsLCwsKywsLC4sLCwsLDcsLCwsLCwsNywsLCwsNywsLCwsLCwrKywrKzc3Kys3LCsrN//AABEIAOcA2gMBIgACEQEDEQH/xAAcAAEAAgMBAQEAAAAAAAAAAAAABQYBAgQDBwj/xABAEAACAQIDBQYCBwMNAQAAAAABAgADEQQSIQUGMUFREyJhcYGRobEUIzJCYnLRUrLBBxUWJDNDY4KSosLh8FP/xAAYAQEBAQEBAAAAAAAAAAAAAAAAAQIDBP/EACARAQEBAQACAgIDAAAAAAAAAAABAhEDITFBEiJCUWH/2gAMAwEAAhEDEQA/APuEREBERAREQERMEwMxNO1Ex2sD0iefazcNeBmIiAiIgIiICIiAiIgIiICIiAiIgIiICIiAiIgYZramcFXEXmdp17WX1P8ACRprQO3to7WcHbTHawJAVZute0jRWmwrQJ2jUzD5z0kPg8TZh0OhkxAREQEREBERAREQEREBERATMxMwMREQEREBERAru2a31pHQL8pHmtOjecZaoPJl+I0P8JDGtA7+2jtpHmtArQJEVpkVpHCtNhWgSS15bkOg8hKHRbMQo4kge+kviiwt6QMxEQEREBERAREQEREBERATMxMwMREQEREBERAit48AatI5ftL3lHXqPaUHtp9TlQ3o3bLE1aAudS9Ic/xL4+ECs9tHbSOaqQf4HiPOY7aBJitNlxEihVktsHZNTEtYd1Ae9UPAeA6mBP7p4U1KnaH7KexbkPS9/aXKeGBwi0kCILKPUnqSeZnvAREQEREBERAREQEREBERAREQEREBERAREQETyxFYILn0HWQmLxbNxNh0Gggce9uz6FQgi3a3FyvMfjlbGxR1MsvZiOxgQFLY6+cn8Fj6tNAiBAoFgMp/XjNlpTdUgduG2s1++B5i4kujgi4lXxNTKLzp2btK3l0gWGJqjgi4m0BERAREQEREBERAREQEzMRAREQESD2/t7sbJTGeq2ip4879AOZmuG3opNTzHuuDlekftIw4+Y6GTsE9MM1hczh2RtNcQrFfumx/gZjaWI+6PX9JRx43E5jflykNjMTae2NxNpXcQXrFlpi5Wm9RjyVVFzeBN4LFZhO9Wlf2Tog8pM0mgdIM2vPIGbBoEXvHVy0iw5FfiQJF7P2jLBiMOlWyVBdWIU2NjqRwMr+2d2auEu63qUv2h9tB+MD5j4QLVsnalrA8JYqdQMLgz5ns7GcNZYMHtK3P4wLdBMi8NtUHjPHHbT5CBKnEL1mlHGKzZRxteVlu0qmyutMc2YFvYCTmxtnCkCS/aMeL8BboByECSiIgIiICIiAiJmBic20qdRqTiiwSoVIRyMwU+U6YgfHsBjHpYgivm7Rb0mzG7EXv6kXJHUHnpf02nhXVTUNRWJb6thxrJa4D2FgRc2Il1323aXE0zUSy1kUkMdA6jXKx+R/WfMsPtfIVBIzAseybS5I1YdD1HPj1nO59+h9G3CcdhUqX+0yjLwIIHMcj3vhOvH17A9dZ802HtStTr5ku2c99BwceA6jlLjisZ2ir2fez2Cgalr8AJ06IzHYhmYIASxIVVHFidBaXbZGxlw2HdTq7IxqN1OU6DwHCeO7m73YntatmqkaAarTB4gHmfGSe262TD1W/w2HqRYfOBRtmnujyElKbSJwWgEkkaB054zznZ5oasDoqPbXpr7S3jUdbj5yjPV0l0wD5qaHqin4CBV9pbjqzFqFQ0rm/ZkZqYP4bEED3kNW3ZxlLUAVB1Rrn2ax+cue29uLhiudSwYN9m1xa3I+fwkBit+R2g7NL08uubuuT4a2Exd5nyszaicLiWVsrhlYcVYFWHoZKJrPXaG8uDrJaor35EKM6eTXkZh9pIACr5lPXu1V/MvPzW/pL+ef7OVL0xadCYorwJE4aeLUi4ImtXEixJM0iawm1mt3tfhJpWuAeoBlL2TmxDZVU5L96pY5QPA8yZdALQMxEQEREBERAREQIfebFNTpBlFxms3h0v4X0lV2jTw+OpGlVUBvu1VAFSm3Jla3L4y/1qQdSrC6kEEHgRPm+8GzHwr3FyhN0f/ifH5wIbd9fo9R6VbKayiwq2yg/sMv4WBHkfPSwbFxwo1TUZNAT2i21pk6Gqo69R5mVHbr1KtSnVpgllQghQWawJJOnEWv6SZ2RtV66hKaBqjEJ+TSwZuq+PhYznZ76Pq9KoGAZSCCAQRqCDzEjN5xfDVB+T99Z77F2eMPRSmCTlGpJvc85H72V+4qD7zZj5L/2fhOgq+HS06S0510mtaraBtWxFpzHEzixGInOta8CU+kS+7uVc2HpnoCvsSJ80Rp9D3QP9WH53+cCD/lR2G1bD9vSv2lAFiFJBenxcacxYMPI9Z8qw22bKM9yeo5jx8Z+imE/OO92GpUsZiKVBgVSqQFGmQkBinjlJK+k5eTM+W8130seKn2T5jg3tJHYbjEYhKK3YlgCqXJC37zXtYWHOVzdzYzYzEJh0dULXOZjqAou1gNWNuU+87s7t0MDTyUV1Ns9U61Kh6sengNBMZ8cvtbt6tu9hiAOyUWAFxdWsOFyCCT4mKO72HU3FIE/iLVB7MSJKRPQ5sAW0Gnh0mYiAiIgIiICIiAiIgJpVpKwKsAwPFSAQfQzeIHPhsDTpi1NFS/HKoW/tI7Zu7OHoVnrU0s73591L8Qg5AyZiAlO29Xz1W6L3B6cfiTLVja+RGboNPPl8ZR6pgeDtaR2LqzqxDz03b2f9IxCg6on1jdDY90ep+AMCv7Tw9Sm4VxlJRXt4MLj/wB4TfD05av5RsL9ZRfqrIT+Ugj94yvUFgeirPoG6I/qy/mf94z5+8+h7qi2Fp/5z/uMDbeXbK4TD1KzDMQMqU+Bq1G0RB5n2Fzynw7F7CXEFqle7VXYu9Ve6WYm50NxboOQtLVvXtf6biu6b0aBZKf7NSpwqVfG1so/zdZ4UqdhPN5PJ75HXGftCbB2eNn1RiaOZnQE2Yghl++nAcVuL8jafd8HiVqolRDdXVXU9QRcfOfFK1Z6hZaSrlF1NR78eYVRx95ddwsf2KphmN1sqox5MBa3kbe/nL4t/VN5+18iInociIiAiIgIiICIiAiIgIiICIiBC7yVrKqdSWPpw+cqtd5LbcxOao3h3R6f93lfxFSBy4qpLxuVgOzoByO9VOc9cv3B7a+spGCwprVkp/tMAfBRqx9gZ9VRQAANAAAB0HSBWd/6N6CN0qj4qf0EplMS9b8N/VwOtVPkTKQIGlQye3i2q+H2XSWmStStairjigOZnYeIUEDxIlcrPOje/E3XB0eSYZahHi/C/ovxmd3kXM9ofAUgiqo0AAAEkVkfSM6kqTxO7psBwEypI4eYPMc54h5vmhX07YWO7air87ZW/MOPvx9ZIT5vsLbr4fMoAZWNypvx4aEcJa8DvPSfRwaZ8e8n+oT1Y8s57cbmp2JpTqBhdSCOoNwZvOrBERAREQEREBERARMEzVngbEzSo9gT0BM1zTm2hUtTf8pHvpAp+IN/nI/ECSFSRuLudBqSQAOpJ0ECd3FwN2eseA+rT5sR8B6mXG84Nm4cUaSUx91QCep5n3vOnPAgN+z9VTH+L/xP6yksZcd9mvTpj8bH4f8AcprwOfsy7qg4syr7m38ZvvNUDYytbgpWkvlTUJ8wZ1buoDi6V+Cs1Q+ARS3zAkIapdmc8WZnPmxJPznHy303huhtNwZqDBM87q6FaeytOHtLSQTCNlubBrX7K/1trXJy+WtuIHKOHXhWe2vSdmExFxIrFvdW15GeGAxsc9HVzwG0HpG6MQOa8VPmJbtlbcSqACQj3tlJ+0fw34+U+d4fFAicoxTNiVynKKJSqD95ybgEfhGsuN3N/wATWevsgnniMQtNS7sFUC5ZjZR5mceydoivSD8DwYfssOI8ufkZ8s343hqV3q5HIoqwpqt+44FwWt1vc36T1Xck64ydfYadUMAVIIIuCDcEdQZvPg+xNu4qnZadV0phg2S4INjfmNAfCfccLiBURHHBkVh6i8Z3KWce8TAMzebQmpNptNHgeTvPM1JmpOao0D0NWcu0GzIVBtw1nHtLF5V48xI7+cL84HliKeXifWc2FstemW4Bwb+P3fjabYzGDmZDVcXnOVBmPUcB6wPoprzX6TK5SxzEa9Js2IYwNNt4ntKhB+7oB06yNbBAzx2p3CHsSSbHU24fOY2dj0vaoWbpY5WHhZbX97+EzdcG2JpLSR2XRsjDNrfUW4yt0uEsxFN8ys6tfQCmHRh4VEqHunUdDK/j8IqGyOPLMrj/AGkket/Oct/t8N5vGmaardmCoLseA/8AcJ4YZGa9yEVbFqjXsoPCwGrMeSjUzq+huOCORbRsp1HmNBMTHWruJnYezczXTvMD3q5B7Gl4U7/bb8Xta95P0MJh9aYvm0PaEntC19GVuRBJ4dT6x2xNpNkFOqihQLAqRcW5FFN/hPSk9JQ1S7VMrquQI4qZm+zdSL6kHW1rg+U1Jz0529RW29nHOV/vCGIFgq4gcyB91+o4HW2ukq2xMK9UkAhcv2r/AGh/l4yc29vEc5FEZ63AsPrKdDnYG3fcH0B6kSn03rBu0tVDliTUs2Yk8bm1j5SzDU1U/Xd6LZX9CNQZrV2jZlqLqVurLzdD9oeY4jytznVu7tahUVqddbVLEMSCVrc7qeR8PAyG23SFNr0w2Q8OZHhcSXCzbvw++9RWr06LKKJQKzkE1GuDrT1GU6sL+Eh3x/aWW1lBuB1NrayNp7Mr9rnp0S6vxW6IwP7QDEaecm/oDUnUVFyk2tqGU+TDQnwkueQ6Uaz8FWfW/wCTbG1Hw5SoP7Nsqt1U3Nj5G/uJ8+wWFn0bctGSm6spHfDAkEX7tiNfKXx39jU9LSDN7TzSes9DmTVhNogc9RZy1ac72E8nSBC43Z61AQwuJEPuzT5Fx4ZzLY1KeZowKr/RmnzzN+ZifhOmnspFGgA9JPmlPN6MCH+i2nLVr01+8CeFh3vlw9ZOVKJ5Sl43dmvmZlym7E6Gx1N+clHbtFqmXuKtyDa4et592mCPc+kr1PYdVaj9tWUgqzrSSkoqHLbMqkPYaa2IubGbvs3EpxR7eHe+UhaFHFJWNTK6hWuCe7ax0KrM8qrZgt1VZe2Z3KFQQpYVBa2llUDTidDOrDbEw7HKCw/FkUjn/wDTN0nHQ3rWmuVMwBObs8ikUyR30Ulvs3uRpztOWvvi/wB0EeIKp+6o+cxeoztrZPYVLAHIbZXIGumuoFpvswUjc1LCoozKzKKgfwIYHUSu7Y3iqsj21OUkavUYHwzMRf0nvsPZRrpSqviqtPh2gNlFKpxVSAPskXseotN/x9i9NtE1aaFK5okBs4SkKqnkDqLC3HjObbO1aDLxUvlKszOi9qCAHRwhJsfgeEiqu7aFgDWeoO79ZnolRfn3nvp5TwxG7VJXI7a620dbOb9Cq69JiSCAOzVFXJh6gZBqrEsmS/APYa9M1rG0xi8Bika61FU8bqKjBvPSzT1q7LVKgYsQy8Dmygjw04SxYLDYepTuaxDX1S9teWqibvYKBjadVKvaOqglhcoCqPzuAfstfW3n1lj2ZjAcr2uODL+8JLvsDDue9UsL2/tb/AieR2HRpm1KtmDc2Ish8eo8tR4ydVY12HTdQy2swBBHMHgZz1tzw+mYgXGlrjThOndB3yMjDRWsrAgg9QLcRfW/iZaKaTp8orWE3TCm5qOfPL/EGWbB4QKLCdNOnPdFkkk+F6Is9IiVCIiAmCJmIGpSalJ6RA8DTmhpTqmMsDkanNTSnYUmMkDhbDic9bZiNxElCkZIFTqbk4YsWIbU3tmNvaZXc3DD7l/Mky0lIyQKu+69G3dpr7SuY7dmtTcmipKtyU2sffhPpeSOzk4Plv8AMWJP923uv6zH9GsSf7s+rL+s+p5IySfjB8c2huPi6jAqi2y21cDmek6Nl7jYqnmzKmtuD+fhPreSZyS8HzZNz6/PJ/qJ/hOijubW5lPc/pPoWSZCRyCH2Nso0kCmxIGpHPUyVWlPULNpRqFm0RAREQEREBERAREQEREBERAWiIgLTFoiAImLREDNotMRAzaZtEQEREBERAREQERED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3974" name="Picture 6" descr="http://era-k.ru/blog/wp-content/uploads/2013/10/%D0%B8%D0%BD%D1%81%D1%82%D1%80%D1%83%D0%BC%D0%B5%D0%BD%D1%82%D0%B0%D0%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72" y="7936"/>
            <a:ext cx="1599182" cy="16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Профессиональный тип.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7239000" cy="459898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Относится к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достижительному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классу мотивации.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* интересует содержание работы; </a:t>
            </a:r>
            <a:br>
              <a:rPr lang="ru-RU" sz="2400" dirty="0" smtClean="0"/>
            </a:br>
            <a:r>
              <a:rPr lang="ru-RU" sz="2400" dirty="0" smtClean="0"/>
              <a:t>* не согласен на неинтересные для него работы сколько бы за них не платили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* интересуют трудные задания - возможность самовыражения; </a:t>
            </a:r>
            <a:br>
              <a:rPr lang="ru-RU" sz="2200" dirty="0" smtClean="0"/>
            </a:br>
            <a:r>
              <a:rPr lang="ru-RU" sz="2200" dirty="0" smtClean="0"/>
              <a:t>* считает важной свободу в оперативных действиях; </a:t>
            </a:r>
            <a:br>
              <a:rPr lang="ru-RU" sz="2200" dirty="0" smtClean="0"/>
            </a:br>
            <a:r>
              <a:rPr lang="ru-RU" sz="2200" dirty="0" smtClean="0"/>
              <a:t>* важно профессиональное признание, как лучшего в профессии.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4996" name="Picture 2" descr="http://www.happy-pm.com/images/lazy_mana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0063"/>
            <a:ext cx="1477938" cy="14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7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Патриотический тип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Относится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достижительному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классу мотивации.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необходима идея, которая будет им двигать; </a:t>
            </a:r>
            <a:br>
              <a:rPr lang="ru-RU" dirty="0" smtClean="0"/>
            </a:br>
            <a:r>
              <a:rPr lang="ru-RU" dirty="0" smtClean="0"/>
              <a:t>* важно общественное признание участия в успехе; </a:t>
            </a:r>
            <a:br>
              <a:rPr lang="ru-RU" dirty="0" smtClean="0"/>
            </a:br>
            <a:r>
              <a:rPr lang="ru-RU" dirty="0" smtClean="0"/>
              <a:t>* главная награда - всеобщее признание незаменимости в своей организации.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6020" name="Picture 2" descr="http://bdut.ucoz.ua/statti_photo/li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87" y="285751"/>
            <a:ext cx="1689701" cy="14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3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Хозяйский тип.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Относится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достижительному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классу мотивации.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добровольно принимает на себя ответственность; </a:t>
            </a:r>
            <a:br>
              <a:rPr lang="ru-RU" dirty="0" smtClean="0"/>
            </a:br>
            <a:r>
              <a:rPr lang="ru-RU" dirty="0" smtClean="0"/>
              <a:t>* характеризуется обостренным требованием свободы действий; </a:t>
            </a:r>
            <a:br>
              <a:rPr lang="ru-RU" dirty="0" smtClean="0"/>
            </a:br>
            <a:r>
              <a:rPr lang="ru-RU" dirty="0" smtClean="0"/>
              <a:t>* не терпит контроля. </a:t>
            </a:r>
            <a:endParaRPr lang="ru-RU" dirty="0"/>
          </a:p>
        </p:txBody>
      </p:sp>
      <p:pic>
        <p:nvPicPr>
          <p:cNvPr id="87044" name="Picture 2" descr="http://www.kmparo.ru/upload/competition_image_4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3576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2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Мотивировать: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8068" name="Picture 2" descr="http://mamadomia.org/img/eco-u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115888"/>
            <a:ext cx="24336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2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4652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Построение мотивационного профиля персонала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методика Ю.К.Балашова и А.Г.Коваля </a:t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</a:rPr>
              <a:t>(опубликована в журнале Кадры предприятия № 7,8 / 2002) 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>
          <a:xfrm>
            <a:off x="457200" y="2351088"/>
            <a:ext cx="7239000" cy="410527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89092" name="Picture 2" descr="C:\Users\AcerNEW-1\Desktop\1_sh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6795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Работаем индивидуально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Методика составления мотивационного типа персонала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7239000" cy="44561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dirty="0" smtClean="0"/>
              <a:t>Человек описывается "чистым" мотивационным типом,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 smtClean="0"/>
              <a:t> и сумма всех составляющих процентов равна 100.</a:t>
            </a:r>
          </a:p>
          <a:p>
            <a:endParaRPr lang="ru-RU" altLang="ru-RU" dirty="0" smtClean="0"/>
          </a:p>
        </p:txBody>
      </p:sp>
      <p:pic>
        <p:nvPicPr>
          <p:cNvPr id="90116" name="Picture 2" descr="C:\Users\AcerNEW-1\Desktop\1_sh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24" y="3284984"/>
            <a:ext cx="5208214" cy="321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Планирование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33639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90846"/>
              </p:ext>
            </p:extLst>
          </p:nvPr>
        </p:nvGraphicFramePr>
        <p:xfrm>
          <a:off x="4499993" y="4005064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lip" r:id="rId8" imgW="3657600" imgH="3657600" progId="MS_ClipArt_Gallery.2">
                  <p:embed/>
                </p:oleObj>
              </mc:Choice>
              <mc:Fallback>
                <p:oleObj name="Clip" r:id="rId8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3" y="4005064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вправо 12"/>
          <p:cNvSpPr/>
          <p:nvPr/>
        </p:nvSpPr>
        <p:spPr>
          <a:xfrm rot="2902512">
            <a:off x="2932700" y="3599039"/>
            <a:ext cx="9696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86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4652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Распределение мотивационных типов работников одного из структурных подразделений крупного предприятия 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967291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709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Мотивационный тип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персонала с преобладанием данного мотивационного типа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Среди исполнителей</a:t>
                      </a:r>
                    </a:p>
                  </a:txBody>
                  <a:tcPr marL="9525" marR="9525" marT="9525" marB="9525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Среди руководителей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Инструментальный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Профессиональный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Патриотический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Хозяйский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Люмпенизированный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0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709025"/>
              </p:ext>
            </p:extLst>
          </p:nvPr>
        </p:nvGraphicFramePr>
        <p:xfrm>
          <a:off x="-107950" y="0"/>
          <a:ext cx="9361487" cy="7278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263"/>
                <a:gridCol w="1524825"/>
                <a:gridCol w="1635988"/>
                <a:gridCol w="1363367"/>
                <a:gridCol w="1545056"/>
                <a:gridCol w="1635988"/>
              </a:tblGrid>
              <a:tr h="45844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Формы стимулирования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Мотивационный </a:t>
                      </a:r>
                      <a:r>
                        <a:rPr lang="ru-RU" sz="280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тип и формы</a:t>
                      </a:r>
                      <a:r>
                        <a:rPr lang="ru-RU" sz="280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стимулирования</a:t>
                      </a:r>
                      <a:endParaRPr lang="ru-RU" sz="2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2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Инструмен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тальный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Профессио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нальный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Патрио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тический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Хозяй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ский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Люмпенизи</a:t>
                      </a:r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err="1" smtClean="0">
                          <a:effectLst/>
                        </a:rPr>
                        <a:t>рованный</a:t>
                      </a:r>
                      <a:r>
                        <a:rPr lang="ru-RU" sz="2000" u="none" strike="noStrike" dirty="0" smtClean="0">
                          <a:effectLst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</a:tr>
              <a:tr h="695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Негативные 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Нейтральна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Запрещена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</a:t>
                      </a:r>
                      <a:r>
                        <a:rPr kumimoji="0" lang="ru-RU" sz="1800" b="1" u="none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Запрещена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u="sng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</a:t>
                      </a:r>
                    </a:p>
                  </a:txBody>
                  <a:tcPr marL="8314" marR="8314" marT="8315" marB="0" anchor="b"/>
                </a:tc>
              </a:tr>
              <a:tr h="753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Денежные 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sng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</a:t>
                      </a:r>
                      <a:r>
                        <a:rPr kumimoji="0" lang="ru-RU" sz="1800" b="1" u="none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Нейтральна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</a:t>
                      </a:r>
                      <a:r>
                        <a:rPr kumimoji="0" lang="ru-RU" sz="1800" b="1" u="none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Нейтральна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</a:tr>
              <a:tr h="756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Натуральные 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</a:t>
                      </a:r>
                      <a:r>
                        <a:rPr kumimoji="0" lang="ru-RU" sz="1800" b="1" u="none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Нейтральна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</a:t>
                      </a:r>
                      <a:r>
                        <a:rPr kumimoji="0" lang="ru-RU" sz="1800" b="1" u="none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Нейтральна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sng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</a:t>
                      </a:r>
                    </a:p>
                  </a:txBody>
                  <a:tcPr marL="8314" marR="8314" marT="8315" marB="0" anchor="b"/>
                </a:tc>
              </a:tr>
              <a:tr h="715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Моральные 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Запрещена 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u="sng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Нейтральна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Нейтральна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</a:tr>
              <a:tr h="756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Патернализм 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Запрещена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Запрещена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</a:t>
                      </a:r>
                      <a:r>
                        <a:rPr kumimoji="0" lang="ru-RU" sz="1800" b="1" u="none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Запрещена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sng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</a:t>
                      </a:r>
                    </a:p>
                  </a:txBody>
                  <a:tcPr marL="8314" marR="8314" marT="8315" marB="0" anchor="b"/>
                </a:tc>
              </a:tr>
              <a:tr h="776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Организационные 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Нейтральна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sng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Нейтральна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</a:t>
                      </a:r>
                      <a:r>
                        <a:rPr kumimoji="0" lang="ru-RU" sz="18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Запрещена </a:t>
                      </a:r>
                    </a:p>
                  </a:txBody>
                  <a:tcPr marL="8314" marR="8314" marT="8315" marB="0" anchor="b"/>
                </a:tc>
              </a:tr>
              <a:tr h="9405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Участие в управлении</a:t>
                      </a:r>
                      <a:endParaRPr lang="ru-RU" sz="1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Нейтральна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Применима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u="sng" strike="noStrike" kern="1200" dirty="0">
                          <a:solidFill>
                            <a:srgbClr val="178C0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</a:t>
                      </a:r>
                    </a:p>
                  </a:txBody>
                  <a:tcPr marL="8314" marR="8314" marT="831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Запрещена </a:t>
                      </a:r>
                    </a:p>
                  </a:txBody>
                  <a:tcPr marL="8314" marR="8314" marT="831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5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Инновационная деятельность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рассматривается как вид деятельности, связанный с трансформацией идей в новые или усовершенствованные продукты или услуги.</a:t>
            </a:r>
          </a:p>
          <a:p>
            <a:pPr>
              <a:defRPr/>
            </a:pP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Вопрос: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dirty="0" smtClean="0"/>
              <a:t>Деятельность по введению ФГОС – это инновационная деятельность?</a:t>
            </a:r>
          </a:p>
          <a:p>
            <a:pPr>
              <a:defRPr/>
            </a:pPr>
            <a:r>
              <a:rPr lang="ru-RU" dirty="0" smtClean="0"/>
              <a:t>Деятельность по введению </a:t>
            </a:r>
            <a:r>
              <a:rPr lang="ru-RU" dirty="0" smtClean="0"/>
              <a:t>профстанда</a:t>
            </a:r>
            <a:r>
              <a:rPr lang="ru-RU" dirty="0"/>
              <a:t>р</a:t>
            </a:r>
            <a:r>
              <a:rPr lang="ru-RU" dirty="0" smtClean="0"/>
              <a:t>та </a:t>
            </a:r>
            <a:r>
              <a:rPr lang="ru-RU" dirty="0" smtClean="0"/>
              <a:t>– это инновационная деятельность?</a:t>
            </a:r>
          </a:p>
        </p:txBody>
      </p:sp>
      <p:pic>
        <p:nvPicPr>
          <p:cNvPr id="63492" name="Picture 6" descr="C:\Users\AcerNEW-1\Desktop\stock-vector-question-mark-icon-157594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14287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Организация инновационной деятельности осуществляется при наличии определенных условий: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7239000" cy="452755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 </a:t>
            </a:r>
            <a:endParaRPr lang="ru-RU" altLang="ru-RU" sz="2400" smtClean="0"/>
          </a:p>
          <a:p>
            <a:r>
              <a:rPr lang="ru-RU" altLang="ru-RU" sz="2200" smtClean="0"/>
              <a:t>готовность к изменениям; </a:t>
            </a:r>
          </a:p>
          <a:p>
            <a:r>
              <a:rPr lang="ru-RU" altLang="ru-RU" sz="2200" smtClean="0"/>
              <a:t>готовность к риску;</a:t>
            </a:r>
          </a:p>
          <a:p>
            <a:r>
              <a:rPr lang="ru-RU" altLang="ru-RU" sz="2200" smtClean="0"/>
              <a:t> наличие благоприятной среды для возникновения идей </a:t>
            </a:r>
          </a:p>
          <a:p>
            <a:r>
              <a:rPr lang="ru-RU" altLang="ru-RU" sz="2200" smtClean="0"/>
              <a:t>наличие ресурсной базы для осуществления этих идей; </a:t>
            </a:r>
          </a:p>
          <a:p>
            <a:r>
              <a:rPr lang="ru-RU" altLang="ru-RU" sz="2200" smtClean="0"/>
              <a:t> соответствующий психологический климат коллектива; </a:t>
            </a:r>
          </a:p>
          <a:p>
            <a:r>
              <a:rPr lang="ru-RU" altLang="ru-RU" sz="2200" smtClean="0"/>
              <a:t>степень восприятия внешней среды и быстрота реакции ее изменения; </a:t>
            </a:r>
          </a:p>
          <a:p>
            <a:r>
              <a:rPr lang="ru-RU" altLang="ru-RU" sz="2200" smtClean="0"/>
              <a:t>соответствующее состояние внешних и внутренних коммуникаций. </a:t>
            </a:r>
          </a:p>
        </p:txBody>
      </p:sp>
    </p:spTree>
    <p:extLst>
      <p:ext uri="{BB962C8B-B14F-4D97-AF65-F5344CB8AC3E}">
        <p14:creationId xmlns:p14="http://schemas.microsoft.com/office/powerpoint/2010/main" val="31505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33194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5540" name="Picture 2" descr="C:\Users\AcerNEW-1\Desktop\vidi_motivaci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725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0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39000" cy="16081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Организационная культура: уровневая модель оценки (по к.м. Ушакову) как инструмент её анализа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ИТАК: под культурой организации мы понимаем 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осознанные и неосознанные представления сотрудников о способах деятельности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набор привычек, 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писанных и неписаных норм повеления, запретов, ценностей, ожиданий.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!Диагностика этого многослойного явления изнутри, когда вы сами работаете в данной организации, чрезвычайно сложна.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1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cerNEW-1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548680"/>
            <a:ext cx="7275513" cy="5456238"/>
          </a:xfrm>
          <a:noFill/>
        </p:spPr>
      </p:pic>
    </p:spTree>
    <p:extLst>
      <p:ext uri="{BB962C8B-B14F-4D97-AF65-F5344CB8AC3E}">
        <p14:creationId xmlns:p14="http://schemas.microsoft.com/office/powerpoint/2010/main" val="21606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214578" cy="10366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Модель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К.М. Ушакова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011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1000125"/>
            <a:ext cx="5500688" cy="5357813"/>
          </a:xfrm>
        </p:spPr>
      </p:pic>
      <p:pic>
        <p:nvPicPr>
          <p:cNvPr id="43012" name="Picture 5" descr="http://www.vesiskitim.ru/wp-content/uploads/2014/12/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30718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prezentacii.com/uploads/posts/2012-08/1344534237_moya-sem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23574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098150"/>
              </p:ext>
            </p:extLst>
          </p:nvPr>
        </p:nvGraphicFramePr>
        <p:xfrm>
          <a:off x="2029303" y="4005064"/>
          <a:ext cx="147320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3" imgW="1472697" imgH="2732638" progId="MS_ClipArt_Gallery.2">
                  <p:embed/>
                </p:oleObj>
              </mc:Choice>
              <mc:Fallback>
                <p:oleObj name="Clip" r:id="rId3" imgW="1472697" imgH="27326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303" y="4005064"/>
                        <a:ext cx="147320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 descr="https://im0-tub-ru.yandex.net/i?id=5a82b8b60ab340ab8e09b6dc6e383e73&amp;n=33&amp;h=190&amp;w=2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3204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749" y="94937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</a:t>
            </a:r>
            <a:r>
              <a:rPr lang="ru-RU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6983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Организация как функция менеджмента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12993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50274"/>
              </p:ext>
            </p:extLst>
          </p:nvPr>
        </p:nvGraphicFramePr>
        <p:xfrm>
          <a:off x="4499993" y="4005064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lip" r:id="rId8" imgW="3657600" imgH="3657600" progId="MS_ClipArt_Gallery.2">
                  <p:embed/>
                </p:oleObj>
              </mc:Choice>
              <mc:Fallback>
                <p:oleObj name="Clip" r:id="rId8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3" y="4005064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право 5"/>
          <p:cNvSpPr/>
          <p:nvPr/>
        </p:nvSpPr>
        <p:spPr>
          <a:xfrm rot="2895501">
            <a:off x="4675840" y="3531661"/>
            <a:ext cx="947673" cy="316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236296" y="3356992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08857">
            <a:off x="2674553" y="3556645"/>
            <a:ext cx="1687540" cy="3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275856" y="4941168"/>
            <a:ext cx="96963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Работаем с раздаточными материалами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группах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47667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Координация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57200" y="1752802"/>
            <a:ext cx="8198687" cy="4484510"/>
            <a:chOff x="457200" y="1907696"/>
            <a:chExt cx="8198687" cy="4484510"/>
          </a:xfrm>
        </p:grpSpPr>
        <p:sp>
          <p:nvSpPr>
            <p:cNvPr id="7" name="Полилиния 6"/>
            <p:cNvSpPr/>
            <p:nvPr/>
          </p:nvSpPr>
          <p:spPr>
            <a:xfrm>
              <a:off x="457200" y="1907696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/>
                <a:t>Т</a:t>
              </a:r>
              <a:r>
                <a:rPr lang="ru-RU" altLang="ru-RU" b="1" dirty="0" smtClean="0"/>
                <a:t>екущий контроль выполнения плана/задач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altLang="ru-RU" sz="1800" kern="1200" dirty="0" smtClean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23919" y="3079838"/>
              <a:ext cx="4731968" cy="3312368"/>
            </a:xfrm>
            <a:custGeom>
              <a:avLst/>
              <a:gdLst>
                <a:gd name="connsiteX0" fmla="*/ 0 w 4731968"/>
                <a:gd name="connsiteY0" fmla="*/ 0 h 2263145"/>
                <a:gd name="connsiteX1" fmla="*/ 4731968 w 4731968"/>
                <a:gd name="connsiteY1" fmla="*/ 0 h 2263145"/>
                <a:gd name="connsiteX2" fmla="*/ 4731968 w 4731968"/>
                <a:gd name="connsiteY2" fmla="*/ 2263145 h 2263145"/>
                <a:gd name="connsiteX3" fmla="*/ 0 w 4731968"/>
                <a:gd name="connsiteY3" fmla="*/ 2263145 h 2263145"/>
                <a:gd name="connsiteX4" fmla="*/ 0 w 4731968"/>
                <a:gd name="connsiteY4" fmla="*/ 0 h 22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1968" h="2263145">
                  <a:moveTo>
                    <a:pt x="0" y="0"/>
                  </a:moveTo>
                  <a:lnTo>
                    <a:pt x="4731968" y="0"/>
                  </a:lnTo>
                  <a:lnTo>
                    <a:pt x="4731968" y="2263145"/>
                  </a:lnTo>
                  <a:lnTo>
                    <a:pt x="0" y="226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Результат:</a:t>
              </a:r>
            </a:p>
            <a:p>
              <a:pPr algn="ctr"/>
              <a:r>
                <a:rPr lang="ru-RU" altLang="ru-RU" sz="2400" dirty="0" smtClean="0">
                  <a:solidFill>
                    <a:srgbClr val="002060"/>
                  </a:solidFill>
                </a:rPr>
                <a:t> 1.оценка хода выполнения, промежуточных результатов </a:t>
              </a:r>
            </a:p>
            <a:p>
              <a:pPr algn="ctr"/>
              <a:r>
                <a:rPr lang="ru-RU" altLang="ru-RU" sz="2400" dirty="0" smtClean="0">
                  <a:solidFill>
                    <a:srgbClr val="002060"/>
                  </a:solidFill>
                </a:rPr>
                <a:t>2. оперативные воздействия по изменению плана, задач, перераспределению ресурсов </a:t>
              </a:r>
            </a:p>
          </p:txBody>
        </p:sp>
      </p:grp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006543"/>
              </p:ext>
            </p:extLst>
          </p:nvPr>
        </p:nvGraphicFramePr>
        <p:xfrm>
          <a:off x="7740352" y="3000957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lip" r:id="rId3" imgW="3657600" imgH="3657600" progId="MS_ClipArt_Gallery.2">
                  <p:embed/>
                </p:oleObj>
              </mc:Choice>
              <mc:Fallback>
                <p:oleObj name="Clip" r:id="rId3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000957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 rot="1708857">
            <a:off x="2743045" y="3326274"/>
            <a:ext cx="1334527" cy="2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4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468313" y="188913"/>
            <a:ext cx="83534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700" b="1">
                <a:solidFill>
                  <a:schemeClr val="tx2"/>
                </a:solidFill>
              </a:rPr>
              <a:t>Жизненный цикл сотрудника в должности</a:t>
            </a:r>
          </a:p>
        </p:txBody>
      </p:sp>
      <p:sp>
        <p:nvSpPr>
          <p:cNvPr id="482308" name="Line 4"/>
          <p:cNvSpPr>
            <a:spLocks noChangeShapeType="1"/>
          </p:cNvSpPr>
          <p:nvPr/>
        </p:nvSpPr>
        <p:spPr bwMode="auto">
          <a:xfrm rot="10800000">
            <a:off x="755650" y="1484313"/>
            <a:ext cx="0" cy="4608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755650" y="6092825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 rot="-5400000">
            <a:off x="-1877219" y="3613944"/>
            <a:ext cx="47529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>
                <a:cs typeface="Arial" charset="0"/>
              </a:rPr>
              <a:t>п  о  т  е  н  ц  и  а  л    с  о  т  р  у  д  н  и  к  а 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755650" y="6165850"/>
            <a:ext cx="7777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700">
                <a:cs typeface="Arial" charset="0"/>
              </a:rPr>
              <a:t>  </a:t>
            </a:r>
            <a:r>
              <a:rPr lang="ru-RU" altLang="ru-RU" sz="1800">
                <a:cs typeface="Arial" charset="0"/>
              </a:rPr>
              <a:t>п  р  о  и  з  в  о  д  и  т  е  л  ь  н  о  с  т  ь        с  о  т  р  у  д  н  и  к  а</a:t>
            </a:r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1258888" y="1484313"/>
            <a:ext cx="3168650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333333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cs typeface="Arial" charset="0"/>
              </a:rPr>
              <a:t>Адаптация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Задача менеджера: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отобрать профессиональных,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мотивированных,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управляемых и безопасных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сотрудников,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сократить время адаптации</a:t>
            </a:r>
          </a:p>
        </p:txBody>
      </p:sp>
      <p:sp>
        <p:nvSpPr>
          <p:cNvPr id="482313" name="Rectangle 9"/>
          <p:cNvSpPr>
            <a:spLocks noChangeArrowheads="1"/>
          </p:cNvSpPr>
          <p:nvPr/>
        </p:nvSpPr>
        <p:spPr bwMode="auto">
          <a:xfrm>
            <a:off x="4859338" y="3933825"/>
            <a:ext cx="3168650" cy="20161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accent2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cs typeface="Arial" charset="0"/>
              </a:rPr>
              <a:t>Зрелость</a:t>
            </a:r>
            <a:endParaRPr lang="ru-RU" altLang="ru-RU" sz="20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Задача менеджера: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создать условия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для самореализации в Компании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82314" name="Rectangle 10"/>
          <p:cNvSpPr>
            <a:spLocks noChangeArrowheads="1"/>
          </p:cNvSpPr>
          <p:nvPr/>
        </p:nvSpPr>
        <p:spPr bwMode="auto">
          <a:xfrm>
            <a:off x="4932363" y="1484313"/>
            <a:ext cx="3168650" cy="2016125"/>
          </a:xfrm>
          <a:prstGeom prst="rect">
            <a:avLst/>
          </a:prstGeom>
          <a:solidFill>
            <a:srgbClr val="CCFFCC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Развитие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Verdana" pitchFamily="34" charset="0"/>
                <a:cs typeface="Arial" charset="0"/>
              </a:rPr>
              <a:t>Задача менеджера: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itchFamily="34" charset="0"/>
                <a:cs typeface="Arial" charset="0"/>
              </a:rPr>
              <a:t>Организовать долгосрочное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itchFamily="34" charset="0"/>
                <a:cs typeface="Arial" charset="0"/>
              </a:rPr>
              <a:t>развитие,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Verdana" pitchFamily="34" charset="0"/>
                <a:cs typeface="Arial" charset="0"/>
              </a:rPr>
              <a:t>раскрыть потенциал</a:t>
            </a:r>
          </a:p>
        </p:txBody>
      </p:sp>
      <p:sp>
        <p:nvSpPr>
          <p:cNvPr id="482315" name="Rectangle 11"/>
          <p:cNvSpPr>
            <a:spLocks noChangeArrowheads="1"/>
          </p:cNvSpPr>
          <p:nvPr/>
        </p:nvSpPr>
        <p:spPr bwMode="auto">
          <a:xfrm>
            <a:off x="1187450" y="3716338"/>
            <a:ext cx="3024188" cy="208915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chemeClr val="accent2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accent2"/>
                </a:solidFill>
                <a:cs typeface="Arial" charset="0"/>
              </a:rPr>
              <a:t>Деградация</a:t>
            </a:r>
            <a:endParaRPr lang="ru-RU" altLang="ru-RU" sz="20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Задача менеджера:</a:t>
            </a:r>
            <a:endParaRPr lang="ru-RU" altLang="ru-RU" sz="1400" b="1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Понимать возможности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сотрудника,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сократить объем работ,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Arial" charset="0"/>
              </a:rPr>
              <a:t> четко ставить цели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Arial" charset="0"/>
              </a:rPr>
              <a:t> </a:t>
            </a:r>
          </a:p>
        </p:txBody>
      </p:sp>
      <p:sp>
        <p:nvSpPr>
          <p:cNvPr id="482316" name="AutoShape 12"/>
          <p:cNvSpPr>
            <a:spLocks noChangeArrowheads="1"/>
          </p:cNvSpPr>
          <p:nvPr/>
        </p:nvSpPr>
        <p:spPr bwMode="auto">
          <a:xfrm>
            <a:off x="4211638" y="2420938"/>
            <a:ext cx="647700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608432 h 21600"/>
              <a:gd name="T4" fmla="*/ 2147483647 w 21600"/>
              <a:gd name="T5" fmla="*/ 43216871 h 21600"/>
              <a:gd name="T6" fmla="*/ 2147483647 w 21600"/>
              <a:gd name="T7" fmla="*/ 216084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2317" name="AutoShape 13"/>
          <p:cNvSpPr>
            <a:spLocks noChangeArrowheads="1"/>
          </p:cNvSpPr>
          <p:nvPr/>
        </p:nvSpPr>
        <p:spPr bwMode="auto">
          <a:xfrm rot="10800000">
            <a:off x="4211638" y="4868863"/>
            <a:ext cx="647700" cy="1444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608432 h 21600"/>
              <a:gd name="T4" fmla="*/ 2147483647 w 21600"/>
              <a:gd name="T5" fmla="*/ 43216871 h 21600"/>
              <a:gd name="T6" fmla="*/ 2147483647 w 21600"/>
              <a:gd name="T7" fmla="*/ 216084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2318" name="AutoShape 14"/>
          <p:cNvSpPr>
            <a:spLocks noChangeArrowheads="1"/>
          </p:cNvSpPr>
          <p:nvPr/>
        </p:nvSpPr>
        <p:spPr bwMode="auto">
          <a:xfrm rot="5400000">
            <a:off x="6155532" y="3537743"/>
            <a:ext cx="647700" cy="144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609184 h 21600"/>
              <a:gd name="T4" fmla="*/ 2147483647 w 21600"/>
              <a:gd name="T5" fmla="*/ 43218046 h 21600"/>
              <a:gd name="T6" fmla="*/ 2147483647 w 21600"/>
              <a:gd name="T7" fmla="*/ 2160918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27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/>
      <p:bldP spid="482308" grpId="0" animBg="1"/>
      <p:bldP spid="482309" grpId="0" animBg="1"/>
      <p:bldP spid="482310" grpId="0"/>
      <p:bldP spid="482311" grpId="0"/>
      <p:bldP spid="482312" grpId="0" animBg="1"/>
      <p:bldP spid="482313" grpId="0" animBg="1"/>
      <p:bldP spid="482314" grpId="0" animBg="1"/>
      <p:bldP spid="482315" grpId="0" animBg="1"/>
      <p:bldP spid="482316" grpId="0" animBg="1"/>
      <p:bldP spid="482317" grpId="0" animBg="1"/>
      <p:bldP spid="4823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3" y="47667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Контроль </a:t>
            </a:r>
            <a:r>
              <a:rPr lang="ru-RU" altLang="ru-RU" sz="3600" b="1" dirty="0">
                <a:solidFill>
                  <a:srgbClr val="002060"/>
                </a:solidFill>
                <a:latin typeface="Arial" charset="0"/>
              </a:rPr>
              <a:t>как функция менеджмента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1196752"/>
            <a:ext cx="8198687" cy="4032448"/>
            <a:chOff x="457200" y="1907696"/>
            <a:chExt cx="8198687" cy="4032448"/>
          </a:xfrm>
        </p:grpSpPr>
        <p:sp>
          <p:nvSpPr>
            <p:cNvPr id="7" name="Полилиния 6"/>
            <p:cNvSpPr/>
            <p:nvPr/>
          </p:nvSpPr>
          <p:spPr>
            <a:xfrm>
              <a:off x="457200" y="1907696"/>
              <a:ext cx="2571749" cy="1543050"/>
            </a:xfrm>
            <a:custGeom>
              <a:avLst/>
              <a:gdLst>
                <a:gd name="connsiteX0" fmla="*/ 0 w 2571749"/>
                <a:gd name="connsiteY0" fmla="*/ 0 h 1543050"/>
                <a:gd name="connsiteX1" fmla="*/ 2571749 w 2571749"/>
                <a:gd name="connsiteY1" fmla="*/ 0 h 1543050"/>
                <a:gd name="connsiteX2" fmla="*/ 2571749 w 2571749"/>
                <a:gd name="connsiteY2" fmla="*/ 1543050 h 1543050"/>
                <a:gd name="connsiteX3" fmla="*/ 0 w 2571749"/>
                <a:gd name="connsiteY3" fmla="*/ 1543050 h 1543050"/>
                <a:gd name="connsiteX4" fmla="*/ 0 w 2571749"/>
                <a:gd name="connsiteY4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49" h="1543050">
                  <a:moveTo>
                    <a:pt x="0" y="0"/>
                  </a:moveTo>
                  <a:lnTo>
                    <a:pt x="2571749" y="0"/>
                  </a:lnTo>
                  <a:lnTo>
                    <a:pt x="2571749" y="1543050"/>
                  </a:lnTo>
                  <a:lnTo>
                    <a:pt x="0" y="1543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b="1" dirty="0"/>
                <a:t>Т</a:t>
              </a:r>
              <a:r>
                <a:rPr lang="ru-RU" altLang="ru-RU" b="1" dirty="0" smtClean="0"/>
                <a:t>екущий контроль выполнения плана/задач</a:t>
              </a:r>
              <a:endParaRPr lang="ru-RU" altLang="ru-RU" sz="1800" kern="1200" dirty="0" smtClean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923919" y="3079838"/>
              <a:ext cx="4731968" cy="2860306"/>
            </a:xfrm>
            <a:custGeom>
              <a:avLst/>
              <a:gdLst>
                <a:gd name="connsiteX0" fmla="*/ 0 w 4731968"/>
                <a:gd name="connsiteY0" fmla="*/ 0 h 2263145"/>
                <a:gd name="connsiteX1" fmla="*/ 4731968 w 4731968"/>
                <a:gd name="connsiteY1" fmla="*/ 0 h 2263145"/>
                <a:gd name="connsiteX2" fmla="*/ 4731968 w 4731968"/>
                <a:gd name="connsiteY2" fmla="*/ 2263145 h 2263145"/>
                <a:gd name="connsiteX3" fmla="*/ 0 w 4731968"/>
                <a:gd name="connsiteY3" fmla="*/ 2263145 h 2263145"/>
                <a:gd name="connsiteX4" fmla="*/ 0 w 4731968"/>
                <a:gd name="connsiteY4" fmla="*/ 0 h 226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1968" h="2263145">
                  <a:moveTo>
                    <a:pt x="0" y="0"/>
                  </a:moveTo>
                  <a:lnTo>
                    <a:pt x="4731968" y="0"/>
                  </a:lnTo>
                  <a:lnTo>
                    <a:pt x="4731968" y="2263145"/>
                  </a:lnTo>
                  <a:lnTo>
                    <a:pt x="0" y="2263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Результат:</a:t>
              </a:r>
            </a:p>
            <a:p>
              <a:pPr>
                <a:buFontTx/>
                <a:buNone/>
              </a:pPr>
              <a:r>
                <a:rPr lang="ru-RU" alt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поощрение и наказание с анализом деятельности подчиненного</a:t>
              </a:r>
            </a:p>
          </p:txBody>
        </p:sp>
      </p:grp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70935"/>
              </p:ext>
            </p:extLst>
          </p:nvPr>
        </p:nvGraphicFramePr>
        <p:xfrm>
          <a:off x="7668344" y="2492896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Clip" r:id="rId3" imgW="3657600" imgH="3657600" progId="MS_ClipArt_Gallery.2">
                  <p:embed/>
                </p:oleObj>
              </mc:Choice>
              <mc:Fallback>
                <p:oleObj name="Clip" r:id="rId3" imgW="365760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2492896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 rot="1708857">
            <a:off x="2822344" y="2244549"/>
            <a:ext cx="1214040" cy="2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66854" y="3012870"/>
            <a:ext cx="2571749" cy="1543050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altLang="ru-RU" b="1" dirty="0" smtClean="0"/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ru-RU" b="1" dirty="0" smtClean="0"/>
              <a:t>Окончательный </a:t>
            </a:r>
            <a:r>
              <a:rPr lang="ru-RU" altLang="ru-RU" b="1" dirty="0"/>
              <a:t>контроль и обратная связь о том, что было сделано и каким образом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altLang="ru-RU" sz="1800" kern="1200" dirty="0" smtClean="0"/>
          </a:p>
        </p:txBody>
      </p:sp>
      <p:sp>
        <p:nvSpPr>
          <p:cNvPr id="9" name="Стрелка вправо 8"/>
          <p:cNvSpPr/>
          <p:nvPr/>
        </p:nvSpPr>
        <p:spPr>
          <a:xfrm rot="1708857">
            <a:off x="2792466" y="3458014"/>
            <a:ext cx="1150107" cy="21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9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505</TotalTime>
  <Words>1303</Words>
  <Application>Microsoft Office PowerPoint</Application>
  <PresentationFormat>Экран (4:3)</PresentationFormat>
  <Paragraphs>335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Аптека</vt:lpstr>
      <vt:lpstr>Воздушный поток</vt:lpstr>
      <vt:lpstr>Clip</vt:lpstr>
      <vt:lpstr>Презентация PowerPoint</vt:lpstr>
      <vt:lpstr>Осуществление управленческого цикла             функции руководителя</vt:lpstr>
      <vt:lpstr>АНАЛИЗ как функция менеджмента</vt:lpstr>
      <vt:lpstr>Планирование как функция менеджмента</vt:lpstr>
      <vt:lpstr>Организация как функция менеджмента</vt:lpstr>
      <vt:lpstr>Работаем с раздаточными материалами  в группах</vt:lpstr>
      <vt:lpstr>Координация как функция менеджмента</vt:lpstr>
      <vt:lpstr>Презентация PowerPoint</vt:lpstr>
      <vt:lpstr>Контроль как функция менеджмента</vt:lpstr>
      <vt:lpstr>Оценка как мотивирующая Функция управления</vt:lpstr>
      <vt:lpstr>СОЗДАНИЕ мотивирующей  СИСТЕМЫ КОНТРОЛЯ возможно при выполнении условий: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Мотивировать индивидуально:</vt:lpstr>
      <vt:lpstr>Классификация взглядов на мотивацию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параметры трудового потенциала подразделяются на 2 группы: </vt:lpstr>
      <vt:lpstr>Индивидуальный подход!</vt:lpstr>
      <vt:lpstr>Вознаграждающее управление</vt:lpstr>
      <vt:lpstr>Отрицательная мотивация</vt:lpstr>
      <vt:lpstr>Эффекты правильно организованной мотивации Герчиков Владимир Исакович</vt:lpstr>
      <vt:lpstr>Типы трудовой мотивации  (Модель В.И. Герчикова)</vt:lpstr>
      <vt:lpstr>Презентация PowerPoint</vt:lpstr>
      <vt:lpstr>Презентация PowerPoint</vt:lpstr>
      <vt:lpstr>Люмпенизированный тип.  Относится к избегательному классу мотивации. </vt:lpstr>
      <vt:lpstr>Инструментальный тип. </vt:lpstr>
      <vt:lpstr>Профессиональный тип. </vt:lpstr>
      <vt:lpstr>Патриотический тип </vt:lpstr>
      <vt:lpstr>Хозяйский тип. </vt:lpstr>
      <vt:lpstr>Мотивировать:</vt:lpstr>
      <vt:lpstr>Построение мотивационного профиля персонала  методика Ю.К.Балашова и А.Г.Коваля   (опубликована в журнале Кадры предприятия № 7,8 / 2002) </vt:lpstr>
      <vt:lpstr>   Работаем индивидуально Методика составления мотивационного типа персонала  </vt:lpstr>
      <vt:lpstr> Распределение мотивационных типов работников одного из структурных подразделений крупного предприятия питания </vt:lpstr>
      <vt:lpstr>Презентация PowerPoint</vt:lpstr>
      <vt:lpstr>Инновационная деятельность </vt:lpstr>
      <vt:lpstr>Организация инновационной деятельности осуществляется при наличии определенных условий:</vt:lpstr>
      <vt:lpstr>Презентация PowerPoint</vt:lpstr>
      <vt:lpstr>Организационная культура: уровневая модель оценки (по к.м. Ушакову) как инструмент её анализа </vt:lpstr>
      <vt:lpstr>Презентация PowerPoint</vt:lpstr>
      <vt:lpstr>Модель  К.М. Ушакова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Геннадьевна Константинова</dc:creator>
  <cp:lastModifiedBy>Валентина Геннадьевна Константинова</cp:lastModifiedBy>
  <cp:revision>21</cp:revision>
  <dcterms:created xsi:type="dcterms:W3CDTF">2015-10-07T06:55:02Z</dcterms:created>
  <dcterms:modified xsi:type="dcterms:W3CDTF">2016-02-11T10:03:31Z</dcterms:modified>
</cp:coreProperties>
</file>