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76" r:id="rId1"/>
    <p:sldMasterId id="2147484394" r:id="rId2"/>
  </p:sldMasterIdLst>
  <p:notesMasterIdLst>
    <p:notesMasterId r:id="rId86"/>
  </p:notesMasterIdLst>
  <p:sldIdLst>
    <p:sldId id="256" r:id="rId3"/>
    <p:sldId id="405" r:id="rId4"/>
    <p:sldId id="367" r:id="rId5"/>
    <p:sldId id="368" r:id="rId6"/>
    <p:sldId id="369" r:id="rId7"/>
    <p:sldId id="370" r:id="rId8"/>
    <p:sldId id="339" r:id="rId9"/>
    <p:sldId id="340" r:id="rId10"/>
    <p:sldId id="290" r:id="rId11"/>
    <p:sldId id="371" r:id="rId12"/>
    <p:sldId id="341" r:id="rId13"/>
    <p:sldId id="342" r:id="rId14"/>
    <p:sldId id="294" r:id="rId15"/>
    <p:sldId id="301" r:id="rId16"/>
    <p:sldId id="302" r:id="rId17"/>
    <p:sldId id="343" r:id="rId18"/>
    <p:sldId id="303" r:id="rId19"/>
    <p:sldId id="344" r:id="rId20"/>
    <p:sldId id="372" r:id="rId21"/>
    <p:sldId id="373" r:id="rId22"/>
    <p:sldId id="306" r:id="rId23"/>
    <p:sldId id="347" r:id="rId24"/>
    <p:sldId id="346" r:id="rId25"/>
    <p:sldId id="271" r:id="rId26"/>
    <p:sldId id="272" r:id="rId27"/>
    <p:sldId id="348" r:id="rId28"/>
    <p:sldId id="349" r:id="rId29"/>
    <p:sldId id="350" r:id="rId30"/>
    <p:sldId id="374" r:id="rId31"/>
    <p:sldId id="351" r:id="rId32"/>
    <p:sldId id="274" r:id="rId33"/>
    <p:sldId id="275" r:id="rId34"/>
    <p:sldId id="276" r:id="rId35"/>
    <p:sldId id="278" r:id="rId36"/>
    <p:sldId id="279" r:id="rId37"/>
    <p:sldId id="259" r:id="rId38"/>
    <p:sldId id="352" r:id="rId39"/>
    <p:sldId id="353" r:id="rId40"/>
    <p:sldId id="354" r:id="rId41"/>
    <p:sldId id="355" r:id="rId42"/>
    <p:sldId id="356" r:id="rId43"/>
    <p:sldId id="357" r:id="rId44"/>
    <p:sldId id="358" r:id="rId45"/>
    <p:sldId id="359" r:id="rId46"/>
    <p:sldId id="360" r:id="rId47"/>
    <p:sldId id="361" r:id="rId48"/>
    <p:sldId id="362" r:id="rId49"/>
    <p:sldId id="363" r:id="rId50"/>
    <p:sldId id="364" r:id="rId51"/>
    <p:sldId id="365" r:id="rId52"/>
    <p:sldId id="366" r:id="rId53"/>
    <p:sldId id="281" r:id="rId54"/>
    <p:sldId id="375" r:id="rId55"/>
    <p:sldId id="376" r:id="rId56"/>
    <p:sldId id="377" r:id="rId57"/>
    <p:sldId id="378" r:id="rId58"/>
    <p:sldId id="379" r:id="rId59"/>
    <p:sldId id="380" r:id="rId60"/>
    <p:sldId id="381" r:id="rId61"/>
    <p:sldId id="382" r:id="rId62"/>
    <p:sldId id="383" r:id="rId63"/>
    <p:sldId id="384" r:id="rId64"/>
    <p:sldId id="385" r:id="rId65"/>
    <p:sldId id="386" r:id="rId66"/>
    <p:sldId id="387" r:id="rId67"/>
    <p:sldId id="388" r:id="rId68"/>
    <p:sldId id="389" r:id="rId69"/>
    <p:sldId id="390" r:id="rId70"/>
    <p:sldId id="391" r:id="rId71"/>
    <p:sldId id="392" r:id="rId72"/>
    <p:sldId id="393" r:id="rId73"/>
    <p:sldId id="394" r:id="rId74"/>
    <p:sldId id="395" r:id="rId75"/>
    <p:sldId id="396" r:id="rId76"/>
    <p:sldId id="397" r:id="rId77"/>
    <p:sldId id="398" r:id="rId78"/>
    <p:sldId id="399" r:id="rId79"/>
    <p:sldId id="400" r:id="rId80"/>
    <p:sldId id="401" r:id="rId81"/>
    <p:sldId id="402" r:id="rId82"/>
    <p:sldId id="407" r:id="rId83"/>
    <p:sldId id="408" r:id="rId84"/>
    <p:sldId id="403" r:id="rId8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39" autoAdjust="0"/>
    <p:restoredTop sz="94660"/>
  </p:normalViewPr>
  <p:slideViewPr>
    <p:cSldViewPr snapToGrid="0">
      <p:cViewPr varScale="1">
        <p:scale>
          <a:sx n="65" d="100"/>
          <a:sy n="65" d="100"/>
        </p:scale>
        <p:origin x="86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slide" Target="slides/slide82.xml"/><Relationship Id="rId89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tableStyles" Target="tableStyles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FFCBF-A767-4B82-9D39-D5BBB0449036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7850F-2CEA-4F74-9AD3-65F6B0DB13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686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63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45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541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1497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64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77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385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722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738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7"/>
            <a:ext cx="9141714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7084365" y="-965459"/>
            <a:ext cx="10288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8862405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1731717" y="-145761"/>
            <a:ext cx="13716" cy="4927721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2388181" y="-143813"/>
            <a:ext cx="13716" cy="485962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3020570" y="-143812"/>
            <a:ext cx="13716" cy="485962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3652960" y="-143812"/>
            <a:ext cx="13716" cy="485962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4285350" y="-143811"/>
            <a:ext cx="13716" cy="4859626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4917740" y="-143813"/>
            <a:ext cx="13716" cy="4859627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5550129" y="-134114"/>
            <a:ext cx="13717" cy="4859627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6182519" y="-143813"/>
            <a:ext cx="13716" cy="4859627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6814909" y="-143812"/>
            <a:ext cx="13717" cy="4859627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7432958" y="-104417"/>
            <a:ext cx="13716" cy="4819072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7749154" y="764344"/>
            <a:ext cx="13717" cy="3924736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8065349" y="1633105"/>
            <a:ext cx="13716" cy="3030403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8381544" y="2501865"/>
            <a:ext cx="13716" cy="2136068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8697740" y="3370625"/>
            <a:ext cx="13715" cy="1241733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9013937" y="4239392"/>
            <a:ext cx="13715" cy="347392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150743" y="-17891"/>
            <a:ext cx="13716" cy="456051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466938" y="-43465"/>
            <a:ext cx="13716" cy="1350386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783133" y="-69039"/>
            <a:ext cx="13716" cy="2244719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099328" y="-94613"/>
            <a:ext cx="13716" cy="3139053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415522" y="-120185"/>
            <a:ext cx="13716" cy="4033387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1552927" y="-450209"/>
            <a:ext cx="10287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236732" y="567611"/>
            <a:ext cx="10287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920537" y="1585424"/>
            <a:ext cx="10287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604343" y="2603242"/>
            <a:ext cx="10287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288149" y="3621057"/>
            <a:ext cx="10287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028885" y="-953749"/>
            <a:ext cx="10287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3293664" y="-953749"/>
            <a:ext cx="10287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4558444" y="-953749"/>
            <a:ext cx="10287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5187196" y="-965458"/>
            <a:ext cx="10287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5819586" y="-965458"/>
            <a:ext cx="10288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6451975" y="-965458"/>
            <a:ext cx="10287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7566726" y="-882602"/>
            <a:ext cx="10287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7882922" y="-707971"/>
            <a:ext cx="10287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8199116" y="-533342"/>
            <a:ext cx="10287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8515311" y="-358712"/>
            <a:ext cx="10287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8831506" y="-184083"/>
            <a:ext cx="10287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2657638" y="-965458"/>
            <a:ext cx="10287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3922417" y="-965458"/>
            <a:ext cx="10287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4755498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534037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88162" y="297703"/>
            <a:ext cx="612648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28309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964068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1595973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2227878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2859783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3491688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4123593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91525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154741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17957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281173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344389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407605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470821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6019308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660469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5387403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597253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7283118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786901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6651213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723685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8546927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7915023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850117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332163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4998384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70457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575049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206954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1838859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2470764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3102669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3734574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4366479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6262194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5630289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7526004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6894099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8789813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8157909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4439305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647876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279781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1911686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2543591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3175496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3807401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5703116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5071211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6966926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6335021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8230735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7598831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5971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8745530" y="719106"/>
            <a:ext cx="595780" cy="201161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5314990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259750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891655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1523560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155465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2787370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3419275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4051180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4683085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6578800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5946895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7842610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7210705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9106419" y="758853"/>
            <a:ext cx="37582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8474515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4592136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800707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432612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064517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2696422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3328327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3960232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5855947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5224042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7119757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6487852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8383566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7751662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168802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8894144" y="38451"/>
            <a:ext cx="298552" cy="201161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259749" y="-10245"/>
            <a:ext cx="127314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891654" y="-10245"/>
            <a:ext cx="127314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1523560" y="-10245"/>
            <a:ext cx="7620440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4755498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534037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88162" y="1143201"/>
            <a:ext cx="612648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28309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964068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1595973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2227878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2859783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3491688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4123593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91525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154741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17957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281173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344389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407605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470821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6019308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660469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5387403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597253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7283118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786901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6651213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723685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8546927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7915023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850117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332163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4998384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575049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206954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1838859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2470764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3102669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3734574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4366479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6262194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5630289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7526004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6894099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8789813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8157909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4439305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647876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279781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1911686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2543591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3175496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3807401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5703116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5071211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6966926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6335021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8230735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7598831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5971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8745529" y="1564606"/>
            <a:ext cx="595781" cy="201161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5314990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259750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891655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1523560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155465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2787370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3419275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4051180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4683085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6578800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5946895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7842610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7210705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8474515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4755498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534037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88162" y="1985798"/>
            <a:ext cx="612648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28309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964068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1595973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2227878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2859783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3491688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4123593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91525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154741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17957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281173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344389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407605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470821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6019308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660469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5387403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597253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7283118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786901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6651213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723685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8546927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7915023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850117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332163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4998384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575049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206954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1838859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2470764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3102669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3734574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4366479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6262194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5630289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7526004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6894099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8789813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8157909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4439305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647876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279781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1911686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2543591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3175496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3807401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5703116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5071211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6966926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6335021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8230735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7598831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5971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8745530" y="2407201"/>
            <a:ext cx="595780" cy="201161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5314990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259750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891655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1523560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155465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2787370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3419275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4051180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4683085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6578800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5946895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7842610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7210705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8474515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4755498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534037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88162" y="2834471"/>
            <a:ext cx="612648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28309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964068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1595973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2227878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2859783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3491688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4123593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91525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154741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17957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281173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344389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407605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470821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6019308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660469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5387403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597253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7283118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786901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6651213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723685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8546927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7915023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850117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332163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4998384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575049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206954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1838859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2470764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3102669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3734574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4366479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6262194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5630289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7526004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6894099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8789813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8157909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4439305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647876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279781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1911686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2543591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3175496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3807401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5703116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5071211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6966926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6335021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8230735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7598831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5971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8745529" y="3257458"/>
            <a:ext cx="595781" cy="201161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5314990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259750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891655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1523560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155465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2787370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3419275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4051180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4683085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6578800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5946895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7842610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7210705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8474515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4755498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534037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88162" y="3678649"/>
            <a:ext cx="612648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28309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964068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1595973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2227878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2859783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3491688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4123593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91525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154741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17957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281173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344389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407605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470821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6019308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660469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5387403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597253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7283118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786901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6651213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723685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8546927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7915023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850117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332163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4998384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575049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206954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1838859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2470764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3102669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3734574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4366479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6262194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5630289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7526004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6894099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8789813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8157909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4439305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647876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279781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1911686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2543591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3175496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3807401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5703116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5071211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6966926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6335021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8230735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7598831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5971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8745529" y="4103463"/>
            <a:ext cx="595781" cy="201161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5314990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259750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891655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1523560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155465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2787370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3419275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4051180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4683085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6578800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5946895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7842610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7210705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8474515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4948002" y="4253167"/>
            <a:ext cx="23284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-11926" y="4351089"/>
            <a:ext cx="232840" cy="208987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156571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1788476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2420381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3052287" y="4253167"/>
            <a:ext cx="23284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3684192" y="4253167"/>
            <a:ext cx="23284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4316097" y="4253167"/>
            <a:ext cx="23284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6211811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5579907" y="4253167"/>
            <a:ext cx="23284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7475621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6843716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8739430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8107526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520932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609465" y="4561319"/>
            <a:ext cx="8273246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A2D3F27-D49A-42B8-8D4A-BC5C4F401E9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28.04.2015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DDF6D-9068-4C89-ABD7-CAC979030617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7383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F27-D49A-42B8-8D4A-BC5C4F401E9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28.04.2015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DDF6D-9068-4C89-ABD7-CAC979030617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19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957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7"/>
            <a:ext cx="9141714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7084365" y="-965459"/>
            <a:ext cx="10288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8862405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1731717" y="-145761"/>
            <a:ext cx="13716" cy="4927721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2388181" y="-143813"/>
            <a:ext cx="13716" cy="485962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3020570" y="-143812"/>
            <a:ext cx="13716" cy="485962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3652960" y="-143812"/>
            <a:ext cx="13716" cy="485962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4285350" y="-143811"/>
            <a:ext cx="13716" cy="4859626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4917740" y="-143813"/>
            <a:ext cx="13716" cy="4859627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5550129" y="-134114"/>
            <a:ext cx="13717" cy="4859627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6182519" y="-143813"/>
            <a:ext cx="13716" cy="4859627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6814909" y="-143812"/>
            <a:ext cx="13717" cy="4859627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7432958" y="-104417"/>
            <a:ext cx="13716" cy="4819072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7749154" y="764344"/>
            <a:ext cx="13717" cy="3924736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8065349" y="1633105"/>
            <a:ext cx="13716" cy="3030403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8381544" y="2501865"/>
            <a:ext cx="13716" cy="2136068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8697740" y="3370625"/>
            <a:ext cx="13715" cy="1241733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9013937" y="4239392"/>
            <a:ext cx="13715" cy="347392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150743" y="-17891"/>
            <a:ext cx="13716" cy="456051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466938" y="-43465"/>
            <a:ext cx="13716" cy="1350386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783133" y="-69039"/>
            <a:ext cx="13716" cy="2244719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099328" y="-94613"/>
            <a:ext cx="13716" cy="3139053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415522" y="-120185"/>
            <a:ext cx="13716" cy="4033387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1552927" y="-450209"/>
            <a:ext cx="10287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236732" y="567611"/>
            <a:ext cx="10287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920537" y="1585424"/>
            <a:ext cx="10287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604343" y="2603242"/>
            <a:ext cx="10287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288149" y="3621057"/>
            <a:ext cx="10287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028885" y="-953749"/>
            <a:ext cx="10287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3293664" y="-953749"/>
            <a:ext cx="10287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4558444" y="-953749"/>
            <a:ext cx="10287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5187196" y="-965458"/>
            <a:ext cx="10287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5819586" y="-965458"/>
            <a:ext cx="10288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6451975" y="-965458"/>
            <a:ext cx="10287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7566726" y="-882602"/>
            <a:ext cx="10287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7882922" y="-707971"/>
            <a:ext cx="10287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8199116" y="-533342"/>
            <a:ext cx="10287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8515311" y="-358712"/>
            <a:ext cx="10287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8831506" y="-184083"/>
            <a:ext cx="10287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2657638" y="-965458"/>
            <a:ext cx="10287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3922417" y="-965458"/>
            <a:ext cx="10287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4755498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88162" y="297703"/>
            <a:ext cx="612648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964068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1595973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2227878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2859783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3491688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4123593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6019308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5387403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7283118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6651213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8546927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7915023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332163" y="186122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4998384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70457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575049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206954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1838859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2470764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3102669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3734574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4366479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6262194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5630289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7526004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6894099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8789813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8157909" y="331699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4439305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647876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279781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1911686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2543591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3175496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3807401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5703116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5071211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6966926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6335021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8230735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7598831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5971" y="60681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8745530" y="719106"/>
            <a:ext cx="595780" cy="201161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5314990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259750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891655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1523560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155465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2787370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3419275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4051180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4683085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6578800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5946895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7842610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7210705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9106419" y="758853"/>
            <a:ext cx="37582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8474515" y="75101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4592136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800707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432612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064517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2696422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3328327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3960232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5855947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5224042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7119757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6487852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8383566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7751662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168802" y="-86496"/>
            <a:ext cx="306986" cy="459486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8894144" y="38451"/>
            <a:ext cx="298552" cy="201161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259749" y="-10245"/>
            <a:ext cx="127314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891654" y="-10245"/>
            <a:ext cx="127314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1523560" y="-10245"/>
            <a:ext cx="7620440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4755498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88162" y="1143201"/>
            <a:ext cx="612648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964068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1595973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2227878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2859783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3491688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4123593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6019308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5387403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7283118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6651213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8546927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7915023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332163" y="103162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4998384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575049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206954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1838859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2470764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3102669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3734574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4366479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6262194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5630289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7526004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6894099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8789813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8157909" y="117719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4439305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647876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279781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1911686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2543591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3175496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3807401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5703116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5071211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6966926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6335021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8230735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7598831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5971" y="1452308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8745529" y="1564606"/>
            <a:ext cx="595781" cy="201161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5314990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259750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891655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1523560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155465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2787370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3419275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4051180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4683085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6578800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5946895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7842610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7210705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8474515" y="159651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4755498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88162" y="1985798"/>
            <a:ext cx="612648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964068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1595973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2227878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2859783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3491688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4123593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6019308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5387403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7283118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6651213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8546927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7915023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332163" y="1874217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4998384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575049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206954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1838859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2470764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3102669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3734574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4366479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6262194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5630289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7526004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6894099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8789813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8157909" y="2019794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4439305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647876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279781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1911686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2543591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3175496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3807401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5703116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5071211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6966926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6335021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8230735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7598831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5971" y="229490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8745530" y="2407201"/>
            <a:ext cx="595780" cy="201161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5314990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259750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891655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1523560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155465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2787370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3419275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4051180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4683085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6578800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5946895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7842610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7210705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8474515" y="243911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4755498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88162" y="2834471"/>
            <a:ext cx="612648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964068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1595973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2227878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2859783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3491688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4123593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6019308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5387403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7283118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6651213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8546927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7915023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332163" y="272289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4998384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575049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206954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1838859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2470764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3102669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3734574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4366479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6262194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5630289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7526004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6894099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8789813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8157909" y="2868467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4439305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647876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279781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1911686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2543591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3175496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3807401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5703116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5071211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6966926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6335021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8230735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7598831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5971" y="3145160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8745529" y="3257458"/>
            <a:ext cx="595781" cy="201161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5314990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259750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891655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1523560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155465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2787370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3419275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4051180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4683085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6578800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5946895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7842610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7210705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8474515" y="328936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4755498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88162" y="3678649"/>
            <a:ext cx="612648" cy="236325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964068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1595973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2227878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2859783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3491688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4123593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6019308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5387403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7283118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6651213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8546927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7915023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332163" y="3567069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4998384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575049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206954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1838859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2470764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3102669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3734574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4366479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6262194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5630289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7526004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6894099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8789813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8157909" y="3712646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4439305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647876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279781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1911686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2543591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3175496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3807401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5703116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5071211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6966926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6335021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8230735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7598831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5971" y="3991165"/>
            <a:ext cx="612648" cy="459486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8745529" y="4103463"/>
            <a:ext cx="595781" cy="201161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5314990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259750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891655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1523560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155465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2787370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3419275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4051180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4683085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6578800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5946895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7842610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7210705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8474515" y="4135371"/>
            <a:ext cx="127313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4948002" y="4253167"/>
            <a:ext cx="23284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-11926" y="4351089"/>
            <a:ext cx="232840" cy="208987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156571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1788476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2420381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3052287" y="4253167"/>
            <a:ext cx="23284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3684192" y="4253167"/>
            <a:ext cx="23284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4316097" y="4253167"/>
            <a:ext cx="23284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6211811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5579907" y="4253167"/>
            <a:ext cx="232840" cy="404830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7475621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6843716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8739430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8107526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520932" y="4253167"/>
            <a:ext cx="232840" cy="404829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609465" y="4561319"/>
            <a:ext cx="8273246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534037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28309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91525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154741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17957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281173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344389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407605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470821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660469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597253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786901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723685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8501175" y="365858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534037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28309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91525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154741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17957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281173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344389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407605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470821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660469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597253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786901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723685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8501175" y="121135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534037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28309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91525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154741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17957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281173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344389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407605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470821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660469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597253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786901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723685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8501175" y="2053953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534037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28309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91525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154741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17957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281173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344389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407605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470821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660469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597253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786901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723685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8501175" y="2902626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534037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28309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91525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154741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17957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281173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344389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407605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470821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660469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597253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786901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723685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8501175" y="3746805"/>
            <a:ext cx="75011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3750" b="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F27-D49A-42B8-8D4A-BC5C4F401E9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28.04.2015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DDF6D-9068-4C89-ABD7-CAC979030617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868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F27-D49A-42B8-8D4A-BC5C4F401E9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28.04.2015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DDF6D-9068-4C89-ABD7-CAC979030617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628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725" b="0" cap="none" baseline="0">
                <a:solidFill>
                  <a:schemeClr val="accent3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725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F27-D49A-42B8-8D4A-BC5C4F401E9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28.04.2015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DDF6D-9068-4C89-ABD7-CAC979030617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3895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F27-D49A-42B8-8D4A-BC5C4F401E9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28.04.2015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DDF6D-9068-4C89-ABD7-CAC979030617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7300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F27-D49A-42B8-8D4A-BC5C4F401E9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28.04.2015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DDF6D-9068-4C89-ABD7-CAC979030617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4092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F27-D49A-42B8-8D4A-BC5C4F401E9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28.04.2015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DDF6D-9068-4C89-ABD7-CAC979030617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9020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F27-D49A-42B8-8D4A-BC5C4F401E9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28.04.2015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DDF6D-9068-4C89-ABD7-CAC979030617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2354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F27-D49A-42B8-8D4A-BC5C4F401E9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28.04.2015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DDF6D-9068-4C89-ABD7-CAC979030617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995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762000"/>
            <a:ext cx="56864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F27-D49A-42B8-8D4A-BC5C4F401E9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28.04.2015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DDF6D-9068-4C89-ABD7-CAC979030617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283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09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71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82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89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63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51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44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C48290C-3B9C-4712-8764-B44D22A856EE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E746C3E-2625-4B13-9B96-A8C14EE83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555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7" r:id="rId1"/>
    <p:sldLayoutId id="2147484378" r:id="rId2"/>
    <p:sldLayoutId id="2147484379" r:id="rId3"/>
    <p:sldLayoutId id="2147484380" r:id="rId4"/>
    <p:sldLayoutId id="2147484381" r:id="rId5"/>
    <p:sldLayoutId id="2147484382" r:id="rId6"/>
    <p:sldLayoutId id="2147484383" r:id="rId7"/>
    <p:sldLayoutId id="2147484384" r:id="rId8"/>
    <p:sldLayoutId id="2147484385" r:id="rId9"/>
    <p:sldLayoutId id="2147484386" r:id="rId10"/>
    <p:sldLayoutId id="2147484387" r:id="rId11"/>
    <p:sldLayoutId id="2147484388" r:id="rId12"/>
    <p:sldLayoutId id="2147484389" r:id="rId13"/>
    <p:sldLayoutId id="2147484390" r:id="rId14"/>
    <p:sldLayoutId id="2147484391" r:id="rId15"/>
    <p:sldLayoutId id="2147484392" r:id="rId16"/>
    <p:sldLayoutId id="214748439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7" y="2286000"/>
            <a:ext cx="729005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6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A2D3F27-D49A-42B8-8D4A-BC5C4F401E9D}" type="datetimeFigureOut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28.04.2015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199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75DDF6D-9068-4C89-ABD7-CAC979030617}" type="slidenum">
              <a:rPr lang="ru-RU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65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5" r:id="rId1"/>
    <p:sldLayoutId id="2147484396" r:id="rId2"/>
    <p:sldLayoutId id="2147484397" r:id="rId3"/>
    <p:sldLayoutId id="2147484398" r:id="rId4"/>
    <p:sldLayoutId id="2147484399" r:id="rId5"/>
    <p:sldLayoutId id="2147484400" r:id="rId6"/>
    <p:sldLayoutId id="2147484401" r:id="rId7"/>
    <p:sldLayoutId id="2147484402" r:id="rId8"/>
    <p:sldLayoutId id="2147484403" r:id="rId9"/>
    <p:sldLayoutId id="2147484404" r:id="rId10"/>
    <p:sldLayoutId id="2147484405" r:id="rId11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75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3"/>
        </a:buClr>
        <a:buFont typeface="Wingdings 3" pitchFamily="18" charset="2"/>
        <a:buChar char="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3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3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3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3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3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3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3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1.docx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Word_Document2.docx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Word_Document3.docx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Word_Document4.docx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5.docx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Word_Document6.docx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ekanet.ru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mailto:mozgova@list.ru" TargetMode="Externa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3754" y="1300786"/>
            <a:ext cx="8510954" cy="304847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Мониторинг и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внутришкольный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контроль в образовательном учреждении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446" y="5320171"/>
            <a:ext cx="6858000" cy="1241822"/>
          </a:xfrm>
        </p:spPr>
        <p:txBody>
          <a:bodyPr/>
          <a:lstStyle/>
          <a:p>
            <a:pPr algn="r"/>
            <a:r>
              <a:rPr lang="ru-RU" dirty="0" smtClean="0"/>
              <a:t>28.04.2015</a:t>
            </a:r>
          </a:p>
          <a:p>
            <a:pPr algn="r"/>
            <a:r>
              <a:rPr lang="ru-RU" dirty="0" smtClean="0"/>
              <a:t>Мозгова Н.В.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261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6717" y="219933"/>
            <a:ext cx="7773338" cy="1596177"/>
          </a:xfrm>
        </p:spPr>
        <p:txBody>
          <a:bodyPr/>
          <a:lstStyle/>
          <a:p>
            <a:r>
              <a:rPr lang="ru-RU" dirty="0" smtClean="0"/>
              <a:t>Задачи мониторинга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7908" y="1594338"/>
            <a:ext cx="8686800" cy="4911969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Выработка комплекса показателей, обеспечивающих целостное представление о состоянии системы образования, о качественных и количественных изменениях в ней.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Систематизация информации о состоянии и развитии системы образования.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регулярного и наглядного представления информации о процессах, происходящих в системе образования.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Информационное обеспечение анализа и прогнозирования состояния и развития системы образования, выработки управленческих решений.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7633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Субъекты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объекты мониторинга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39969" y="1969477"/>
            <a:ext cx="8487508" cy="473612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Предмет мониторинга – состояния системы образования в определенные периоды времени и конкретные изменения в рамках этой системы. </a:t>
            </a:r>
          </a:p>
          <a:p>
            <a:r>
              <a:rPr lang="ru-RU" dirty="0" smtClean="0"/>
              <a:t>Субъекты мониторинга - </a:t>
            </a:r>
            <a:r>
              <a:rPr lang="ru-RU" dirty="0"/>
              <a:t>все участники образовательного </a:t>
            </a:r>
            <a:r>
              <a:rPr lang="ru-RU" dirty="0" smtClean="0"/>
              <a:t>процесса</a:t>
            </a:r>
          </a:p>
          <a:p>
            <a:pPr lvl="1"/>
            <a:r>
              <a:rPr lang="ru-RU" dirty="0" smtClean="0"/>
              <a:t>Субъекты, предоставляющие информацию</a:t>
            </a:r>
          </a:p>
          <a:p>
            <a:pPr lvl="1"/>
            <a:r>
              <a:rPr lang="ru-RU" dirty="0" smtClean="0"/>
              <a:t>Субъекты, собирающие и обрабатывающие информацию</a:t>
            </a:r>
          </a:p>
          <a:p>
            <a:r>
              <a:rPr lang="ru-RU" dirty="0" smtClean="0"/>
              <a:t>Объекты мониторинга - </a:t>
            </a:r>
            <a:r>
              <a:rPr lang="ru-RU" dirty="0"/>
              <a:t>педагогическая </a:t>
            </a:r>
            <a:r>
              <a:rPr lang="ru-RU" dirty="0" smtClean="0"/>
              <a:t>система (</a:t>
            </a:r>
            <a:r>
              <a:rPr lang="ru-RU" dirty="0"/>
              <a:t>цели образования, содержание образования, дидактические процессы, организационные </a:t>
            </a:r>
            <a:r>
              <a:rPr lang="ru-RU" dirty="0" smtClean="0"/>
              <a:t>формы, </a:t>
            </a:r>
            <a:r>
              <a:rPr lang="ru-RU" dirty="0"/>
              <a:t>образовательный процесс и его результаты, личностные характеристики всех участников образовательного процесса, их потребности и отношение к образовательному </a:t>
            </a:r>
            <a:r>
              <a:rPr lang="ru-RU" dirty="0" smtClean="0"/>
              <a:t>учреждению)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053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58487"/>
            <a:ext cx="9015046" cy="1596177"/>
          </a:xfrm>
        </p:spPr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образовательной деятельности как объекты мониторинга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16524" y="3014296"/>
            <a:ext cx="8510954" cy="348175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результаты обучающегося </a:t>
            </a:r>
            <a:r>
              <a:rPr lang="ru-RU" dirty="0">
                <a:sym typeface="Symbol" panose="05050102010706020507" pitchFamily="18" charset="2"/>
              </a:rPr>
              <a:t></a:t>
            </a:r>
            <a:r>
              <a:rPr lang="ru-RU" dirty="0"/>
              <a:t> это действия (умения) по использованию знаний в ходе решения практических задач;</a:t>
            </a:r>
          </a:p>
          <a:p>
            <a:r>
              <a:rPr lang="ru-RU" b="1" dirty="0"/>
              <a:t>результаты педагога</a:t>
            </a:r>
            <a:r>
              <a:rPr lang="ru-RU" dirty="0"/>
              <a:t>  – это разница между результатами детей в начале обучения (входная диагностика) и в конце обучения (выходная диагностика).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Прирост </a:t>
            </a:r>
            <a:r>
              <a:rPr lang="ru-RU" dirty="0"/>
              <a:t>результатов означает, что педагогу удалось создать образовательную среду, обеспечивающую развитие обучающихся.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Отрицательный </a:t>
            </a:r>
            <a:r>
              <a:rPr lang="ru-RU" dirty="0"/>
              <a:t>результат сравнения означает, что не удалось создать условия (образовательную среду) для успешного развития возможностей детей.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07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Системы мониторинга в образовании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sz="quarter" idx="13"/>
          </p:nvPr>
        </p:nvSpPr>
        <p:spPr>
          <a:xfrm>
            <a:off x="480556" y="2272812"/>
            <a:ext cx="7916098" cy="3514817"/>
          </a:xfrm>
        </p:spPr>
        <p:txBody>
          <a:bodyPr>
            <a:normAutofit fontScale="85000" lnSpcReduction="10000"/>
          </a:bodyPr>
          <a:lstStyle/>
          <a:p>
            <a:r>
              <a:rPr lang="ru-RU" altLang="ru-RU" b="1" dirty="0"/>
              <a:t>Первая группа </a:t>
            </a:r>
            <a:r>
              <a:rPr lang="ru-RU" altLang="ru-RU" dirty="0"/>
              <a:t>предполагает мониторинг, связанный с непосредственным накоплением и структуризацией информации. </a:t>
            </a:r>
            <a:endParaRPr lang="ru-RU" altLang="ru-RU" dirty="0" smtClean="0"/>
          </a:p>
          <a:p>
            <a:r>
              <a:rPr lang="ru-RU" altLang="ru-RU" b="1" dirty="0" smtClean="0"/>
              <a:t>Вторая </a:t>
            </a:r>
            <a:r>
              <a:rPr lang="ru-RU" altLang="ru-RU" b="1" dirty="0"/>
              <a:t>группа </a:t>
            </a:r>
            <a:r>
              <a:rPr lang="ru-RU" altLang="ru-RU" dirty="0"/>
              <a:t>- мониторинг развития знаний учащихся </a:t>
            </a:r>
            <a:endParaRPr lang="ru-RU" altLang="ru-RU" dirty="0" smtClean="0"/>
          </a:p>
          <a:p>
            <a:r>
              <a:rPr lang="ru-RU" altLang="ru-RU" b="1" dirty="0" smtClean="0"/>
              <a:t>Третья </a:t>
            </a:r>
            <a:r>
              <a:rPr lang="ru-RU" altLang="ru-RU" b="1" dirty="0"/>
              <a:t>группа </a:t>
            </a:r>
            <a:r>
              <a:rPr lang="ru-RU" altLang="ru-RU" dirty="0"/>
              <a:t>- системы мониторинга, построенные с использованием модели "вход-выход"</a:t>
            </a:r>
          </a:p>
          <a:p>
            <a:r>
              <a:rPr lang="ru-RU" altLang="ru-RU" b="1" dirty="0"/>
              <a:t>Четвёртая группа </a:t>
            </a:r>
            <a:r>
              <a:rPr lang="ru-RU" altLang="ru-RU" dirty="0"/>
              <a:t>- системы мониторинга на уровне образовательного учреждения, когда делается попытка найти примеры связи квалификации педагога и результатов </a:t>
            </a:r>
            <a:r>
              <a:rPr lang="ru-RU" altLang="ru-RU" dirty="0" smtClean="0"/>
              <a:t>преподавания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3810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мониторинга </a:t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(по целям)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23142" y="2536581"/>
            <a:ext cx="7886700" cy="38774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2475" b="1" i="1" dirty="0"/>
              <a:t>Информационный </a:t>
            </a:r>
          </a:p>
          <a:p>
            <a:r>
              <a:rPr lang="ru-RU" altLang="ru-RU" sz="2475" b="1" i="1" dirty="0"/>
              <a:t>Базовый</a:t>
            </a:r>
          </a:p>
          <a:p>
            <a:r>
              <a:rPr lang="ru-RU" sz="2475" b="1" i="1" dirty="0"/>
              <a:t>Проблемный </a:t>
            </a:r>
          </a:p>
          <a:p>
            <a:pPr lvl="1"/>
            <a:r>
              <a:rPr lang="ru-RU" sz="1875" b="1" i="1" dirty="0"/>
              <a:t>проблемный функционирования </a:t>
            </a:r>
          </a:p>
          <a:p>
            <a:pPr lvl="1"/>
            <a:r>
              <a:rPr lang="ru-RU" sz="1875" b="1" i="1" dirty="0"/>
              <a:t>проблемный развития </a:t>
            </a:r>
          </a:p>
          <a:p>
            <a:r>
              <a:rPr lang="ru-RU" sz="2475" b="1" i="1" dirty="0"/>
              <a:t>Управленческий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223035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369" y="1134207"/>
            <a:ext cx="8022981" cy="8001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мониторинга 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основаниям экспертизы)</a:t>
            </a:r>
            <a:endParaRPr lang="ru-RU" dirty="0"/>
          </a:p>
        </p:txBody>
      </p:sp>
      <p:sp>
        <p:nvSpPr>
          <p:cNvPr id="23555" name="Содержимое 2"/>
          <p:cNvSpPr>
            <a:spLocks noGrp="1"/>
          </p:cNvSpPr>
          <p:nvPr>
            <p:ph sz="quarter" idx="13"/>
          </p:nvPr>
        </p:nvSpPr>
        <p:spPr>
          <a:xfrm>
            <a:off x="628650" y="2402315"/>
            <a:ext cx="7886700" cy="3263504"/>
          </a:xfrm>
        </p:spPr>
        <p:txBody>
          <a:bodyPr>
            <a:normAutofit/>
          </a:bodyPr>
          <a:lstStyle/>
          <a:p>
            <a:r>
              <a:rPr lang="ru-RU" sz="2700" b="1" i="1" dirty="0"/>
              <a:t>Динамический</a:t>
            </a:r>
          </a:p>
          <a:p>
            <a:r>
              <a:rPr lang="ru-RU" sz="2700" b="1" i="1" dirty="0"/>
              <a:t>Конкурентный</a:t>
            </a:r>
          </a:p>
          <a:p>
            <a:r>
              <a:rPr lang="ru-RU" sz="2700" b="1" i="1" dirty="0"/>
              <a:t>Сравнительный</a:t>
            </a:r>
          </a:p>
          <a:p>
            <a:r>
              <a:rPr lang="ru-RU" sz="2700" b="1" i="1" dirty="0"/>
              <a:t>Комплексный</a:t>
            </a:r>
            <a:endParaRPr lang="ru-RU" dirty="0"/>
          </a:p>
          <a:p>
            <a:r>
              <a:rPr lang="ru-RU" sz="2700" b="1" i="1" dirty="0"/>
              <a:t>Безосновной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869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370" y="1131094"/>
            <a:ext cx="8238392" cy="994172"/>
          </a:xfrm>
        </p:spPr>
        <p:txBody>
          <a:bodyPr>
            <a:normAutofit fontScale="90000"/>
          </a:bodyPr>
          <a:lstStyle/>
          <a:p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мониторинга 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уровням управления)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84689" y="2595745"/>
            <a:ext cx="7886700" cy="3263504"/>
          </a:xfrm>
        </p:spPr>
        <p:txBody>
          <a:bodyPr/>
          <a:lstStyle/>
          <a:p>
            <a:pPr lvl="0"/>
            <a:r>
              <a:rPr lang="ru-RU" sz="2700" b="1" i="1" dirty="0"/>
              <a:t>Школьный</a:t>
            </a:r>
          </a:p>
          <a:p>
            <a:pPr lvl="0"/>
            <a:r>
              <a:rPr lang="ru-RU" sz="2700" b="1" i="1" dirty="0"/>
              <a:t>Районный (муниципальный) </a:t>
            </a:r>
          </a:p>
          <a:p>
            <a:pPr lvl="0"/>
            <a:r>
              <a:rPr lang="ru-RU" sz="2700" b="1" i="1" dirty="0"/>
              <a:t>Областной (региональный) </a:t>
            </a:r>
          </a:p>
          <a:p>
            <a:pPr lvl="0"/>
            <a:r>
              <a:rPr lang="ru-RU" sz="2700" b="1" i="1" dirty="0"/>
              <a:t>Федеральный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10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Образовательный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мониторинг</a:t>
            </a:r>
          </a:p>
        </p:txBody>
      </p:sp>
      <p:sp>
        <p:nvSpPr>
          <p:cNvPr id="24579" name="Содержимое 2"/>
          <p:cNvSpPr>
            <a:spLocks noGrp="1"/>
          </p:cNvSpPr>
          <p:nvPr>
            <p:ph sz="quarter" idx="13"/>
          </p:nvPr>
        </p:nvSpPr>
        <p:spPr>
          <a:xfrm>
            <a:off x="540453" y="2512128"/>
            <a:ext cx="7974897" cy="3662363"/>
          </a:xfrm>
        </p:spPr>
        <p:txBody>
          <a:bodyPr/>
          <a:lstStyle/>
          <a:p>
            <a:pPr lvl="0"/>
            <a:r>
              <a:rPr lang="ru-RU" b="1" i="1" dirty="0" smtClean="0"/>
              <a:t>Мониторинг </a:t>
            </a:r>
            <a:r>
              <a:rPr lang="ru-RU" b="1" i="1" dirty="0"/>
              <a:t>дидактический</a:t>
            </a:r>
            <a:r>
              <a:rPr lang="ru-RU" dirty="0"/>
              <a:t> </a:t>
            </a:r>
            <a:endParaRPr lang="ru-RU" dirty="0" smtClean="0"/>
          </a:p>
          <a:p>
            <a:pPr lvl="0"/>
            <a:r>
              <a:rPr lang="ru-RU" b="1" i="1" dirty="0" smtClean="0"/>
              <a:t>Мониторинг </a:t>
            </a:r>
            <a:r>
              <a:rPr lang="ru-RU" b="1" i="1" dirty="0"/>
              <a:t>управленческий</a:t>
            </a:r>
            <a:r>
              <a:rPr lang="ru-RU" dirty="0"/>
              <a:t> </a:t>
            </a:r>
            <a:endParaRPr lang="ru-RU" dirty="0" smtClean="0"/>
          </a:p>
          <a:p>
            <a:pPr lvl="0"/>
            <a:r>
              <a:rPr lang="ru-RU" b="1" i="1" dirty="0" smtClean="0"/>
              <a:t>Мониторинг социально-психологический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4385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61014740"/>
              </p:ext>
            </p:extLst>
          </p:nvPr>
        </p:nvGraphicFramePr>
        <p:xfrm>
          <a:off x="410308" y="445493"/>
          <a:ext cx="8358554" cy="5884968"/>
        </p:xfrm>
        <a:graphic>
          <a:graphicData uri="http://schemas.openxmlformats.org/drawingml/2006/table">
            <a:tbl>
              <a:tblPr firstRow="1" firstCol="1" bandRow="1"/>
              <a:tblGrid>
                <a:gridCol w="3826630"/>
                <a:gridCol w="4531924"/>
              </a:tblGrid>
              <a:tr h="24520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МАСШТАБУ ЦЕЛЕЙ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Стратегический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Тактический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Оперативный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ЭТАПАМ ОБУЧЕНИЯ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Входной (отборочный)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Учебный (промежуточный)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Выходной (итоговый)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ВРЕМЕННОЙ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ЗАВИСИМОСТИ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Ретроспективный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Предупредительный (опережающий)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Текущий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ЧАСТОТЕ ПРОЦЕДУР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Разовый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Периодический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Систематический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ОХВАТУ ОБЪЕКТА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НАБЛЮДЕНИЯ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Локальный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Выборочный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Сплошной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ОРГАНИЗАЦИОННЫМ ФОРМАМ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Индивидуальный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Групповой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Фронтальный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ФОРМАМ ОБЪЕКТ-СУБЪЕКТНЫХ ОТНОШЕНИЙ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Внешний (социальный)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Взаимоконтроль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Самоанализ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ИСПОЛЬЗУЕМОМУ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ИНСТРУМЕНТАРИЮ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Стандартизированный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Нестандартизированный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Матричный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993" marR="50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54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1" y="173041"/>
            <a:ext cx="7773338" cy="1596177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Практическое задание </a:t>
            </a:r>
            <a:r>
              <a:rPr lang="ru-RU" sz="2000" b="1" dirty="0" smtClean="0"/>
              <a:t>«</a:t>
            </a:r>
            <a:r>
              <a:rPr lang="ru-RU" sz="2000" b="1" dirty="0"/>
              <a:t>Виды мониторинга»</a:t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Прочитайте </a:t>
            </a:r>
            <a:r>
              <a:rPr lang="ru-RU" sz="2000" b="1" dirty="0"/>
              <a:t>текст, в котором характеризуются различные виды мониторинга и выделите основные характеристики различных видов мониторинга</a:t>
            </a:r>
            <a:r>
              <a:rPr lang="ru-RU" sz="2000" b="1" dirty="0" smtClean="0"/>
              <a:t>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2400" y="1992924"/>
            <a:ext cx="8839200" cy="4724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Каждый </a:t>
            </a:r>
            <a:r>
              <a:rPr lang="ru-RU" dirty="0"/>
              <a:t>из представленных видов мониторинга может быть реализован на разных уровнях: локальном, районном, региональном, федеральном. Разница будет заключаться в целях, выбранных параметрах, масштабах сравнения, уровне и способах информирования о полученных результатах</a:t>
            </a:r>
            <a:r>
              <a:rPr lang="ru-RU" dirty="0" smtClean="0"/>
              <a:t>.</a:t>
            </a:r>
            <a:endParaRPr lang="ru-RU" dirty="0"/>
          </a:p>
          <a:p>
            <a:pPr marL="1828800" lvl="4" indent="0">
              <a:buNone/>
            </a:pPr>
            <a:r>
              <a:rPr lang="ru-RU" dirty="0"/>
              <a:t>Для </a:t>
            </a:r>
            <a:r>
              <a:rPr lang="ru-RU" b="1" dirty="0"/>
              <a:t>информационного мониторинга</a:t>
            </a:r>
            <a:r>
              <a:rPr lang="ru-RU" dirty="0"/>
              <a:t> характерно:</a:t>
            </a:r>
          </a:p>
          <a:p>
            <a:pPr marL="1828800" lvl="4" indent="0">
              <a:buNone/>
            </a:pPr>
            <a:r>
              <a:rPr lang="ru-RU" dirty="0"/>
              <a:t>1. _____________________________________________________________________________ ;</a:t>
            </a:r>
          </a:p>
          <a:p>
            <a:pPr marL="1828800" lvl="4" indent="0">
              <a:buNone/>
            </a:pPr>
            <a:r>
              <a:rPr lang="ru-RU" dirty="0"/>
              <a:t>2 ______________________________________________________________________________ ;</a:t>
            </a:r>
          </a:p>
          <a:p>
            <a:pPr marL="1828800" lvl="4" indent="0">
              <a:buNone/>
            </a:pPr>
            <a:r>
              <a:rPr lang="ru-RU" dirty="0"/>
              <a:t>3 ______________________________________________________________________________ ;</a:t>
            </a:r>
          </a:p>
          <a:p>
            <a:pPr marL="1828800" lvl="4" indent="0">
              <a:buNone/>
            </a:pPr>
            <a:r>
              <a:rPr lang="ru-RU" dirty="0"/>
              <a:t>4 ______________________________________________________________________________ ;</a:t>
            </a:r>
          </a:p>
          <a:p>
            <a:pPr marL="1828800" lvl="4" indent="0">
              <a:buNone/>
            </a:pPr>
            <a:r>
              <a:rPr lang="ru-RU" dirty="0"/>
              <a:t>Для </a:t>
            </a:r>
            <a:r>
              <a:rPr lang="ru-RU" b="1" dirty="0"/>
              <a:t>базового мониторинга</a:t>
            </a:r>
            <a:r>
              <a:rPr lang="ru-RU" dirty="0"/>
              <a:t> характерно:</a:t>
            </a:r>
          </a:p>
          <a:p>
            <a:pPr marL="1828800" lvl="4" indent="0">
              <a:buNone/>
            </a:pPr>
            <a:r>
              <a:rPr lang="ru-RU" dirty="0"/>
              <a:t>1. _____________________________________________________________________________ ;</a:t>
            </a:r>
          </a:p>
          <a:p>
            <a:pPr marL="1828800" lvl="4" indent="0">
              <a:buNone/>
            </a:pPr>
            <a:r>
              <a:rPr lang="ru-RU" dirty="0"/>
              <a:t>2 ______________________________________________________________________________ ;</a:t>
            </a:r>
          </a:p>
          <a:p>
            <a:pPr marL="1828800" lvl="4" indent="0">
              <a:buNone/>
            </a:pPr>
            <a:r>
              <a:rPr lang="ru-RU" dirty="0"/>
              <a:t>3 ______________________________________________________________________________ ;</a:t>
            </a:r>
          </a:p>
          <a:p>
            <a:pPr marL="1828800" lvl="4" indent="0">
              <a:buNone/>
            </a:pPr>
            <a:r>
              <a:rPr lang="ru-RU" dirty="0"/>
              <a:t>4 ______________________________________________________________________________ ;</a:t>
            </a:r>
          </a:p>
          <a:p>
            <a:pPr marL="1828800" lvl="4" indent="0">
              <a:buNone/>
            </a:pPr>
            <a:r>
              <a:rPr lang="ru-RU" dirty="0"/>
              <a:t>Для </a:t>
            </a:r>
            <a:r>
              <a:rPr lang="ru-RU" b="1" dirty="0"/>
              <a:t>проблемного мониторинга</a:t>
            </a:r>
            <a:r>
              <a:rPr lang="ru-RU" dirty="0"/>
              <a:t> характерно:</a:t>
            </a:r>
          </a:p>
          <a:p>
            <a:pPr marL="1828800" lvl="4" indent="0">
              <a:buNone/>
            </a:pPr>
            <a:r>
              <a:rPr lang="ru-RU" dirty="0"/>
              <a:t>1. _____________________________________________________________________________ ;</a:t>
            </a:r>
          </a:p>
          <a:p>
            <a:pPr marL="1828800" lvl="4" indent="0">
              <a:buNone/>
            </a:pPr>
            <a:r>
              <a:rPr lang="ru-RU" dirty="0"/>
              <a:t>2 ______________________________________________________________________________ ;</a:t>
            </a:r>
          </a:p>
          <a:p>
            <a:pPr marL="1828800" lvl="4" indent="0">
              <a:buNone/>
            </a:pPr>
            <a:r>
              <a:rPr lang="ru-RU" dirty="0"/>
              <a:t>3 ______________________________________________________________________________ ;</a:t>
            </a:r>
          </a:p>
          <a:p>
            <a:pPr marL="1828800" lvl="4" indent="0">
              <a:buNone/>
            </a:pPr>
            <a:r>
              <a:rPr lang="ru-RU" dirty="0"/>
              <a:t>4 ______________________________________________________________________________ </a:t>
            </a:r>
          </a:p>
        </p:txBody>
      </p:sp>
    </p:spTree>
    <p:extLst>
      <p:ext uri="{BB962C8B-B14F-4D97-AF65-F5344CB8AC3E}">
        <p14:creationId xmlns:p14="http://schemas.microsoft.com/office/powerpoint/2010/main" val="178838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какая </a:t>
            </a:r>
            <a:r>
              <a:rPr lang="ru-RU" dirty="0" smtClean="0"/>
              <a:t>информация </a:t>
            </a:r>
            <a:r>
              <a:rPr lang="ru-RU" dirty="0"/>
              <a:t>на уровне школы собирается, анализируется и используется в процессе управления ОУ?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366080"/>
              </p:ext>
            </p:extLst>
          </p:nvPr>
        </p:nvGraphicFramePr>
        <p:xfrm>
          <a:off x="410308" y="2614247"/>
          <a:ext cx="8417169" cy="2766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Document" r:id="rId4" imgW="5938880" imgH="1234967" progId="Word.Document.12">
                  <p:embed/>
                </p:oleObj>
              </mc:Choice>
              <mc:Fallback>
                <p:oleObj name="Document" r:id="rId4" imgW="5938880" imgH="123496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0308" y="2614247"/>
                        <a:ext cx="8417169" cy="27666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9262" y="5057727"/>
            <a:ext cx="82882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имеет ли место мониторинг деятельности ОУ в вашей школе?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94572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862" y="149595"/>
            <a:ext cx="7773338" cy="1596177"/>
          </a:xfrm>
        </p:spPr>
        <p:txBody>
          <a:bodyPr/>
          <a:lstStyle/>
          <a:p>
            <a:r>
              <a:rPr lang="ru-RU" dirty="0" smtClean="0"/>
              <a:t>Функции мониторинга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699845" y="1969478"/>
            <a:ext cx="7069016" cy="5111260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интегративная </a:t>
            </a:r>
            <a:endParaRPr lang="ru-RU" dirty="0" smtClean="0"/>
          </a:p>
          <a:p>
            <a:pPr lvl="0"/>
            <a:r>
              <a:rPr lang="ru-RU" dirty="0" smtClean="0"/>
              <a:t>Диагностическая</a:t>
            </a:r>
          </a:p>
          <a:p>
            <a:pPr lvl="0"/>
            <a:r>
              <a:rPr lang="ru-RU" dirty="0" smtClean="0"/>
              <a:t>сравнительная </a:t>
            </a:r>
          </a:p>
          <a:p>
            <a:pPr lvl="0"/>
            <a:r>
              <a:rPr lang="ru-RU" dirty="0" smtClean="0"/>
              <a:t>Экспертная</a:t>
            </a:r>
          </a:p>
          <a:p>
            <a:pPr lvl="0"/>
            <a:r>
              <a:rPr lang="ru-RU" dirty="0" smtClean="0"/>
              <a:t>Информационная</a:t>
            </a:r>
          </a:p>
          <a:p>
            <a:pPr lvl="0"/>
            <a:r>
              <a:rPr lang="ru-RU" dirty="0" smtClean="0"/>
              <a:t>Прагматическая</a:t>
            </a:r>
          </a:p>
          <a:p>
            <a:pPr lvl="0"/>
            <a:r>
              <a:rPr lang="ru-RU" dirty="0" smtClean="0"/>
              <a:t>прогностическая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39883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065" y="405271"/>
            <a:ext cx="7886700" cy="9941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 мониторинга</a:t>
            </a:r>
          </a:p>
        </p:txBody>
      </p:sp>
      <p:sp>
        <p:nvSpPr>
          <p:cNvPr id="28675" name="Содержимое 2"/>
          <p:cNvSpPr>
            <a:spLocks noGrp="1"/>
          </p:cNvSpPr>
          <p:nvPr>
            <p:ph sz="quarter" idx="13"/>
          </p:nvPr>
        </p:nvSpPr>
        <p:spPr>
          <a:xfrm>
            <a:off x="413239" y="1399443"/>
            <a:ext cx="8282353" cy="481378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наблюдение </a:t>
            </a:r>
            <a:r>
              <a:rPr lang="ru-RU" dirty="0"/>
              <a:t>за состоянием организации на основе установленных системой показателей (индикаторов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 smtClean="0"/>
              <a:t>определение </a:t>
            </a:r>
            <a:r>
              <a:rPr lang="ru-RU" dirty="0"/>
              <a:t>степени отклонения фактически полученных данных о деятельности </a:t>
            </a:r>
            <a:r>
              <a:rPr lang="ru-RU" dirty="0" smtClean="0"/>
              <a:t>ОУ </a:t>
            </a:r>
            <a:r>
              <a:rPr lang="ru-RU" dirty="0"/>
              <a:t>от </a:t>
            </a:r>
            <a:r>
              <a:rPr lang="ru-RU" dirty="0" smtClean="0"/>
              <a:t>предусмотренных</a:t>
            </a:r>
            <a:endParaRPr lang="ru-RU" dirty="0"/>
          </a:p>
          <a:p>
            <a:r>
              <a:rPr lang="ru-RU" dirty="0" smtClean="0"/>
              <a:t>проведение </a:t>
            </a:r>
            <a:r>
              <a:rPr lang="ru-RU" dirty="0"/>
              <a:t>диагностики с целью выявления состояния ОУ, причины появления проблем в управлении и, на основе полученных данных об отклонениях или серьезных ухудшениях в состоянии и развитии, формирование оснований для возможных путей их </a:t>
            </a:r>
            <a:r>
              <a:rPr lang="ru-RU" dirty="0" smtClean="0"/>
              <a:t>устранения</a:t>
            </a:r>
            <a:endParaRPr lang="ru-RU" dirty="0"/>
          </a:p>
          <a:p>
            <a:r>
              <a:rPr lang="ru-RU" dirty="0"/>
              <a:t>осуществление регулярной текущей корректировки целей, включая стратегические, и показателей развития </a:t>
            </a:r>
            <a:r>
              <a:rPr lang="ru-RU" dirty="0" smtClean="0"/>
              <a:t>организации</a:t>
            </a:r>
            <a:endParaRPr lang="ru-RU" dirty="0"/>
          </a:p>
          <a:p>
            <a:r>
              <a:rPr lang="ru-RU" dirty="0" smtClean="0"/>
              <a:t>предложение </a:t>
            </a:r>
            <a:r>
              <a:rPr lang="ru-RU" dirty="0"/>
              <a:t>оперативных, своевременных управленческих решений по улучшению деятельности всей организации в соответствии с поставленными стратегическими целями и выработанными плановыми </a:t>
            </a:r>
            <a:r>
              <a:rPr lang="ru-RU" dirty="0" smtClean="0"/>
              <a:t>показателями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807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369" y="1131094"/>
            <a:ext cx="8484578" cy="99417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Способы и технологии осуществления мониторинга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08893" y="2870688"/>
            <a:ext cx="8423031" cy="3130062"/>
          </a:xfrm>
        </p:spPr>
        <p:txBody>
          <a:bodyPr>
            <a:normAutofit/>
          </a:bodyPr>
          <a:lstStyle/>
          <a:p>
            <a:r>
              <a:rPr lang="ru-RU" sz="2400" b="1" i="1" dirty="0"/>
              <a:t>Наблюдение за изменениями</a:t>
            </a:r>
          </a:p>
          <a:p>
            <a:r>
              <a:rPr lang="ru-RU" sz="2400" b="1" i="1" dirty="0"/>
              <a:t>Метод тестовых ситуаций</a:t>
            </a:r>
          </a:p>
          <a:p>
            <a:r>
              <a:rPr lang="ru-RU" sz="2400" b="1" i="1" dirty="0"/>
              <a:t>Экспликация</a:t>
            </a:r>
          </a:p>
        </p:txBody>
      </p:sp>
    </p:spTree>
    <p:extLst>
      <p:ext uri="{BB962C8B-B14F-4D97-AF65-F5344CB8AC3E}">
        <p14:creationId xmlns:p14="http://schemas.microsoft.com/office/powerpoint/2010/main" val="396338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мониторинга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28650" y="2650881"/>
            <a:ext cx="7886700" cy="2839091"/>
          </a:xfrm>
        </p:spPr>
        <p:txBody>
          <a:bodyPr/>
          <a:lstStyle/>
          <a:p>
            <a:r>
              <a:rPr lang="ru-RU" sz="2400" b="1" i="1" dirty="0"/>
              <a:t>Опросные методы</a:t>
            </a:r>
          </a:p>
          <a:p>
            <a:r>
              <a:rPr lang="ru-RU" sz="2400" b="1" i="1" dirty="0"/>
              <a:t>Анализ результатов деятельности</a:t>
            </a:r>
          </a:p>
          <a:p>
            <a:r>
              <a:rPr lang="ru-RU" sz="2400" b="1" i="1" dirty="0"/>
              <a:t>Тестирование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827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0292" y="1078341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Основное направление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мониторинга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28650" y="2334358"/>
            <a:ext cx="7886700" cy="315561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длительное и систематическое обследование с целью получения информации, необходимой для того, чтобы проследить динамику развития личности ученика в образовательном процессе</a:t>
            </a:r>
          </a:p>
        </p:txBody>
      </p:sp>
    </p:spTree>
    <p:extLst>
      <p:ext uri="{BB962C8B-B14F-4D97-AF65-F5344CB8AC3E}">
        <p14:creationId xmlns:p14="http://schemas.microsoft.com/office/powerpoint/2010/main" val="44418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8439" y="173041"/>
            <a:ext cx="7773338" cy="1596177"/>
          </a:xfrm>
        </p:spPr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мониторинга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46184" y="1617786"/>
            <a:ext cx="8269166" cy="488852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Диагностика </a:t>
            </a:r>
            <a:endParaRPr lang="ru-RU" b="1" dirty="0" smtClean="0"/>
          </a:p>
          <a:p>
            <a:pPr lvl="1"/>
            <a:r>
              <a:rPr lang="ru-RU" dirty="0" smtClean="0"/>
              <a:t>средство </a:t>
            </a:r>
            <a:r>
              <a:rPr lang="ru-RU" dirty="0"/>
              <a:t>выявления результатов обучения </a:t>
            </a:r>
            <a:endParaRPr lang="ru-RU" dirty="0" smtClean="0"/>
          </a:p>
          <a:p>
            <a:pPr lvl="1"/>
            <a:r>
              <a:rPr lang="ru-RU" dirty="0" smtClean="0"/>
              <a:t>практика </a:t>
            </a:r>
            <a:r>
              <a:rPr lang="ru-RU" dirty="0"/>
              <a:t>оценивания качества </a:t>
            </a:r>
            <a:r>
              <a:rPr lang="ru-RU" dirty="0" err="1"/>
              <a:t>учебно</a:t>
            </a:r>
            <a:r>
              <a:rPr lang="ru-RU" dirty="0"/>
              <a:t>–воспитательной </a:t>
            </a:r>
            <a:r>
              <a:rPr lang="ru-RU" dirty="0" smtClean="0"/>
              <a:t>деятельности </a:t>
            </a:r>
          </a:p>
          <a:p>
            <a:pPr lvl="1"/>
            <a:r>
              <a:rPr lang="ru-RU" dirty="0" smtClean="0"/>
              <a:t>состояния </a:t>
            </a:r>
            <a:r>
              <a:rPr lang="ru-RU" dirty="0"/>
              <a:t>педагогических процессов и </a:t>
            </a:r>
            <a:r>
              <a:rPr lang="ru-RU" dirty="0" smtClean="0"/>
              <a:t>явлений </a:t>
            </a:r>
          </a:p>
          <a:p>
            <a:pPr lvl="1"/>
            <a:r>
              <a:rPr lang="ru-RU" dirty="0" smtClean="0"/>
              <a:t>дифференцированная </a:t>
            </a:r>
            <a:r>
              <a:rPr lang="ru-RU" dirty="0"/>
              <a:t>процедура получения информации о ряде показателей, критериев, признаков, </a:t>
            </a:r>
            <a:r>
              <a:rPr lang="ru-RU" dirty="0" smtClean="0"/>
              <a:t>качеств </a:t>
            </a:r>
          </a:p>
          <a:p>
            <a:pPr lvl="1"/>
            <a:r>
              <a:rPr lang="ru-RU" dirty="0" smtClean="0"/>
              <a:t>отнесение </a:t>
            </a:r>
            <a:r>
              <a:rPr lang="ru-RU" dirty="0"/>
              <a:t>их к определенному </a:t>
            </a:r>
            <a:r>
              <a:rPr lang="ru-RU" dirty="0" smtClean="0"/>
              <a:t>классу</a:t>
            </a:r>
          </a:p>
          <a:p>
            <a:pPr lvl="1"/>
            <a:r>
              <a:rPr lang="ru-RU" dirty="0" smtClean="0"/>
              <a:t>позволяет </a:t>
            </a:r>
            <a:r>
              <a:rPr lang="ru-RU" dirty="0"/>
              <a:t>определяться в выборе стратегии управления качеством </a:t>
            </a:r>
            <a:r>
              <a:rPr lang="ru-RU" dirty="0" smtClean="0"/>
              <a:t>образования </a:t>
            </a:r>
          </a:p>
          <a:p>
            <a:pPr marL="0" indent="0">
              <a:buNone/>
            </a:pPr>
            <a:r>
              <a:rPr lang="ru-RU" b="1" dirty="0" smtClean="0"/>
              <a:t>Основная </a:t>
            </a:r>
            <a:r>
              <a:rPr lang="ru-RU" b="1" dirty="0"/>
              <a:t>задача диагностики как научного направления </a:t>
            </a:r>
            <a:r>
              <a:rPr lang="ru-RU" b="1" dirty="0" smtClean="0"/>
              <a:t>– </a:t>
            </a:r>
          </a:p>
          <a:p>
            <a:pPr marL="342900" lvl="1" indent="0">
              <a:buNone/>
            </a:pPr>
            <a:r>
              <a:rPr lang="ru-RU" dirty="0" smtClean="0"/>
              <a:t>определение </a:t>
            </a:r>
            <a:r>
              <a:rPr lang="ru-RU" dirty="0"/>
              <a:t>оптимальной совокупности непосредственно фиксируемых показателей состояния педагогических явлений и </a:t>
            </a:r>
            <a:r>
              <a:rPr lang="ru-RU" dirty="0" smtClean="0"/>
              <a:t>процессов</a:t>
            </a:r>
          </a:p>
          <a:p>
            <a:pPr marL="0" indent="0">
              <a:buNone/>
            </a:pPr>
            <a:r>
              <a:rPr lang="ru-RU" b="1" dirty="0" smtClean="0"/>
              <a:t>Диагностирование – </a:t>
            </a:r>
          </a:p>
          <a:p>
            <a:pPr marL="342900" lvl="1" indent="0">
              <a:buNone/>
            </a:pPr>
            <a:r>
              <a:rPr lang="ru-RU" dirty="0" smtClean="0"/>
              <a:t>«</a:t>
            </a:r>
            <a:r>
              <a:rPr lang="ru-RU" dirty="0"/>
              <a:t>деятельность по установлению и изучению признаков, характеризующих состояние каких–либо систем, для предсказания </a:t>
            </a:r>
            <a:r>
              <a:rPr lang="ru-RU" dirty="0" smtClean="0"/>
              <a:t>возможных отклонений и предотвращения </a:t>
            </a:r>
            <a:r>
              <a:rPr lang="ru-RU" dirty="0"/>
              <a:t>нарушений нормального режима их </a:t>
            </a:r>
            <a:r>
              <a:rPr lang="ru-RU" dirty="0" smtClean="0"/>
              <a:t>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52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мониторинга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28650" y="2316773"/>
            <a:ext cx="7886700" cy="31731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400" b="1" dirty="0"/>
              <a:t>Обработка полученных данных</a:t>
            </a:r>
          </a:p>
          <a:p>
            <a:pPr lvl="1"/>
            <a:r>
              <a:rPr lang="ru-RU" sz="2100" dirty="0"/>
              <a:t>Таблицы </a:t>
            </a:r>
          </a:p>
          <a:p>
            <a:pPr lvl="1"/>
            <a:r>
              <a:rPr lang="ru-RU" sz="2100" dirty="0"/>
              <a:t>Схемы </a:t>
            </a:r>
          </a:p>
          <a:p>
            <a:pPr lvl="1"/>
            <a:r>
              <a:rPr lang="ru-RU" sz="2100" dirty="0"/>
              <a:t>Графики</a:t>
            </a:r>
          </a:p>
          <a:p>
            <a:pPr lvl="1"/>
            <a:r>
              <a:rPr lang="ru-RU" sz="2100" dirty="0"/>
              <a:t>Диаграммы </a:t>
            </a:r>
          </a:p>
          <a:p>
            <a:pPr marL="0" indent="0">
              <a:buNone/>
            </a:pPr>
            <a:r>
              <a:rPr lang="ru-RU" sz="2400" b="1" dirty="0"/>
              <a:t>Анализ данных</a:t>
            </a:r>
          </a:p>
          <a:p>
            <a:pPr lvl="1"/>
            <a:r>
              <a:rPr lang="ru-RU" dirty="0"/>
              <a:t>сравнение показателей каждого </a:t>
            </a:r>
            <a:r>
              <a:rPr lang="ru-RU" dirty="0" smtClean="0"/>
              <a:t>этапа</a:t>
            </a:r>
          </a:p>
          <a:p>
            <a:pPr lvl="1"/>
            <a:r>
              <a:rPr lang="ru-RU" dirty="0" smtClean="0"/>
              <a:t>отслеживание </a:t>
            </a:r>
            <a:r>
              <a:rPr lang="ru-RU" dirty="0"/>
              <a:t>ряда </a:t>
            </a:r>
            <a:r>
              <a:rPr lang="ru-RU" dirty="0" smtClean="0"/>
              <a:t>сквозных показателей</a:t>
            </a:r>
          </a:p>
          <a:p>
            <a:pPr lvl="1"/>
            <a:r>
              <a:rPr lang="ru-RU" dirty="0" smtClean="0"/>
              <a:t>сопоставление </a:t>
            </a:r>
            <a:r>
              <a:rPr lang="ru-RU" dirty="0"/>
              <a:t>входных и итоговых показателей каждого </a:t>
            </a:r>
            <a:r>
              <a:rPr lang="ru-RU" dirty="0" smtClean="0"/>
              <a:t>этапа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108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9953" y="540728"/>
            <a:ext cx="7886700" cy="78443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мониторинга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(пример)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11015" y="1641688"/>
            <a:ext cx="8484577" cy="480600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Цель</a:t>
            </a:r>
            <a:r>
              <a:rPr lang="ru-RU" dirty="0" smtClean="0"/>
              <a:t> - определить </a:t>
            </a:r>
            <a:r>
              <a:rPr lang="ru-RU" dirty="0"/>
              <a:t>тип изменений успешности </a:t>
            </a:r>
            <a:r>
              <a:rPr lang="ru-RU" dirty="0" smtClean="0"/>
              <a:t>ученика: </a:t>
            </a:r>
          </a:p>
          <a:p>
            <a:pPr marL="0" indent="0" algn="r">
              <a:buNone/>
            </a:pPr>
            <a:r>
              <a:rPr lang="ru-RU" sz="1950" dirty="0"/>
              <a:t>Восходящий Ровный Нисходящий Неопределенный</a:t>
            </a:r>
          </a:p>
          <a:p>
            <a:r>
              <a:rPr lang="ru-RU" dirty="0"/>
              <a:t>Фиксируется общий рейтинг по четвертям, по годам по отдельным </a:t>
            </a:r>
            <a:r>
              <a:rPr lang="ru-RU" dirty="0" smtClean="0"/>
              <a:t>предметам</a:t>
            </a:r>
          </a:p>
          <a:p>
            <a:r>
              <a:rPr lang="ru-RU" dirty="0" smtClean="0"/>
              <a:t>Оценивается </a:t>
            </a:r>
            <a:r>
              <a:rPr lang="ru-RU" dirty="0"/>
              <a:t>динамика усвоения знаний на каждом этапе: по восходящему типу или по </a:t>
            </a:r>
            <a:r>
              <a:rPr lang="ru-RU" dirty="0" smtClean="0"/>
              <a:t>нисходящему</a:t>
            </a:r>
            <a:endParaRPr lang="ru-RU" dirty="0"/>
          </a:p>
          <a:p>
            <a:r>
              <a:rPr lang="ru-RU" dirty="0"/>
              <a:t>Выясняются причины неуспеваемости ученика при помощи анкетирования ученика и учителя по неуспевающим </a:t>
            </a:r>
            <a:r>
              <a:rPr lang="ru-RU" dirty="0" smtClean="0"/>
              <a:t>предметам</a:t>
            </a:r>
            <a:endParaRPr lang="ru-RU" dirty="0"/>
          </a:p>
          <a:p>
            <a:r>
              <a:rPr lang="ru-RU" dirty="0"/>
              <a:t>Наложение гистограмм как по дисциплине в целом, так и по отдельному ученику позволяет определить тип неуспевающих учеников: </a:t>
            </a:r>
            <a:endParaRPr lang="ru-RU" dirty="0" smtClean="0"/>
          </a:p>
          <a:p>
            <a:pPr lvl="2"/>
            <a:r>
              <a:rPr lang="ru-RU" dirty="0" smtClean="0"/>
              <a:t>с </a:t>
            </a:r>
            <a:r>
              <a:rPr lang="ru-RU" dirty="0"/>
              <a:t>низкой обучаемостью, но положительным отношением к учебе </a:t>
            </a:r>
            <a:endParaRPr lang="ru-RU" dirty="0" smtClean="0"/>
          </a:p>
          <a:p>
            <a:pPr lvl="2"/>
            <a:r>
              <a:rPr lang="ru-RU" dirty="0" smtClean="0"/>
              <a:t>с удовлетворительной обучаемостью</a:t>
            </a:r>
            <a:r>
              <a:rPr lang="ru-RU" dirty="0"/>
              <a:t>, но стойким равнодушием или отрицательным отношением к </a:t>
            </a:r>
            <a:r>
              <a:rPr lang="ru-RU" dirty="0" smtClean="0"/>
              <a:t>учебе</a:t>
            </a:r>
          </a:p>
          <a:p>
            <a:r>
              <a:rPr lang="ru-RU" dirty="0" smtClean="0"/>
              <a:t>Намечается </a:t>
            </a:r>
            <a:r>
              <a:rPr lang="ru-RU" dirty="0"/>
              <a:t>стратегия дальнейшей работы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645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мониторинга (пример)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81353" y="1885951"/>
            <a:ext cx="8634047" cy="39301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Коррекция</a:t>
            </a:r>
          </a:p>
          <a:p>
            <a:r>
              <a:rPr lang="ru-RU" dirty="0" smtClean="0"/>
              <a:t>письма </a:t>
            </a:r>
            <a:r>
              <a:rPr lang="ru-RU" dirty="0"/>
              <a:t>родителям с указанием не только результатов обучения, но и тенденции </a:t>
            </a:r>
            <a:r>
              <a:rPr lang="ru-RU" dirty="0" smtClean="0"/>
              <a:t>успеваемости</a:t>
            </a:r>
            <a:endParaRPr lang="ru-RU" dirty="0"/>
          </a:p>
          <a:p>
            <a:pPr lvl="0"/>
            <a:r>
              <a:rPr lang="ru-RU" dirty="0"/>
              <a:t>формирование учебной мотивации</a:t>
            </a:r>
          </a:p>
          <a:p>
            <a:pPr lvl="0"/>
            <a:r>
              <a:rPr lang="ru-RU" dirty="0"/>
              <a:t>развитие профессиональных интересов учителя</a:t>
            </a:r>
          </a:p>
          <a:p>
            <a:pPr lvl="0"/>
            <a:r>
              <a:rPr lang="ru-RU" dirty="0"/>
              <a:t>разработка индивидуальных планов работы с учеником</a:t>
            </a:r>
          </a:p>
          <a:p>
            <a:pPr lvl="0"/>
            <a:r>
              <a:rPr lang="ru-RU" dirty="0"/>
              <a:t>проведение дополнительных уроков</a:t>
            </a:r>
          </a:p>
          <a:p>
            <a:pPr lvl="0"/>
            <a:r>
              <a:rPr lang="ru-RU" dirty="0"/>
              <a:t>прогнозирование конечных уровней учебных достижений </a:t>
            </a:r>
            <a:r>
              <a:rPr lang="ru-RU" dirty="0" smtClean="0"/>
              <a:t>ученика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289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0" y="313718"/>
            <a:ext cx="7773338" cy="1093051"/>
          </a:xfrm>
        </p:spPr>
        <p:txBody>
          <a:bodyPr/>
          <a:lstStyle/>
          <a:p>
            <a:r>
              <a:rPr lang="ru-RU" b="1" dirty="0"/>
              <a:t>Процедура работы над </a:t>
            </a:r>
            <a:r>
              <a:rPr lang="ru-RU" b="1" dirty="0" smtClean="0"/>
              <a:t>мониторингом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39969" y="1617785"/>
            <a:ext cx="8581293" cy="454855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отбор </a:t>
            </a:r>
            <a:r>
              <a:rPr lang="ru-RU" dirty="0"/>
              <a:t>компонентов мониторинга;</a:t>
            </a:r>
          </a:p>
          <a:p>
            <a:r>
              <a:rPr lang="ru-RU" dirty="0"/>
              <a:t>выбор совокупности показателей оценивания каждого компонента;</a:t>
            </a:r>
          </a:p>
          <a:p>
            <a:r>
              <a:rPr lang="ru-RU" dirty="0"/>
              <a:t>подбор технологий исполнения каждого показателя;</a:t>
            </a:r>
          </a:p>
          <a:p>
            <a:r>
              <a:rPr lang="ru-RU" dirty="0"/>
              <a:t>определение объектов, места и времени снятия информации;</a:t>
            </a:r>
          </a:p>
          <a:p>
            <a:r>
              <a:rPr lang="ru-RU" dirty="0"/>
              <a:t>определение лица, в чьи функциональные обязанности входит снятие и обработка информации;</a:t>
            </a:r>
          </a:p>
          <a:p>
            <a:r>
              <a:rPr lang="ru-RU" dirty="0"/>
              <a:t>составление примерного плана анализа информации в учебном заведении;</a:t>
            </a:r>
          </a:p>
          <a:p>
            <a:r>
              <a:rPr lang="ru-RU" dirty="0"/>
              <a:t>характер укрупнения или развертывания информации на любом из уровней управления;</a:t>
            </a:r>
          </a:p>
          <a:p>
            <a:r>
              <a:rPr lang="ru-RU" dirty="0"/>
              <a:t>принятие управленческих решений.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161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Мониторинг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постоянное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наблюдение за каким-либо процессом с целью выявления его соответствия желаемому результату или исходному положению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780393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 мониторинговых исследований образовательного процесса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28650" y="2527789"/>
            <a:ext cx="7886700" cy="296218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1 этап – нормативно-установочный;</a:t>
            </a:r>
          </a:p>
          <a:p>
            <a:r>
              <a:rPr lang="ru-RU" dirty="0"/>
              <a:t>2 этап – аналитико-диагностический;</a:t>
            </a:r>
          </a:p>
          <a:p>
            <a:r>
              <a:rPr lang="ru-RU" dirty="0"/>
              <a:t>3 этап – прогностический;</a:t>
            </a:r>
          </a:p>
          <a:p>
            <a:r>
              <a:rPr lang="ru-RU" dirty="0"/>
              <a:t>4 этап – </a:t>
            </a:r>
            <a:r>
              <a:rPr lang="ru-RU" dirty="0" err="1"/>
              <a:t>деятельностно</a:t>
            </a:r>
            <a:r>
              <a:rPr lang="ru-RU" dirty="0"/>
              <a:t>-технологический;</a:t>
            </a:r>
          </a:p>
          <a:p>
            <a:r>
              <a:rPr lang="ru-RU" dirty="0"/>
              <a:t>5 этап – промежуточно-диагностический; (уточняющий)</a:t>
            </a:r>
          </a:p>
          <a:p>
            <a:r>
              <a:rPr lang="ru-RU" dirty="0"/>
              <a:t>6 этап – </a:t>
            </a:r>
            <a:r>
              <a:rPr lang="ru-RU" dirty="0" err="1"/>
              <a:t>итогово</a:t>
            </a:r>
            <a:r>
              <a:rPr lang="ru-RU" dirty="0"/>
              <a:t>-диагностический (завершающий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7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Нормативно-установочный этап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28650" y="2589334"/>
            <a:ext cx="7886700" cy="2900638"/>
          </a:xfrm>
        </p:spPr>
        <p:txBody>
          <a:bodyPr/>
          <a:lstStyle/>
          <a:p>
            <a:r>
              <a:rPr lang="ru-RU" b="1" i="1" dirty="0" smtClean="0"/>
              <a:t>Разработка </a:t>
            </a:r>
            <a:r>
              <a:rPr lang="ru-RU" b="1" i="1" dirty="0"/>
              <a:t>локальных </a:t>
            </a:r>
            <a:r>
              <a:rPr lang="ru-RU" b="1" i="1" dirty="0" smtClean="0"/>
              <a:t>актов</a:t>
            </a:r>
          </a:p>
          <a:p>
            <a:r>
              <a:rPr lang="ru-RU" b="1" i="1" dirty="0" smtClean="0"/>
              <a:t>Определение </a:t>
            </a:r>
            <a:r>
              <a:rPr lang="ru-RU" b="1" i="1" dirty="0"/>
              <a:t>целей и задач </a:t>
            </a:r>
            <a:r>
              <a:rPr lang="ru-RU" b="1" i="1" dirty="0" smtClean="0"/>
              <a:t>мониторинга</a:t>
            </a:r>
          </a:p>
          <a:p>
            <a:r>
              <a:rPr lang="ru-RU" b="1" i="1" dirty="0" smtClean="0"/>
              <a:t>Определение </a:t>
            </a:r>
            <a:r>
              <a:rPr lang="ru-RU" b="1" i="1" dirty="0"/>
              <a:t>основных </a:t>
            </a:r>
            <a:r>
              <a:rPr lang="ru-RU" b="1" i="1" dirty="0" smtClean="0"/>
              <a:t>критериев и показателей </a:t>
            </a:r>
          </a:p>
          <a:p>
            <a:r>
              <a:rPr lang="ru-RU" b="1" i="1" dirty="0" smtClean="0"/>
              <a:t>Выбор инструментария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49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926947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Аналитико-диагностический этап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84639" y="1921120"/>
            <a:ext cx="8660423" cy="3974123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/>
              <a:t>Сбор </a:t>
            </a:r>
            <a:r>
              <a:rPr lang="ru-RU" b="1" i="1" dirty="0"/>
              <a:t>информации с помощью подобранных </a:t>
            </a:r>
            <a:r>
              <a:rPr lang="ru-RU" b="1" i="1" dirty="0" smtClean="0"/>
              <a:t>методик</a:t>
            </a:r>
          </a:p>
          <a:p>
            <a:pPr lvl="1"/>
            <a:r>
              <a:rPr lang="ru-RU" i="1" dirty="0" smtClean="0"/>
              <a:t>наблюдение</a:t>
            </a:r>
          </a:p>
          <a:p>
            <a:pPr lvl="1"/>
            <a:r>
              <a:rPr lang="ru-RU" i="1" dirty="0" smtClean="0"/>
              <a:t>интервьюирование </a:t>
            </a:r>
            <a:r>
              <a:rPr lang="ru-RU" i="1" dirty="0"/>
              <a:t>(беседа)</a:t>
            </a:r>
          </a:p>
          <a:p>
            <a:pPr lvl="1"/>
            <a:r>
              <a:rPr lang="ru-RU" i="1" dirty="0" smtClean="0"/>
              <a:t>опросы </a:t>
            </a:r>
            <a:r>
              <a:rPr lang="ru-RU" i="1" dirty="0"/>
              <a:t>– устные и </a:t>
            </a:r>
            <a:r>
              <a:rPr lang="ru-RU" i="1" dirty="0" smtClean="0"/>
              <a:t>письменные</a:t>
            </a:r>
            <a:endParaRPr lang="ru-RU" i="1" dirty="0"/>
          </a:p>
          <a:p>
            <a:pPr lvl="1"/>
            <a:r>
              <a:rPr lang="ru-RU" i="1" dirty="0" smtClean="0"/>
              <a:t>анкетирование</a:t>
            </a:r>
            <a:endParaRPr lang="ru-RU" i="1" dirty="0"/>
          </a:p>
          <a:p>
            <a:pPr lvl="1"/>
            <a:r>
              <a:rPr lang="ru-RU" i="1" dirty="0" smtClean="0"/>
              <a:t>тестирование</a:t>
            </a:r>
            <a:endParaRPr lang="ru-RU" i="1" dirty="0"/>
          </a:p>
          <a:p>
            <a:r>
              <a:rPr lang="ru-RU" b="1" i="1" dirty="0" smtClean="0"/>
              <a:t>Количественная </a:t>
            </a:r>
            <a:r>
              <a:rPr lang="ru-RU" b="1" i="1" dirty="0"/>
              <a:t>и качественная обработка полученных результатов</a:t>
            </a:r>
          </a:p>
          <a:p>
            <a:r>
              <a:rPr lang="ru-RU" b="1" i="1" dirty="0" smtClean="0"/>
              <a:t>Выработка диагноза</a:t>
            </a:r>
          </a:p>
          <a:p>
            <a:pPr lvl="1"/>
            <a:r>
              <a:rPr lang="ru-RU" i="1" dirty="0" smtClean="0"/>
              <a:t>сравнение </a:t>
            </a:r>
            <a:r>
              <a:rPr lang="ru-RU" i="1" dirty="0"/>
              <a:t>полученных результатов</a:t>
            </a:r>
          </a:p>
          <a:p>
            <a:pPr lvl="1"/>
            <a:r>
              <a:rPr lang="ru-RU" i="1" dirty="0" smtClean="0"/>
              <a:t>анализ </a:t>
            </a:r>
            <a:r>
              <a:rPr lang="ru-RU" i="1" dirty="0"/>
              <a:t>причинно-следственных зависимостей</a:t>
            </a:r>
          </a:p>
          <a:p>
            <a:pPr lvl="1"/>
            <a:r>
              <a:rPr lang="ru-RU" i="1" dirty="0" smtClean="0"/>
              <a:t>формулировка </a:t>
            </a:r>
            <a:r>
              <a:rPr lang="ru-RU" i="1" dirty="0"/>
              <a:t>«диагноза»</a:t>
            </a:r>
          </a:p>
        </p:txBody>
      </p:sp>
    </p:spTree>
    <p:extLst>
      <p:ext uri="{BB962C8B-B14F-4D97-AF65-F5344CB8AC3E}">
        <p14:creationId xmlns:p14="http://schemas.microsoft.com/office/powerpoint/2010/main" val="14802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824" y="935739"/>
            <a:ext cx="8005396" cy="994172"/>
          </a:xfrm>
        </p:spPr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Прогностический этап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11015" y="1929911"/>
            <a:ext cx="8827477" cy="1213340"/>
          </a:xfrm>
        </p:spPr>
        <p:txBody>
          <a:bodyPr>
            <a:normAutofit fontScale="85000" lnSpcReduction="20000"/>
          </a:bodyPr>
          <a:lstStyle/>
          <a:p>
            <a:r>
              <a:rPr lang="ru-RU" sz="2400" b="1" i="1" dirty="0"/>
              <a:t>Прогнозирование дальнейших тенденций и возможностей развития обследуемого объекта</a:t>
            </a:r>
          </a:p>
          <a:p>
            <a:r>
              <a:rPr lang="ru-RU" sz="2400" b="1" i="1" dirty="0"/>
              <a:t>Разработка плана коррекционных мер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0824" y="3290499"/>
            <a:ext cx="848457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Деятельностно</a:t>
            </a:r>
            <a:r>
              <a:rPr lang="ru-RU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-технологический этап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1015" y="4014828"/>
            <a:ext cx="8827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i="1" dirty="0"/>
              <a:t>Реализация плана коррекционных мер</a:t>
            </a:r>
          </a:p>
        </p:txBody>
      </p:sp>
    </p:spTree>
    <p:extLst>
      <p:ext uri="{BB962C8B-B14F-4D97-AF65-F5344CB8AC3E}">
        <p14:creationId xmlns:p14="http://schemas.microsoft.com/office/powerpoint/2010/main" val="231584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Промежуточно-диагностический этап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28650" y="2226469"/>
            <a:ext cx="7886700" cy="2745581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Конкретизация </a:t>
            </a:r>
            <a:r>
              <a:rPr lang="ru-RU" b="1" i="1" dirty="0"/>
              <a:t>задач с учетом достигнутого уровня </a:t>
            </a:r>
            <a:r>
              <a:rPr lang="ru-RU" b="1" i="1" dirty="0" smtClean="0"/>
              <a:t>развития</a:t>
            </a:r>
          </a:p>
          <a:p>
            <a:r>
              <a:rPr lang="ru-RU" b="1" i="1" dirty="0" smtClean="0"/>
              <a:t>Определение </a:t>
            </a:r>
            <a:r>
              <a:rPr lang="ru-RU" b="1" i="1" dirty="0"/>
              <a:t>способов реализации данных </a:t>
            </a:r>
            <a:r>
              <a:rPr lang="ru-RU" b="1" i="1" dirty="0" smtClean="0"/>
              <a:t>задач</a:t>
            </a:r>
          </a:p>
          <a:p>
            <a:r>
              <a:rPr lang="ru-RU" b="1" i="1" dirty="0" smtClean="0"/>
              <a:t>Устранение </a:t>
            </a:r>
            <a:r>
              <a:rPr lang="ru-RU" b="1" i="1" dirty="0"/>
              <a:t>причин, тормозящих развитие объекта </a:t>
            </a:r>
            <a:r>
              <a:rPr lang="ru-RU" b="1" i="1" dirty="0" smtClean="0"/>
              <a:t>мониторинга</a:t>
            </a:r>
          </a:p>
          <a:p>
            <a:r>
              <a:rPr lang="ru-RU" b="1" i="1" dirty="0" smtClean="0"/>
              <a:t>Предположение </a:t>
            </a:r>
            <a:r>
              <a:rPr lang="ru-RU" b="1" i="1" dirty="0"/>
              <a:t>о возможных затруднениях и вариантах педагогического </a:t>
            </a:r>
            <a:r>
              <a:rPr lang="ru-RU" b="1" i="1" dirty="0" smtClean="0"/>
              <a:t>воздействия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9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Итогово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-диагностический этап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28650" y="2455069"/>
            <a:ext cx="7886700" cy="3263504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/>
              <a:t>оценка </a:t>
            </a:r>
            <a:r>
              <a:rPr lang="ru-RU" b="1" i="1" dirty="0"/>
              <a:t>состояния объекта </a:t>
            </a:r>
            <a:r>
              <a:rPr lang="ru-RU" b="1" i="1" dirty="0" smtClean="0"/>
              <a:t>мониторинга</a:t>
            </a:r>
          </a:p>
          <a:p>
            <a:r>
              <a:rPr lang="ru-RU" b="1" i="1" dirty="0" smtClean="0"/>
              <a:t>сопоставление </a:t>
            </a:r>
            <a:r>
              <a:rPr lang="ru-RU" b="1" i="1" dirty="0"/>
              <a:t>полученных материалов с </a:t>
            </a:r>
            <a:r>
              <a:rPr lang="ru-RU" b="1" i="1" dirty="0" smtClean="0"/>
              <a:t>первоначальными</a:t>
            </a:r>
          </a:p>
          <a:p>
            <a:r>
              <a:rPr lang="ru-RU" b="1" i="1" dirty="0" smtClean="0"/>
              <a:t>определение соответствия </a:t>
            </a:r>
            <a:r>
              <a:rPr lang="ru-RU" b="1" i="1" dirty="0"/>
              <a:t>выбранных целей и задач </a:t>
            </a:r>
            <a:r>
              <a:rPr lang="ru-RU" b="1" i="1" dirty="0" smtClean="0"/>
              <a:t>мониторинга </a:t>
            </a:r>
            <a:r>
              <a:rPr lang="ru-RU" b="1" i="1" dirty="0"/>
              <a:t>полученным результатам </a:t>
            </a:r>
            <a:r>
              <a:rPr lang="ru-RU" b="1" i="1" dirty="0" smtClean="0"/>
              <a:t>деятельности</a:t>
            </a:r>
          </a:p>
          <a:p>
            <a:r>
              <a:rPr lang="ru-RU" b="1" i="1" dirty="0" smtClean="0"/>
              <a:t>определение </a:t>
            </a:r>
            <a:r>
              <a:rPr lang="ru-RU" b="1" i="1" dirty="0"/>
              <a:t>эффективности проведенной работы на основе логического </a:t>
            </a:r>
            <a:r>
              <a:rPr lang="ru-RU" b="1" i="1" dirty="0" smtClean="0"/>
              <a:t>анализа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90282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721" y="928872"/>
            <a:ext cx="8506558" cy="99417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Мониторинг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педагогических нововведений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18721" y="2239107"/>
            <a:ext cx="8403248" cy="3411416"/>
          </a:xfrm>
        </p:spPr>
        <p:txBody>
          <a:bodyPr/>
          <a:lstStyle/>
          <a:p>
            <a:pPr marL="171450" lvl="1">
              <a:spcBef>
                <a:spcPts val="750"/>
              </a:spcBef>
            </a:pPr>
            <a:r>
              <a:rPr lang="x-none" dirty="0"/>
              <a:t>разработка критериально-оценочного комплекса </a:t>
            </a:r>
            <a:endParaRPr lang="ru-RU" dirty="0" smtClean="0"/>
          </a:p>
          <a:p>
            <a:pPr marL="0" lvl="1" indent="0">
              <a:spcBef>
                <a:spcPts val="750"/>
              </a:spcBef>
              <a:buNone/>
            </a:pPr>
            <a:r>
              <a:rPr lang="ru-RU" dirty="0" smtClean="0"/>
              <a:t>    </a:t>
            </a:r>
            <a:r>
              <a:rPr lang="x-none" dirty="0" smtClean="0"/>
              <a:t>(</a:t>
            </a:r>
            <a:r>
              <a:rPr lang="x-none" dirty="0"/>
              <a:t>критерии оценки, показатели, индикаторы</a:t>
            </a:r>
            <a:r>
              <a:rPr lang="x-none" dirty="0" smtClean="0"/>
              <a:t>) </a:t>
            </a:r>
            <a:endParaRPr lang="ru-RU" dirty="0" smtClean="0"/>
          </a:p>
          <a:p>
            <a:pPr marL="171450" lvl="1">
              <a:spcBef>
                <a:spcPts val="750"/>
              </a:spcBef>
            </a:pPr>
            <a:r>
              <a:rPr lang="x-none" dirty="0" smtClean="0"/>
              <a:t>определение </a:t>
            </a:r>
            <a:r>
              <a:rPr lang="x-none" dirty="0"/>
              <a:t>диагностических </a:t>
            </a:r>
            <a:r>
              <a:rPr lang="x-none" dirty="0" smtClean="0"/>
              <a:t>методов </a:t>
            </a:r>
            <a:endParaRPr lang="ru-RU" dirty="0" smtClean="0"/>
          </a:p>
          <a:p>
            <a:pPr marL="171450" lvl="1">
              <a:spcBef>
                <a:spcPts val="750"/>
              </a:spcBef>
            </a:pPr>
            <a:r>
              <a:rPr lang="x-none" dirty="0" smtClean="0"/>
              <a:t>сбор </a:t>
            </a:r>
            <a:r>
              <a:rPr lang="x-none" dirty="0"/>
              <a:t>и обработка </a:t>
            </a:r>
            <a:r>
              <a:rPr lang="x-none" dirty="0" smtClean="0"/>
              <a:t>информации </a:t>
            </a:r>
            <a:endParaRPr lang="ru-RU" dirty="0" smtClean="0"/>
          </a:p>
          <a:p>
            <a:pPr marL="171450" lvl="1">
              <a:spcBef>
                <a:spcPts val="750"/>
              </a:spcBef>
            </a:pPr>
            <a:r>
              <a:rPr lang="x-none" dirty="0" smtClean="0"/>
              <a:t>интерпретация данных</a:t>
            </a:r>
            <a:endParaRPr lang="ru-RU" dirty="0" smtClean="0"/>
          </a:p>
          <a:p>
            <a:pPr marL="171450" lvl="1">
              <a:spcBef>
                <a:spcPts val="750"/>
              </a:spcBef>
            </a:pPr>
            <a:r>
              <a:rPr lang="x-none" dirty="0" smtClean="0"/>
              <a:t>прогноз </a:t>
            </a:r>
            <a:r>
              <a:rPr lang="x-none" dirty="0"/>
              <a:t>дальнейшего развития инновационных </a:t>
            </a:r>
            <a:r>
              <a:rPr lang="x-none" dirty="0" smtClean="0"/>
              <a:t>процессов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27933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Критериально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-оценочный комплекс мониторинга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64123" y="2028093"/>
            <a:ext cx="8780585" cy="4208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/>
              <a:t>Критерии - признаки, на основе которых осуществляется </a:t>
            </a:r>
            <a:r>
              <a:rPr lang="ru-RU" i="1" dirty="0" smtClean="0"/>
              <a:t>оценка успешности нововведения</a:t>
            </a:r>
            <a:endParaRPr lang="ru-RU" dirty="0"/>
          </a:p>
          <a:p>
            <a:pPr marL="0" indent="0">
              <a:buNone/>
            </a:pP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Например</a:t>
            </a:r>
            <a:r>
              <a:rPr lang="ru-RU" b="1" i="1" dirty="0"/>
              <a:t>,</a:t>
            </a:r>
            <a:r>
              <a:rPr lang="ru-RU" dirty="0"/>
              <a:t> </a:t>
            </a:r>
            <a:r>
              <a:rPr lang="ru-RU" dirty="0" smtClean="0"/>
              <a:t>цель  - развитие </a:t>
            </a:r>
            <a:r>
              <a:rPr lang="ru-RU" dirty="0"/>
              <a:t>у учащихся дивергентного </a:t>
            </a:r>
            <a:r>
              <a:rPr lang="ru-RU" dirty="0" smtClean="0"/>
              <a:t>мышления. </a:t>
            </a:r>
          </a:p>
          <a:p>
            <a:pPr lvl="1"/>
            <a:r>
              <a:rPr lang="ru-RU" dirty="0" smtClean="0"/>
              <a:t>Отличительным </a:t>
            </a:r>
            <a:r>
              <a:rPr lang="ru-RU" dirty="0"/>
              <a:t>признаком такого мышления </a:t>
            </a:r>
            <a:r>
              <a:rPr lang="ru-RU" dirty="0" smtClean="0"/>
              <a:t>является способность </a:t>
            </a:r>
            <a:r>
              <a:rPr lang="ru-RU" dirty="0"/>
              <a:t>находить множество верных решений одной и той же задачи</a:t>
            </a:r>
            <a:r>
              <a:rPr lang="ru-RU" dirty="0" smtClean="0"/>
              <a:t>. </a:t>
            </a:r>
          </a:p>
          <a:p>
            <a:pPr lvl="1"/>
            <a:r>
              <a:rPr lang="ru-RU" dirty="0" smtClean="0"/>
              <a:t>Именно </a:t>
            </a:r>
            <a:r>
              <a:rPr lang="ru-RU" dirty="0"/>
              <a:t>степень развитости </a:t>
            </a:r>
            <a:r>
              <a:rPr lang="ru-RU" dirty="0" smtClean="0"/>
              <a:t>этой способности и будет критерием </a:t>
            </a:r>
            <a:r>
              <a:rPr lang="ru-RU" dirty="0"/>
              <a:t>оценки нововведения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8644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Критериально-оценочный комплекс мониторинга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99292" y="2028092"/>
            <a:ext cx="8745416" cy="451338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показатель— совокупность </a:t>
            </a:r>
            <a:r>
              <a:rPr lang="ru-RU" i="1" dirty="0"/>
              <a:t>характеристик, позволяющих отразить уровень достижения </a:t>
            </a:r>
            <a:r>
              <a:rPr lang="ru-RU" i="1" dirty="0" smtClean="0"/>
              <a:t>критерия</a:t>
            </a:r>
          </a:p>
          <a:p>
            <a:pPr marL="0" indent="0">
              <a:buNone/>
            </a:pP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Например</a:t>
            </a:r>
            <a:r>
              <a:rPr lang="ru-RU" b="1" i="1" dirty="0"/>
              <a:t>,</a:t>
            </a:r>
            <a:r>
              <a:rPr lang="ru-RU" dirty="0"/>
              <a:t> критерий «</a:t>
            </a:r>
            <a:r>
              <a:rPr lang="ru-RU" dirty="0" err="1"/>
              <a:t>Обученность</a:t>
            </a:r>
            <a:r>
              <a:rPr lang="ru-RU" dirty="0"/>
              <a:t>», может иметь разные </a:t>
            </a:r>
            <a:r>
              <a:rPr lang="ru-RU" dirty="0" smtClean="0"/>
              <a:t>показатели: </a:t>
            </a:r>
            <a:endParaRPr lang="ru-RU" dirty="0"/>
          </a:p>
          <a:p>
            <a:r>
              <a:rPr lang="ru-RU" dirty="0"/>
              <a:t>распознавание, запоминание, понимание, применение, перенос (по В.П. Симонову)</a:t>
            </a:r>
          </a:p>
          <a:p>
            <a:r>
              <a:rPr lang="ru-RU" dirty="0"/>
              <a:t>уровень усвоения знаний, системность знаний, действенность знаний, </a:t>
            </a:r>
            <a:r>
              <a:rPr lang="ru-RU" dirty="0" err="1"/>
              <a:t>сформированность</a:t>
            </a:r>
            <a:r>
              <a:rPr lang="ru-RU" dirty="0"/>
              <a:t> интеллектуальных, информационных и коммуникативных умений и умений самоорганизации (по Т.И. </a:t>
            </a:r>
            <a:r>
              <a:rPr lang="ru-RU" dirty="0" err="1"/>
              <a:t>Шамовой</a:t>
            </a:r>
            <a:r>
              <a:rPr lang="ru-RU" dirty="0"/>
              <a:t>)</a:t>
            </a:r>
          </a:p>
          <a:p>
            <a:r>
              <a:rPr lang="ru-RU" dirty="0"/>
              <a:t>прочность, глубина и разнообразие знаний (по В.А. </a:t>
            </a:r>
            <a:r>
              <a:rPr lang="ru-RU" dirty="0" err="1"/>
              <a:t>Караковскому</a:t>
            </a:r>
            <a:r>
              <a:rPr lang="ru-RU" dirty="0"/>
              <a:t>) </a:t>
            </a:r>
            <a:r>
              <a:rPr lang="ru-RU" dirty="0" err="1"/>
              <a:t>и.т.д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25277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862" y="466118"/>
            <a:ext cx="7773338" cy="1596177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Критериально-оценочный комплекс мониторинга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10192" y="2273311"/>
            <a:ext cx="8522677" cy="4174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 smtClean="0"/>
              <a:t>Требования при определении показателей</a:t>
            </a:r>
            <a:r>
              <a:rPr lang="ru-RU" dirty="0" smtClean="0"/>
              <a:t>:</a:t>
            </a:r>
          </a:p>
          <a:p>
            <a:pPr lvl="0"/>
            <a:r>
              <a:rPr lang="ru-RU" dirty="0" smtClean="0"/>
              <a:t>необходимость и достаточность </a:t>
            </a:r>
            <a:endParaRPr lang="ru-RU" dirty="0"/>
          </a:p>
          <a:p>
            <a:pPr lvl="0"/>
            <a:r>
              <a:rPr lang="ru-RU" dirty="0" smtClean="0"/>
              <a:t>пропорциональность удельного веса показателей </a:t>
            </a:r>
          </a:p>
          <a:p>
            <a:pPr lvl="0"/>
            <a:r>
              <a:rPr lang="ru-RU" dirty="0" smtClean="0"/>
              <a:t>способность </a:t>
            </a:r>
            <a:r>
              <a:rPr lang="ru-RU" dirty="0"/>
              <a:t>к всестороннему охвату оцениваемого явления и обеспечению его </a:t>
            </a:r>
            <a:r>
              <a:rPr lang="ru-RU" dirty="0" smtClean="0"/>
              <a:t>целостности </a:t>
            </a:r>
            <a:endParaRPr lang="ru-RU" dirty="0"/>
          </a:p>
          <a:p>
            <a:r>
              <a:rPr lang="ru-RU" dirty="0" smtClean="0"/>
              <a:t>соответствие </a:t>
            </a:r>
            <a:r>
              <a:rPr lang="ru-RU" dirty="0"/>
              <a:t>философии школы, выбранной ею образовательной </a:t>
            </a:r>
            <a:r>
              <a:rPr lang="ru-RU" dirty="0" smtClean="0"/>
              <a:t>парадигмы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745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мониторинга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86958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Принцип приоритета </a:t>
            </a:r>
            <a:r>
              <a:rPr lang="ru-RU" dirty="0" smtClean="0"/>
              <a:t>управления</a:t>
            </a:r>
          </a:p>
          <a:p>
            <a:r>
              <a:rPr lang="ru-RU" dirty="0" smtClean="0"/>
              <a:t>Принцип </a:t>
            </a:r>
            <a:r>
              <a:rPr lang="ru-RU" dirty="0"/>
              <a:t>целостности, </a:t>
            </a:r>
            <a:endParaRPr lang="ru-RU" dirty="0" smtClean="0"/>
          </a:p>
          <a:p>
            <a:r>
              <a:rPr lang="ru-RU" dirty="0" smtClean="0"/>
              <a:t>Принцип </a:t>
            </a:r>
            <a:r>
              <a:rPr lang="ru-RU" dirty="0"/>
              <a:t>информационной открытости </a:t>
            </a:r>
            <a:endParaRPr lang="ru-RU" dirty="0" smtClean="0"/>
          </a:p>
          <a:p>
            <a:r>
              <a:rPr lang="ru-RU" dirty="0" smtClean="0"/>
              <a:t>Принцип </a:t>
            </a:r>
            <a:r>
              <a:rPr lang="ru-RU" dirty="0"/>
              <a:t>оперативности </a:t>
            </a:r>
          </a:p>
          <a:p>
            <a:r>
              <a:rPr lang="ru-RU" dirty="0"/>
              <a:t>Принцип системности </a:t>
            </a:r>
            <a:endParaRPr lang="ru-RU" dirty="0" smtClean="0"/>
          </a:p>
          <a:p>
            <a:r>
              <a:rPr lang="ru-RU" dirty="0" smtClean="0"/>
              <a:t>Принцип </a:t>
            </a:r>
            <a:r>
              <a:rPr lang="ru-RU" dirty="0"/>
              <a:t>научности </a:t>
            </a:r>
            <a:endParaRPr lang="ru-RU" dirty="0" smtClean="0"/>
          </a:p>
          <a:p>
            <a:r>
              <a:rPr lang="ru-RU" dirty="0" smtClean="0"/>
              <a:t>Принцип </a:t>
            </a:r>
            <a:r>
              <a:rPr lang="ru-RU" dirty="0"/>
              <a:t>объективности и </a:t>
            </a:r>
            <a:r>
              <a:rPr lang="ru-RU" dirty="0" smtClean="0"/>
              <a:t>непротиворечивости</a:t>
            </a:r>
            <a:endParaRPr lang="ru-RU" dirty="0"/>
          </a:p>
          <a:p>
            <a:r>
              <a:rPr lang="ru-RU" dirty="0" smtClean="0"/>
              <a:t>Принцип адекватности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5175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Критериально-оценочный комплекс мониторинга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2400" y="2098431"/>
            <a:ext cx="8710246" cy="4337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i="1" dirty="0"/>
              <a:t>Индикатор </a:t>
            </a:r>
            <a:r>
              <a:rPr lang="ru-RU" i="1" dirty="0" smtClean="0"/>
              <a:t>-объективное </a:t>
            </a:r>
            <a:r>
              <a:rPr lang="ru-RU" i="1" dirty="0"/>
              <a:t>проявление </a:t>
            </a:r>
            <a:r>
              <a:rPr lang="ru-RU" i="1" dirty="0" smtClean="0"/>
              <a:t>показателя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46185" y="3365767"/>
            <a:ext cx="21050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Показатели</a:t>
            </a:r>
          </a:p>
          <a:p>
            <a:r>
              <a:rPr lang="ru-RU" dirty="0" smtClean="0"/>
              <a:t>Характеристики </a:t>
            </a:r>
          </a:p>
          <a:p>
            <a:r>
              <a:rPr lang="ru-RU" dirty="0" smtClean="0"/>
              <a:t>объекта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581122" y="3365767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Обобщение</a:t>
            </a:r>
          </a:p>
          <a:p>
            <a:r>
              <a:rPr lang="ru-RU" dirty="0" smtClean="0"/>
              <a:t>Сравнение</a:t>
            </a:r>
          </a:p>
          <a:p>
            <a:r>
              <a:rPr lang="ru-RU" dirty="0" smtClean="0"/>
              <a:t>Изучение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342184" y="3642766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Индикаторы </a:t>
            </a:r>
            <a:endParaRPr lang="ru-RU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2351248" y="3688932"/>
            <a:ext cx="1107060" cy="1842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5287108" y="3688931"/>
            <a:ext cx="1055076" cy="1842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39262" y="4661014"/>
            <a:ext cx="82178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Индикаторы – это средства, при помощи которых можно получить представление о текущем состоянии основного общего образования и информировать об этом образовательное сообщество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27924640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81328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Критериально-оценочный комплекс мониторинга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05155" y="2168770"/>
            <a:ext cx="8733692" cy="40913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Оценка  результатов и качества основного общего образования включает в себя три блока базовых индикаторов: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dirty="0"/>
              <a:t>индикаторы процесса </a:t>
            </a:r>
            <a:endParaRPr lang="ru-RU" dirty="0" smtClean="0"/>
          </a:p>
          <a:p>
            <a:pPr lvl="0"/>
            <a:r>
              <a:rPr lang="ru-RU" dirty="0" smtClean="0"/>
              <a:t>индикаторы </a:t>
            </a:r>
            <a:r>
              <a:rPr lang="ru-RU" dirty="0"/>
              <a:t>результатов </a:t>
            </a:r>
            <a:endParaRPr lang="ru-RU" dirty="0" smtClean="0"/>
          </a:p>
          <a:p>
            <a:pPr lvl="0"/>
            <a:r>
              <a:rPr lang="ru-RU" dirty="0" smtClean="0"/>
              <a:t>индикаторы ресурсов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0385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399" y="618518"/>
            <a:ext cx="8897815" cy="1596177"/>
          </a:xfrm>
        </p:spPr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Практическое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</a:t>
            </a:r>
            <a: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i="1" dirty="0"/>
              <a:t>Цель </a:t>
            </a:r>
            <a:r>
              <a:rPr lang="ru-RU" sz="2700" i="1" dirty="0" smtClean="0"/>
              <a:t>–определить взаимосвязь критериев, показателей и индикаторов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2399" y="2391507"/>
            <a:ext cx="8897815" cy="389206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Определите возможные показатели и их индикаторы к следующим критериям: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Формирование предметных компетенций учащихся</a:t>
            </a:r>
          </a:p>
          <a:p>
            <a:r>
              <a:rPr lang="ru-RU" dirty="0" smtClean="0"/>
              <a:t>Профессиональная компетенция педагогов</a:t>
            </a:r>
          </a:p>
          <a:p>
            <a:r>
              <a:rPr lang="ru-RU" dirty="0" smtClean="0"/>
              <a:t>Качество образовательного процесса</a:t>
            </a:r>
          </a:p>
          <a:p>
            <a:r>
              <a:rPr lang="ru-RU" dirty="0" smtClean="0"/>
              <a:t>Состояние здоровья учащихся</a:t>
            </a:r>
          </a:p>
          <a:p>
            <a:r>
              <a:rPr lang="ru-RU" dirty="0" smtClean="0"/>
              <a:t>Качество воспитательной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5635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512304"/>
              </p:ext>
            </p:extLst>
          </p:nvPr>
        </p:nvGraphicFramePr>
        <p:xfrm>
          <a:off x="433754" y="562709"/>
          <a:ext cx="7737229" cy="61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Document" r:id="rId4" imgW="6118475" imgH="2127748" progId="Word.Document.12">
                  <p:embed/>
                </p:oleObj>
              </mc:Choice>
              <mc:Fallback>
                <p:oleObj name="Document" r:id="rId4" imgW="6118475" imgH="212774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3754" y="562709"/>
                        <a:ext cx="7737229" cy="6133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15446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326528"/>
              </p:ext>
            </p:extLst>
          </p:nvPr>
        </p:nvGraphicFramePr>
        <p:xfrm>
          <a:off x="164123" y="539263"/>
          <a:ext cx="8487507" cy="5521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4" imgW="6118475" imgH="3011876" progId="Word.Document.12">
                  <p:embed/>
                </p:oleObj>
              </mc:Choice>
              <mc:Fallback>
                <p:oleObj name="Document" r:id="rId4" imgW="6118475" imgH="301187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4123" y="539263"/>
                        <a:ext cx="8487507" cy="5521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60645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21003"/>
              </p:ext>
            </p:extLst>
          </p:nvPr>
        </p:nvGraphicFramePr>
        <p:xfrm>
          <a:off x="257908" y="633047"/>
          <a:ext cx="8405446" cy="5451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Document" r:id="rId4" imgW="6118475" imgH="2999256" progId="Word.Document.12">
                  <p:embed/>
                </p:oleObj>
              </mc:Choice>
              <mc:Fallback>
                <p:oleObj name="Document" r:id="rId4" imgW="6118475" imgH="299925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7908" y="633047"/>
                        <a:ext cx="8405446" cy="54512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5697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326442"/>
              </p:ext>
            </p:extLst>
          </p:nvPr>
        </p:nvGraphicFramePr>
        <p:xfrm>
          <a:off x="269631" y="293077"/>
          <a:ext cx="8299937" cy="616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Document" r:id="rId4" imgW="6118475" imgH="2407914" progId="Word.Document.12">
                  <p:embed/>
                </p:oleObj>
              </mc:Choice>
              <mc:Fallback>
                <p:oleObj name="Document" r:id="rId4" imgW="6118475" imgH="240791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9631" y="293077"/>
                        <a:ext cx="8299937" cy="6166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02450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28671"/>
              </p:ext>
            </p:extLst>
          </p:nvPr>
        </p:nvGraphicFramePr>
        <p:xfrm>
          <a:off x="246185" y="139823"/>
          <a:ext cx="8311661" cy="6378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Document" r:id="rId4" imgW="6118475" imgH="4328332" progId="Word.Document.12">
                  <p:embed/>
                </p:oleObj>
              </mc:Choice>
              <mc:Fallback>
                <p:oleObj name="Document" r:id="rId4" imgW="6118475" imgH="432833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6185" y="139823"/>
                        <a:ext cx="8311661" cy="6378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81315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054" y="102703"/>
            <a:ext cx="7773338" cy="1596177"/>
          </a:xfrm>
        </p:spPr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диагностических методов мониторинга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81354" y="1698880"/>
            <a:ext cx="8604738" cy="484259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наблюдение, беседа, оценка, самооценка, обобщение независимых характеристик, изучение продуктов деятельности учащихся, </a:t>
            </a:r>
            <a:r>
              <a:rPr lang="ru-RU" dirty="0" smtClean="0"/>
              <a:t>анкетирование</a:t>
            </a:r>
          </a:p>
          <a:p>
            <a:pPr marL="0" indent="0">
              <a:buNone/>
            </a:pPr>
            <a:r>
              <a:rPr lang="ru-RU" b="1" dirty="0"/>
              <a:t>Методы должны обеспечивать </a:t>
            </a:r>
          </a:p>
          <a:p>
            <a:pPr lvl="0"/>
            <a:r>
              <a:rPr lang="ru-RU" dirty="0"/>
              <a:t>достаточность информации, ее объективность, </a:t>
            </a:r>
          </a:p>
          <a:p>
            <a:pPr lvl="0"/>
            <a:r>
              <a:rPr lang="ru-RU" dirty="0"/>
              <a:t>достоверность и надежность, </a:t>
            </a:r>
          </a:p>
          <a:p>
            <a:pPr lvl="0"/>
            <a:r>
              <a:rPr lang="ru-RU" dirty="0"/>
              <a:t>однозначность трактовки полученных результатов, </a:t>
            </a:r>
          </a:p>
          <a:p>
            <a:pPr lvl="0"/>
            <a:r>
              <a:rPr lang="ru-RU" dirty="0"/>
              <a:t>их сравнимость с результатами, добытыми иными способами, </a:t>
            </a:r>
          </a:p>
          <a:p>
            <a:pPr lvl="0"/>
            <a:r>
              <a:rPr lang="ru-RU" dirty="0" smtClean="0"/>
              <a:t>быть </a:t>
            </a:r>
            <a:r>
              <a:rPr lang="ru-RU" dirty="0"/>
              <a:t>по возможности минимально трудоемкими. </a:t>
            </a:r>
          </a:p>
          <a:p>
            <a:pPr lvl="0"/>
            <a:r>
              <a:rPr lang="ru-RU" dirty="0" smtClean="0"/>
              <a:t>быть </a:t>
            </a:r>
            <a:r>
              <a:rPr lang="ru-RU" dirty="0"/>
              <a:t>удобными в сборе и последующей обработке данных </a:t>
            </a:r>
          </a:p>
          <a:p>
            <a:pPr lvl="0"/>
            <a:r>
              <a:rPr lang="ru-RU" dirty="0" smtClean="0"/>
              <a:t>позволять </a:t>
            </a:r>
            <a:r>
              <a:rPr lang="ru-RU" dirty="0"/>
              <a:t>отслеживать изучаемые признаки в динамике.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86496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749" y="899873"/>
            <a:ext cx="8804031" cy="1128220"/>
          </a:xfrm>
        </p:spPr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Сбор и обработка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69749" y="2227385"/>
            <a:ext cx="8804031" cy="3563816"/>
          </a:xfrm>
        </p:spPr>
        <p:txBody>
          <a:bodyPr/>
          <a:lstStyle/>
          <a:p>
            <a:r>
              <a:rPr lang="ru-RU" dirty="0" smtClean="0"/>
              <a:t>апробирование </a:t>
            </a:r>
            <a:r>
              <a:rPr lang="ru-RU" dirty="0"/>
              <a:t>оценочных и измерительных </a:t>
            </a:r>
            <a:r>
              <a:rPr lang="ru-RU" dirty="0" smtClean="0"/>
              <a:t>средств</a:t>
            </a:r>
          </a:p>
          <a:p>
            <a:r>
              <a:rPr lang="ru-RU" dirty="0" smtClean="0"/>
              <a:t>Коррекция диагностического комплекса (при необходимости)</a:t>
            </a:r>
          </a:p>
          <a:p>
            <a:r>
              <a:rPr lang="ru-RU" dirty="0" smtClean="0"/>
              <a:t>Определение частоты замеров</a:t>
            </a:r>
          </a:p>
          <a:p>
            <a:r>
              <a:rPr lang="ru-RU" dirty="0" smtClean="0"/>
              <a:t>Первичная обработка данных</a:t>
            </a:r>
          </a:p>
          <a:p>
            <a:r>
              <a:rPr lang="ru-RU" dirty="0" smtClean="0"/>
              <a:t>Систематизация полученной информации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8290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Современные мониторинги в образовании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образовательный мониторинг, </a:t>
            </a:r>
            <a:endParaRPr lang="ru-RU" dirty="0" smtClean="0"/>
          </a:p>
          <a:p>
            <a:pPr lvl="0"/>
            <a:r>
              <a:rPr lang="ru-RU" dirty="0" smtClean="0"/>
              <a:t>статистический </a:t>
            </a:r>
            <a:r>
              <a:rPr lang="ru-RU" dirty="0"/>
              <a:t>мониторинг </a:t>
            </a:r>
            <a:endParaRPr lang="ru-RU" dirty="0" smtClean="0"/>
          </a:p>
          <a:p>
            <a:pPr lvl="0"/>
            <a:r>
              <a:rPr lang="ru-RU" dirty="0" smtClean="0"/>
              <a:t>информационный </a:t>
            </a:r>
            <a:r>
              <a:rPr lang="ru-RU" dirty="0"/>
              <a:t>мониторинг, </a:t>
            </a:r>
            <a:endParaRPr lang="ru-RU" dirty="0" smtClean="0"/>
          </a:p>
          <a:p>
            <a:pPr lvl="0"/>
            <a:r>
              <a:rPr lang="ru-RU" dirty="0" smtClean="0"/>
              <a:t>мониторинг </a:t>
            </a:r>
            <a:r>
              <a:rPr lang="ru-RU" dirty="0"/>
              <a:t>эффективности инноваций </a:t>
            </a:r>
            <a:r>
              <a:rPr lang="ru-RU" b="1" dirty="0" smtClean="0">
                <a:hlinkClick r:id="rId2"/>
              </a:rPr>
              <a:t>http</a:t>
            </a:r>
            <a:r>
              <a:rPr lang="ru-RU" b="1" dirty="0">
                <a:hlinkClick r:id="rId2"/>
              </a:rPr>
              <a:t>://www.eurekanet.ru</a:t>
            </a:r>
            <a:r>
              <a:rPr lang="ru-RU" b="1" dirty="0"/>
              <a:t> </a:t>
            </a:r>
            <a:endParaRPr lang="ru-RU" dirty="0"/>
          </a:p>
          <a:p>
            <a:pPr lvl="0"/>
            <a:r>
              <a:rPr lang="ru-RU" dirty="0"/>
              <a:t>мониторинговое исследование </a:t>
            </a:r>
            <a:endParaRPr lang="ru-RU" dirty="0" smtClean="0"/>
          </a:p>
          <a:p>
            <a:pPr lvl="0"/>
            <a:r>
              <a:rPr lang="ru-RU" dirty="0" smtClean="0"/>
              <a:t>педагогический мониторинг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99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394" y="231657"/>
            <a:ext cx="7773338" cy="999267"/>
          </a:xfrm>
        </p:spPr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Интерпретация данных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7231" y="1336431"/>
            <a:ext cx="8897815" cy="501747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Цель –</a:t>
            </a:r>
          </a:p>
          <a:p>
            <a:pPr marL="457200" lvl="1" indent="0">
              <a:buNone/>
            </a:pPr>
            <a:r>
              <a:rPr lang="ru-RU" dirty="0" smtClean="0"/>
              <a:t>оценка </a:t>
            </a:r>
            <a:r>
              <a:rPr lang="ru-RU" dirty="0"/>
              <a:t>степени </a:t>
            </a:r>
            <a:r>
              <a:rPr lang="ru-RU" dirty="0" smtClean="0"/>
              <a:t>влияния инновации на </a:t>
            </a:r>
            <a:r>
              <a:rPr lang="ru-RU" dirty="0"/>
              <a:t>образовательный процесс, </a:t>
            </a:r>
            <a:endParaRPr lang="ru-RU" dirty="0" smtClean="0"/>
          </a:p>
          <a:p>
            <a:pPr marL="457200" lvl="1" indent="0">
              <a:buNone/>
            </a:pPr>
            <a:r>
              <a:rPr lang="ru-RU" dirty="0" smtClean="0"/>
              <a:t>прогноз </a:t>
            </a:r>
            <a:r>
              <a:rPr lang="ru-RU" dirty="0"/>
              <a:t>дальнейшего развития, </a:t>
            </a:r>
            <a:endParaRPr lang="ru-RU" dirty="0" smtClean="0"/>
          </a:p>
          <a:p>
            <a:pPr marL="457200" lvl="1" indent="0">
              <a:buNone/>
            </a:pPr>
            <a:r>
              <a:rPr lang="ru-RU" dirty="0" smtClean="0"/>
              <a:t>формулирование </a:t>
            </a:r>
            <a:r>
              <a:rPr lang="ru-RU" dirty="0"/>
              <a:t>выводов об эффективности введения </a:t>
            </a:r>
            <a:r>
              <a:rPr lang="ru-RU" dirty="0" smtClean="0"/>
              <a:t>нового, </a:t>
            </a:r>
          </a:p>
          <a:p>
            <a:pPr marL="457200" lvl="1" indent="0">
              <a:buNone/>
            </a:pPr>
            <a:r>
              <a:rPr lang="ru-RU" dirty="0" smtClean="0"/>
              <a:t>разработка </a:t>
            </a:r>
            <a:r>
              <a:rPr lang="ru-RU" dirty="0"/>
              <a:t>стратегии и тактики последующей инновационной </a:t>
            </a:r>
            <a:r>
              <a:rPr lang="ru-RU" dirty="0" smtClean="0"/>
              <a:t>деятельности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Интерпретация </a:t>
            </a:r>
            <a:r>
              <a:rPr lang="ru-RU" dirty="0"/>
              <a:t>предполагает </a:t>
            </a:r>
            <a:endParaRPr lang="ru-RU" dirty="0" smtClean="0"/>
          </a:p>
          <a:p>
            <a:r>
              <a:rPr lang="ru-RU" dirty="0" smtClean="0"/>
              <a:t>глубокое </a:t>
            </a:r>
            <a:r>
              <a:rPr lang="ru-RU" dirty="0"/>
              <a:t>осмысление </a:t>
            </a:r>
            <a:endParaRPr lang="ru-RU" dirty="0" smtClean="0"/>
          </a:p>
          <a:p>
            <a:r>
              <a:rPr lang="ru-RU" dirty="0" smtClean="0"/>
              <a:t>разносторонний </a:t>
            </a:r>
            <a:r>
              <a:rPr lang="ru-RU" dirty="0"/>
              <a:t>анализ хода и результатов инновационной </a:t>
            </a:r>
            <a:r>
              <a:rPr lang="ru-RU" dirty="0" smtClean="0"/>
              <a:t>работы </a:t>
            </a:r>
          </a:p>
          <a:p>
            <a:r>
              <a:rPr lang="ru-RU" dirty="0" smtClean="0"/>
              <a:t>вскрытие </a:t>
            </a:r>
            <a:r>
              <a:rPr lang="ru-RU" dirty="0"/>
              <a:t>причин </a:t>
            </a:r>
            <a:r>
              <a:rPr lang="ru-RU" dirty="0" smtClean="0"/>
              <a:t>неполного </a:t>
            </a:r>
            <a:r>
              <a:rPr lang="ru-RU" dirty="0"/>
              <a:t>соответствия </a:t>
            </a:r>
            <a:r>
              <a:rPr lang="ru-RU" dirty="0" smtClean="0"/>
              <a:t>результатов первоначальному </a:t>
            </a:r>
            <a:r>
              <a:rPr lang="ru-RU" dirty="0"/>
              <a:t>замыслу и возникших </a:t>
            </a:r>
            <a:r>
              <a:rPr lang="ru-RU" dirty="0" smtClean="0"/>
              <a:t>ошибок</a:t>
            </a:r>
          </a:p>
          <a:p>
            <a:r>
              <a:rPr lang="ru-RU" dirty="0" smtClean="0"/>
              <a:t>мысленное взвешивание </a:t>
            </a:r>
            <a:r>
              <a:rPr lang="ru-RU" dirty="0"/>
              <a:t>возможного эффекта последующих </a:t>
            </a:r>
            <a:r>
              <a:rPr lang="ru-RU" dirty="0" smtClean="0"/>
              <a:t>нововведений</a:t>
            </a:r>
          </a:p>
          <a:p>
            <a:r>
              <a:rPr lang="ru-RU" dirty="0" smtClean="0"/>
              <a:t>в </a:t>
            </a:r>
            <a:r>
              <a:rPr lang="ru-RU" dirty="0"/>
              <a:t>случае необходимости </a:t>
            </a:r>
            <a:r>
              <a:rPr lang="ru-RU" dirty="0" smtClean="0"/>
              <a:t>активное вмешательство </a:t>
            </a:r>
            <a:r>
              <a:rPr lang="ru-RU" dirty="0"/>
              <a:t>в проектирование и ход инновационного </a:t>
            </a:r>
            <a:r>
              <a:rPr lang="ru-RU" dirty="0" smtClean="0"/>
              <a:t>процесса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41072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3477" y="621323"/>
            <a:ext cx="7773338" cy="1596177"/>
          </a:xfrm>
        </p:spPr>
        <p:txBody>
          <a:bodyPr>
            <a:norm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прогноз дальнейшего развития инновационных процессов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801815"/>
            <a:ext cx="8686800" cy="3247292"/>
          </a:xfrm>
        </p:spPr>
        <p:txBody>
          <a:bodyPr>
            <a:normAutofit/>
          </a:bodyPr>
          <a:lstStyle/>
          <a:p>
            <a:r>
              <a:rPr lang="ru-RU" dirty="0" smtClean="0"/>
              <a:t>Прогнозирование </a:t>
            </a:r>
            <a:r>
              <a:rPr lang="ru-RU" dirty="0"/>
              <a:t>осуществляется на основе всех предшествующих ему мониторинговых процедур </a:t>
            </a:r>
            <a:endParaRPr lang="ru-RU" dirty="0" smtClean="0"/>
          </a:p>
          <a:p>
            <a:r>
              <a:rPr lang="ru-RU" dirty="0" smtClean="0"/>
              <a:t>требует </a:t>
            </a:r>
            <a:r>
              <a:rPr lang="ru-RU" dirty="0"/>
              <a:t>данных, накапливаемых в процессе длительных и повторяемых динамических </a:t>
            </a:r>
            <a:r>
              <a:rPr lang="ru-RU" dirty="0" smtClean="0"/>
              <a:t>наблюдений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56590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104" y="1588294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Практическое задание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i="1" dirty="0" smtClean="0"/>
              <a:t>Цель – определить направления мониторинга реализации ФГОС ООО, критерии оценки. 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28650" y="2868307"/>
            <a:ext cx="7886700" cy="3263504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/>
              <a:t>группе обсудить возможные объекты мониторинга реализации ФГОС ООО в ОУ, определить критерии оценки и их показатели. Представить результаты обсуждения всему составу слушателей (презентации групп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682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1839" y="918796"/>
            <a:ext cx="8431823" cy="1502078"/>
          </a:xfrm>
        </p:spPr>
        <p:txBody>
          <a:bodyPr>
            <a:normAutofit/>
          </a:bodyPr>
          <a:lstStyle/>
          <a:p>
            <a:r>
              <a:rPr lang="ru-RU" dirty="0"/>
              <a:t>Концепция общероссийской системы оценки качества общего образования (ОСОКОО)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1839" y="2571750"/>
            <a:ext cx="8431822" cy="3017520"/>
          </a:xfrm>
        </p:spPr>
        <p:txBody>
          <a:bodyPr>
            <a:normAutofit/>
          </a:bodyPr>
          <a:lstStyle/>
          <a:p>
            <a:r>
              <a:rPr lang="ru-RU" dirty="0"/>
              <a:t>Концепция описывает: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общие подходы к решению актуальных вопросов оценки качества образования;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стратегические направления и цели формирования ОСОКОО;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перечень оценочных процедур качества образования, их </a:t>
            </a:r>
            <a:r>
              <a:rPr lang="ru-RU" dirty="0" smtClean="0"/>
              <a:t>вид, </a:t>
            </a:r>
            <a:r>
              <a:rPr lang="ru-RU" dirty="0"/>
              <a:t>правовой </a:t>
            </a:r>
            <a:r>
              <a:rPr lang="ru-RU" dirty="0" smtClean="0"/>
              <a:t>статус; 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требования к качеству измерительных материалов и оценочных </a:t>
            </a:r>
            <a:r>
              <a:rPr lang="ru-RU" dirty="0" smtClean="0"/>
              <a:t>процедур; 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общую архитектуру и требования к системам сбора, хранения и обработки данных о качестве системы общего </a:t>
            </a:r>
            <a:r>
              <a:rPr lang="ru-RU" dirty="0" smtClean="0"/>
              <a:t>образования;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границы использования информации, получаемой в установленном порядке для оценки качества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129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767952" y="2420874"/>
          <a:ext cx="7874886" cy="3140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2209"/>
                <a:gridCol w="4712677"/>
              </a:tblGrid>
              <a:tr h="746708">
                <a:tc>
                  <a:txBody>
                    <a:bodyPr/>
                    <a:lstStyle/>
                    <a:p>
                      <a:pPr algn="ctr"/>
                      <a:r>
                        <a:rPr lang="ru-RU" sz="2700" dirty="0" smtClean="0"/>
                        <a:t>ФКГОС</a:t>
                      </a:r>
                      <a:endParaRPr lang="ru-RU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700" dirty="0" smtClean="0"/>
                        <a:t>ФГОС</a:t>
                      </a:r>
                      <a:endParaRPr lang="ru-RU" sz="2700" dirty="0"/>
                    </a:p>
                  </a:txBody>
                  <a:tcPr marL="68580" marR="68580" marT="34290" marB="34290"/>
                </a:tc>
              </a:tr>
              <a:tr h="23935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регулирует </a:t>
                      </a:r>
                    </a:p>
                    <a:p>
                      <a:r>
                        <a:rPr lang="ru-RU" sz="2400" dirty="0" smtClean="0"/>
                        <a:t>содержание и объемы учебного материала  дисциплин</a:t>
                      </a:r>
                      <a:endParaRPr lang="ru-RU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регулирует </a:t>
                      </a:r>
                    </a:p>
                    <a:p>
                      <a:r>
                        <a:rPr lang="ru-RU" sz="2400" dirty="0" smtClean="0"/>
                        <a:t>требования к базовым компонентам образовательной деятельности – </a:t>
                      </a:r>
                    </a:p>
                    <a:p>
                      <a:r>
                        <a:rPr lang="ru-RU" sz="2400" dirty="0" smtClean="0"/>
                        <a:t>условиям, программам и результатам образования</a:t>
                      </a:r>
                      <a:endParaRPr lang="ru-RU" sz="2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68096" y="1296162"/>
            <a:ext cx="7848365" cy="1124712"/>
          </a:xfrm>
        </p:spPr>
        <p:txBody>
          <a:bodyPr/>
          <a:lstStyle/>
          <a:p>
            <a:r>
              <a:rPr lang="ru-RU" dirty="0" smtClean="0"/>
              <a:t>Логика стандартизации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306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Механизмы </a:t>
            </a:r>
            <a:r>
              <a:rPr lang="ru-RU" dirty="0"/>
              <a:t>о</a:t>
            </a:r>
            <a:r>
              <a:rPr lang="ru-RU" dirty="0" smtClean="0"/>
              <a:t>ценки качества образования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767953" y="2334358"/>
          <a:ext cx="7945224" cy="3443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384"/>
                <a:gridCol w="4958840"/>
              </a:tblGrid>
              <a:tr h="631658">
                <a:tc>
                  <a:txBody>
                    <a:bodyPr/>
                    <a:lstStyle/>
                    <a:p>
                      <a:pPr algn="ctr"/>
                      <a:r>
                        <a:rPr lang="ru-RU" sz="2700" dirty="0" smtClean="0"/>
                        <a:t>ФКГОС</a:t>
                      </a:r>
                      <a:endParaRPr lang="ru-RU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700" dirty="0" smtClean="0"/>
                        <a:t>ФГОС</a:t>
                      </a:r>
                      <a:endParaRPr lang="ru-RU" sz="2700" dirty="0"/>
                    </a:p>
                  </a:txBody>
                  <a:tcPr marL="68580" marR="68580" marT="34290" marB="34290"/>
                </a:tc>
              </a:tr>
              <a:tr h="281178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промежуточные и итоговые контрольные работы по дисциплинам учебного плана,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сбор данных об условиях реализации образовательных программ</a:t>
                      </a:r>
                      <a:endParaRPr lang="ru-RU" sz="18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промежуточные и итоговые контрольные работы по дисциплинам учебного плана,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сбор данных об условиях реализации образовательных программ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социологические методы исследования,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исследования на основе сопоставительных выборок, портфолио обучающихся и т.п.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инструменты, позволяющие оценивать умения обучающихся решать сложные задачи в меняющихся жизненных обстоятельствах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03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Изменения с системе оценки качества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420874"/>
            <a:ext cx="8033004" cy="3113884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sz="2100" dirty="0"/>
              <a:t>мониторинговые исследования качества образовательных результатов и эффективности деятельности образовательных систем;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100" dirty="0"/>
              <a:t>социологические исследования мнений участников образовательного процесса и потребителей образовательных услуг о качестве образования;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100" dirty="0"/>
              <a:t>электронные системы сбора, хранения и обработки информации о качестве условий осуществления образовательного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121847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оценка индивидуальных достижений учащихся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983230"/>
            <a:ext cx="7672520" cy="30175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государственные (национальные) экзамены;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национальные и международные исследования и мониторинги;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 err="1"/>
              <a:t>Внутриклассное</a:t>
            </a:r>
            <a:r>
              <a:rPr lang="ru-RU" sz="2100" dirty="0"/>
              <a:t>/</a:t>
            </a:r>
            <a:r>
              <a:rPr lang="ru-RU" sz="2100" dirty="0" err="1"/>
              <a:t>внутришкольное</a:t>
            </a:r>
            <a:r>
              <a:rPr lang="ru-RU" sz="2100" dirty="0"/>
              <a:t> оценивание.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36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Государственные Экзамены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7" y="2730011"/>
            <a:ext cx="7290053" cy="28592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Единый государственный экзамен, 11 класс (ЕГЭ);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Государственная итоговая аттестация, 9 класс (ГИА – 9).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9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632" y="1296162"/>
            <a:ext cx="8291145" cy="1124712"/>
          </a:xfrm>
        </p:spPr>
        <p:txBody>
          <a:bodyPr>
            <a:normAutofit fontScale="90000"/>
          </a:bodyPr>
          <a:lstStyle/>
          <a:p>
            <a:r>
              <a:rPr lang="ru-RU" sz="4050" dirty="0"/>
              <a:t>национальные и международные исследования и мониторинги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0633" y="2420875"/>
            <a:ext cx="8291145" cy="33952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готовность к обучению по программам начального общего образования (1 класс);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централизованный мониторинг образовательных достижений обучающихся по программам начального и основного общего образования (1, 4, 6, 8 классы);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мониторинг готовности обучающихся основной школы к выбору дальнейшей профессиональной и образовательной траектории (9 класс);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мониторинг социализации</a:t>
            </a:r>
            <a:r>
              <a:rPr lang="en-US" dirty="0"/>
              <a:t> 16-</a:t>
            </a:r>
            <a:r>
              <a:rPr lang="ru-RU" dirty="0"/>
              <a:t>летних обучающихся</a:t>
            </a:r>
            <a:r>
              <a:rPr lang="en-US" dirty="0"/>
              <a:t>;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PISA (</a:t>
            </a:r>
            <a:r>
              <a:rPr lang="en-US" dirty="0" err="1"/>
              <a:t>Programme</a:t>
            </a:r>
            <a:r>
              <a:rPr lang="en-US" dirty="0"/>
              <a:t> for International Student Assessment);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TIMSS (Trends in International Mathematics and Science Study);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PIRLS (Progress in International Reading Literacy Study);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ICCS (International Civic and Citizenship Study</a:t>
            </a:r>
            <a:r>
              <a:rPr lang="en-US" dirty="0" smtClean="0"/>
              <a:t>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555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8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46185" y="386860"/>
            <a:ext cx="8721969" cy="6389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1785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1296162"/>
            <a:ext cx="8305565" cy="1124712"/>
          </a:xfrm>
        </p:spPr>
        <p:txBody>
          <a:bodyPr>
            <a:normAutofit/>
          </a:bodyPr>
          <a:lstStyle/>
          <a:p>
            <a:r>
              <a:rPr lang="ru-RU" dirty="0" err="1" smtClean="0"/>
              <a:t>Внутриклассное</a:t>
            </a:r>
            <a:r>
              <a:rPr lang="ru-RU" dirty="0"/>
              <a:t>/</a:t>
            </a:r>
            <a:r>
              <a:rPr lang="ru-RU" dirty="0" err="1" smtClean="0"/>
              <a:t>внутришкольное</a:t>
            </a:r>
            <a:r>
              <a:rPr lang="ru-RU" dirty="0" smtClean="0"/>
              <a:t> оценивание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983230"/>
            <a:ext cx="7290053" cy="30175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100" dirty="0" err="1"/>
              <a:t>критериальное</a:t>
            </a:r>
            <a:r>
              <a:rPr lang="ru-RU" sz="2100" dirty="0"/>
              <a:t> оценивание;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накопительное оценивание;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оценка индивидуального прогресса.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980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2014-2016 годах…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6669" y="2255227"/>
            <a:ext cx="8212016" cy="35872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b="1" dirty="0"/>
              <a:t>будут модернизированы следующие оценочные процедуры</a:t>
            </a:r>
            <a:r>
              <a:rPr lang="ru-RU" dirty="0"/>
              <a:t>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ru-RU" sz="1500" dirty="0"/>
              <a:t>национальные экзамены: ЕГЭ, ГИА – 9;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ru-RU" sz="1500" dirty="0"/>
              <a:t>национальные и международные исследования и мониторинги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/>
              <a:t>будут созданы следующие оценочные </a:t>
            </a:r>
            <a:r>
              <a:rPr lang="ru-RU" b="1" dirty="0" smtClean="0"/>
              <a:t>процедуры</a:t>
            </a:r>
            <a:r>
              <a:rPr lang="ru-RU" dirty="0" smtClean="0"/>
              <a:t>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ru-RU" sz="1500" dirty="0"/>
              <a:t>готовность к обучению по программам начального общего образования (1 класс);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ru-RU" sz="1500" dirty="0"/>
              <a:t>централизованный мониторинг образовательных достижений обучающихся по программам начального и основного общего образования (1, 4, 6, 8 классы);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ru-RU" sz="1500" dirty="0"/>
              <a:t>мониторинг готовности обучающихся основной школы к выбору дальнейшей профессиональной и образовательной траектории  (9 класс);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ru-RU" sz="1500" dirty="0"/>
              <a:t>мониторинг социализации 16-летних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59550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Модель мониторинга системы оценивания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7" y="2420874"/>
            <a:ext cx="8076965" cy="34743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Система оценки качества образования должна быть напрямую связана с современными образовательными технологиями и обеспечивать разумный баланс </a:t>
            </a:r>
            <a:r>
              <a:rPr lang="ru-RU" dirty="0" smtClean="0"/>
              <a:t>между </a:t>
            </a:r>
            <a:r>
              <a:rPr lang="ru-RU" dirty="0"/>
              <a:t>внешней и внутренней оценкой качества образования.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Оценка </a:t>
            </a:r>
            <a:r>
              <a:rPr lang="ru-RU" dirty="0"/>
              <a:t>– должна стать механизмом диалога и саморазвития всех субъектов образования через децентрализацию системы оценивания.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Оценка </a:t>
            </a:r>
            <a:r>
              <a:rPr lang="ru-RU" dirty="0"/>
              <a:t>качества должна ориентироваться на принцип индивидуализации в основном общем образовании.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Оценка </a:t>
            </a:r>
            <a:r>
              <a:rPr lang="ru-RU" dirty="0"/>
              <a:t>качества образования в основной школе должна опираться, с одной стороны, на достижения начальной школы, с другой стороны, находиться «в зоне ближайшего развития» относительно старшей школы.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Оценка </a:t>
            </a:r>
            <a:r>
              <a:rPr lang="ru-RU" dirty="0"/>
              <a:t>качества образования должна носить комплексно-накопительный характер, быть прозрачной, открытой, объективной и оперативной. </a:t>
            </a:r>
          </a:p>
        </p:txBody>
      </p:sp>
    </p:spTree>
    <p:extLst>
      <p:ext uri="{BB962C8B-B14F-4D97-AF65-F5344CB8AC3E}">
        <p14:creationId xmlns:p14="http://schemas.microsoft.com/office/powerpoint/2010/main" val="2257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Элементы системы оценки качества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941027"/>
            <a:ext cx="8164889" cy="264824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индивидуальные учебные достижения школьников;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содержание и пути реализации основной  образовательной программы основного общего образования;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образовательная  среда основной школы в образовательном учреждении и ее эффективность для достижения  целей ООП ООО.</a:t>
            </a:r>
          </a:p>
        </p:txBody>
      </p:sp>
    </p:spTree>
    <p:extLst>
      <p:ext uri="{BB962C8B-B14F-4D97-AF65-F5344CB8AC3E}">
        <p14:creationId xmlns:p14="http://schemas.microsoft.com/office/powerpoint/2010/main" val="4507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Внутренняя оценка в системе ОСОКО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420874"/>
            <a:ext cx="7707689" cy="3168396"/>
          </a:xfrm>
        </p:spPr>
        <p:txBody>
          <a:bodyPr>
            <a:normAutofit/>
          </a:bodyPr>
          <a:lstStyle/>
          <a:p>
            <a:r>
              <a:rPr lang="ru-RU" sz="2100" dirty="0"/>
              <a:t>Процедуры, организуемые и проводимые самой школой: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самооценка субъектов образовательного процесса,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самооценка школы,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школьный мониторинг,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сбор статистических данных,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опросы родителей,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оценка учебных предметных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118912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Виды оценки образовательных результатов школьников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7" y="2420874"/>
            <a:ext cx="8076965" cy="340403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оценка </a:t>
            </a:r>
            <a:r>
              <a:rPr lang="ru-RU" dirty="0"/>
              <a:t>готовности  к обучению на </a:t>
            </a:r>
            <a:r>
              <a:rPr lang="ru-RU" dirty="0" smtClean="0"/>
              <a:t>«</a:t>
            </a:r>
            <a:r>
              <a:rPr lang="ru-RU" dirty="0"/>
              <a:t>переходе»  из начальной в основную </a:t>
            </a:r>
            <a:r>
              <a:rPr lang="ru-RU" dirty="0" smtClean="0"/>
              <a:t>школу 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оценка </a:t>
            </a:r>
            <a:r>
              <a:rPr lang="ru-RU" dirty="0"/>
              <a:t>индивидуального прогресса учащихся  в ходе  непосредственного образовательного </a:t>
            </a:r>
            <a:r>
              <a:rPr lang="ru-RU" dirty="0" smtClean="0"/>
              <a:t>процесса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промежуточные </a:t>
            </a:r>
            <a:r>
              <a:rPr lang="ru-RU" dirty="0"/>
              <a:t>мониторинговые исследования  регионального уровня по оценке </a:t>
            </a:r>
            <a:r>
              <a:rPr lang="ru-RU" dirty="0" smtClean="0"/>
              <a:t>формирования  </a:t>
            </a:r>
            <a:r>
              <a:rPr lang="ru-RU" dirty="0"/>
              <a:t>метапредметных </a:t>
            </a:r>
            <a:r>
              <a:rPr lang="ru-RU" dirty="0" smtClean="0"/>
              <a:t>образовательных </a:t>
            </a:r>
            <a:r>
              <a:rPr lang="ru-RU" dirty="0"/>
              <a:t>результатов подростков;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формирующее  </a:t>
            </a:r>
            <a:r>
              <a:rPr lang="ru-RU" dirty="0"/>
              <a:t>оценивание для  </a:t>
            </a:r>
            <a:r>
              <a:rPr lang="ru-RU" dirty="0" smtClean="0"/>
              <a:t>обучения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оценка  </a:t>
            </a:r>
            <a:r>
              <a:rPr lang="ru-RU" dirty="0" err="1"/>
              <a:t>внеучебных</a:t>
            </a:r>
            <a:r>
              <a:rPr lang="ru-RU" dirty="0"/>
              <a:t> достижений </a:t>
            </a:r>
            <a:r>
              <a:rPr lang="ru-RU" dirty="0" smtClean="0"/>
              <a:t>школьников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итоговые  </a:t>
            </a:r>
            <a:r>
              <a:rPr lang="ru-RU" dirty="0"/>
              <a:t>интегрированные  проектные задачи и образовательные события, включающие в себя предметные, </a:t>
            </a:r>
            <a:r>
              <a:rPr lang="ru-RU" dirty="0" err="1"/>
              <a:t>компетентностные</a:t>
            </a:r>
            <a:r>
              <a:rPr lang="ru-RU" dirty="0"/>
              <a:t> результаты, а также  социальный опыт </a:t>
            </a:r>
            <a:r>
              <a:rPr lang="ru-RU" dirty="0" smtClean="0"/>
              <a:t>подростков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итоговая </a:t>
            </a:r>
            <a:r>
              <a:rPr lang="ru-RU" dirty="0"/>
              <a:t>(</a:t>
            </a:r>
            <a:r>
              <a:rPr lang="ru-RU" dirty="0" smtClean="0"/>
              <a:t>государственная) аттестация </a:t>
            </a:r>
            <a:r>
              <a:rPr lang="ru-RU" dirty="0"/>
              <a:t>выпускников основной </a:t>
            </a:r>
            <a:r>
              <a:rPr lang="ru-RU" dirty="0" smtClean="0"/>
              <a:t>школы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82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1296162"/>
            <a:ext cx="8261604" cy="1124712"/>
          </a:xfrm>
        </p:spPr>
        <p:txBody>
          <a:bodyPr>
            <a:normAutofit fontScale="90000"/>
          </a:bodyPr>
          <a:lstStyle/>
          <a:p>
            <a:r>
              <a:rPr lang="ru-RU" dirty="0"/>
              <a:t>Школьная  система оценки результатов и качества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905858"/>
            <a:ext cx="8147304" cy="26834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Оценка стартовых возможностей учащихся  2–4, 6–9-х классов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оценка итоговых  результатов образования 1–4, 5–8, 10 классы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экспертная оценка учебных предметных программ, курсов, модулей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оценка информационно-образовательной среды уровня образования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комплексная оценка  педагогической деятельности учителя</a:t>
            </a:r>
          </a:p>
        </p:txBody>
      </p:sp>
    </p:spTree>
    <p:extLst>
      <p:ext uri="{BB962C8B-B14F-4D97-AF65-F5344CB8AC3E}">
        <p14:creationId xmlns:p14="http://schemas.microsoft.com/office/powerpoint/2010/main" val="363340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5" y="1058770"/>
            <a:ext cx="8217643" cy="11247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Ведущие оценочные процедуры мониторинга качества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2104" y="2183482"/>
            <a:ext cx="8683634" cy="381726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оценка </a:t>
            </a:r>
            <a:r>
              <a:rPr lang="ru-RU" dirty="0"/>
              <a:t>выполнения законодательных норм в области </a:t>
            </a:r>
            <a:r>
              <a:rPr lang="ru-RU" dirty="0" smtClean="0"/>
              <a:t>образования</a:t>
            </a:r>
          </a:p>
          <a:p>
            <a:pPr lvl="2"/>
            <a:r>
              <a:rPr lang="ru-RU" sz="1425" dirty="0"/>
              <a:t>государственная аккредитация</a:t>
            </a:r>
          </a:p>
          <a:p>
            <a:pPr lvl="2"/>
            <a:r>
              <a:rPr lang="ru-RU" sz="1425" dirty="0"/>
              <a:t>лицензирование ОУ</a:t>
            </a:r>
          </a:p>
          <a:p>
            <a:pPr lvl="2"/>
            <a:r>
              <a:rPr lang="ru-RU" sz="1425" dirty="0"/>
              <a:t>экспертная оценка содержания и реализации  ООП ООО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статистическое </a:t>
            </a:r>
            <a:r>
              <a:rPr lang="ru-RU" dirty="0"/>
              <a:t>наблюдение за деятельностью образовательных </a:t>
            </a:r>
            <a:r>
              <a:rPr lang="ru-RU" dirty="0" smtClean="0"/>
              <a:t>учреждений;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внешний </a:t>
            </a:r>
            <a:r>
              <a:rPr lang="ru-RU" dirty="0"/>
              <a:t>аудит качества основного общего </a:t>
            </a:r>
            <a:r>
              <a:rPr lang="ru-RU" dirty="0" smtClean="0"/>
              <a:t>образования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ru-RU" sz="1425" dirty="0"/>
              <a:t>стартовая диагностика  пятиклассников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ru-RU" sz="1425" dirty="0"/>
              <a:t>федеральные и региональные мониторинговые исследования по отдельным аспектам качества ООО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ru-RU" sz="1425" dirty="0"/>
              <a:t>экспертная оценка образовательной  среды образовательного учреждения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внутренний </a:t>
            </a:r>
            <a:r>
              <a:rPr lang="ru-RU" dirty="0"/>
              <a:t>аудит качества основного общего </a:t>
            </a:r>
            <a:r>
              <a:rPr lang="ru-RU" dirty="0" smtClean="0"/>
              <a:t>образования</a:t>
            </a:r>
          </a:p>
          <a:p>
            <a:pPr lvl="2"/>
            <a:r>
              <a:rPr lang="ru-RU" sz="1425" dirty="0"/>
              <a:t>формирующее оценивание </a:t>
            </a:r>
          </a:p>
          <a:p>
            <a:pPr lvl="2"/>
            <a:r>
              <a:rPr lang="ru-RU" sz="1425" dirty="0"/>
              <a:t>индивидуальный прогресс</a:t>
            </a:r>
          </a:p>
          <a:p>
            <a:pPr lvl="2"/>
            <a:r>
              <a:rPr lang="ru-RU" sz="1425" dirty="0"/>
              <a:t>промежуточная аттестация учащихся</a:t>
            </a:r>
          </a:p>
          <a:p>
            <a:pPr lvl="2"/>
            <a:r>
              <a:rPr lang="ru-RU" sz="1425" dirty="0"/>
              <a:t>оценка </a:t>
            </a:r>
            <a:r>
              <a:rPr lang="ru-RU" sz="1425" dirty="0" err="1"/>
              <a:t>внеучебных</a:t>
            </a:r>
            <a:r>
              <a:rPr lang="ru-RU" sz="1425" dirty="0"/>
              <a:t> достижений школьников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общественная </a:t>
            </a:r>
            <a:r>
              <a:rPr lang="ru-RU" dirty="0"/>
              <a:t>и общественно-профессиональная оценка качества основного общего </a:t>
            </a:r>
            <a:r>
              <a:rPr lang="ru-RU" dirty="0" smtClean="0"/>
              <a:t>образования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 smtClean="0"/>
              <a:t>самообследование</a:t>
            </a:r>
            <a:r>
              <a:rPr lang="ru-RU" dirty="0" smtClean="0"/>
              <a:t> </a:t>
            </a:r>
            <a:r>
              <a:rPr lang="ru-RU" dirty="0"/>
              <a:t>образовательных </a:t>
            </a:r>
            <a:r>
              <a:rPr lang="ru-RU" dirty="0" smtClean="0"/>
              <a:t>учреждений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92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669" y="1234616"/>
            <a:ext cx="8475785" cy="1124712"/>
          </a:xfrm>
        </p:spPr>
        <p:txBody>
          <a:bodyPr>
            <a:normAutofit fontScale="90000"/>
          </a:bodyPr>
          <a:lstStyle/>
          <a:p>
            <a:r>
              <a:rPr lang="ru-RU" dirty="0"/>
              <a:t>Функции мониторинга оценки качества ООО на </a:t>
            </a:r>
            <a:r>
              <a:rPr lang="ru-RU" dirty="0" smtClean="0"/>
              <a:t>федеральном уровне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7" y="2642089"/>
            <a:ext cx="7290053" cy="301752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организация итоговой аттестации в основной школе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формирование нормативной базы для сферы образования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внесение изменений во ФГОС ООО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оценка эффективности федеральных программ, инициатив, проектов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оценка эффективности деятельности органов государственной власти субъектов Российской Федерации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формирование реестра результатов ГИА</a:t>
            </a:r>
          </a:p>
        </p:txBody>
      </p:sp>
    </p:spTree>
    <p:extLst>
      <p:ext uri="{BB962C8B-B14F-4D97-AF65-F5344CB8AC3E}">
        <p14:creationId xmlns:p14="http://schemas.microsoft.com/office/powerpoint/2010/main" val="34567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085" y="1296162"/>
            <a:ext cx="8458200" cy="1124712"/>
          </a:xfrm>
        </p:spPr>
        <p:txBody>
          <a:bodyPr>
            <a:normAutofit/>
          </a:bodyPr>
          <a:lstStyle/>
          <a:p>
            <a:r>
              <a:rPr lang="ru-RU" dirty="0"/>
              <a:t>Функции мониторинга оценки качества ООО на уровне </a:t>
            </a:r>
            <a:r>
              <a:rPr lang="ru-RU" dirty="0" smtClean="0"/>
              <a:t>Региона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9085" y="2420874"/>
            <a:ext cx="8458200" cy="34743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проведение </a:t>
            </a:r>
            <a:r>
              <a:rPr lang="ru-RU" dirty="0"/>
              <a:t>аттестации учителей на высшую, первую квалификационные </a:t>
            </a:r>
            <a:r>
              <a:rPr lang="ru-RU" dirty="0" smtClean="0"/>
              <a:t>категории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аккредитация </a:t>
            </a:r>
            <a:r>
              <a:rPr lang="ru-RU" dirty="0"/>
              <a:t>образовательных </a:t>
            </a:r>
            <a:r>
              <a:rPr lang="ru-RU" dirty="0" smtClean="0"/>
              <a:t>учреждений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проведение </a:t>
            </a:r>
            <a:r>
              <a:rPr lang="ru-RU" dirty="0"/>
              <a:t>промежуточных оценочных процедур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определение </a:t>
            </a:r>
            <a:r>
              <a:rPr lang="ru-RU" dirty="0"/>
              <a:t>требований к программам повышения квалификации педагогических работников в соответствии с требованиями, предъявляемыми к педагогам в рамках ФГОС ООО и информации о дефицитах педагогического инструментария и технологии работы с ним;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планирование </a:t>
            </a:r>
            <a:r>
              <a:rPr lang="ru-RU" dirty="0"/>
              <a:t>и </a:t>
            </a:r>
            <a:r>
              <a:rPr lang="ru-RU" dirty="0" smtClean="0"/>
              <a:t>оценка </a:t>
            </a:r>
            <a:r>
              <a:rPr lang="ru-RU" dirty="0"/>
              <a:t>эффективности реализации региональных программ развития образования;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информирование </a:t>
            </a:r>
            <a:r>
              <a:rPr lang="ru-RU" dirty="0"/>
              <a:t>граждан о качестве образования, предоставляемого учащимся сетью общеобразовательных учреждений </a:t>
            </a:r>
            <a:r>
              <a:rPr lang="ru-RU" dirty="0" smtClean="0"/>
              <a:t>региона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9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764" y="625627"/>
            <a:ext cx="7886700" cy="994172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Мониторинг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96764" y="1805354"/>
            <a:ext cx="8190035" cy="4489938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/>
              <a:t>отслеживание результатов;</a:t>
            </a:r>
          </a:p>
          <a:p>
            <a:pPr lvl="0"/>
            <a:r>
              <a:rPr lang="ru-RU" dirty="0"/>
              <a:t>постоянное наблюдение за каким-либо процессом в образовании с целью выявления его соответствия желаемому результату или первоначальным предположениям; </a:t>
            </a:r>
          </a:p>
          <a:p>
            <a:r>
              <a:rPr lang="ru-RU" dirty="0" err="1"/>
              <a:t>диагностически</a:t>
            </a:r>
            <a:r>
              <a:rPr lang="ru-RU" dirty="0"/>
              <a:t> обоснованная система непрерывного отслеживания эффективности обучения и воспитания и </a:t>
            </a:r>
            <a:r>
              <a:rPr lang="ru-RU" dirty="0" smtClean="0"/>
              <a:t>принятия </a:t>
            </a:r>
            <a:r>
              <a:rPr lang="ru-RU" dirty="0"/>
              <a:t>управленческих решений, регулирующих и корректирующих деятельность образовательного </a:t>
            </a:r>
            <a:r>
              <a:rPr lang="ru-RU" dirty="0" smtClean="0"/>
              <a:t>учреждения</a:t>
            </a:r>
          </a:p>
          <a:p>
            <a:pPr marL="0" indent="0" algn="r">
              <a:buNone/>
            </a:pPr>
            <a:r>
              <a:rPr lang="ru-RU" i="1" dirty="0" smtClean="0"/>
              <a:t>словарь педагогических терминов, А.Ю. </a:t>
            </a:r>
            <a:r>
              <a:rPr lang="ru-RU" i="1" dirty="0" err="1" smtClean="0"/>
              <a:t>Коджаспиров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15409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313747"/>
            <a:ext cx="8534166" cy="862349"/>
          </a:xfrm>
        </p:spPr>
        <p:txBody>
          <a:bodyPr>
            <a:normAutofit/>
          </a:bodyPr>
          <a:lstStyle/>
          <a:p>
            <a:r>
              <a:rPr lang="ru-RU" sz="3000" dirty="0"/>
              <a:t>Функции мониторинга оценки качества ООО на уровне муниципалитета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457450"/>
            <a:ext cx="8194431" cy="34553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оценка </a:t>
            </a:r>
            <a:r>
              <a:rPr lang="ru-RU" dirty="0"/>
              <a:t>соответствия </a:t>
            </a:r>
            <a:r>
              <a:rPr lang="ru-RU" dirty="0" smtClean="0"/>
              <a:t>ООП ООО требованиям </a:t>
            </a:r>
            <a:r>
              <a:rPr lang="ru-RU" dirty="0"/>
              <a:t>стандарта 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оценка </a:t>
            </a:r>
            <a:r>
              <a:rPr lang="ru-RU" dirty="0"/>
              <a:t>качества выполненного учреждением муниципального задания по предоставлению образовательной услуги по реализации </a:t>
            </a:r>
            <a:r>
              <a:rPr lang="ru-RU" dirty="0" smtClean="0"/>
              <a:t>ООП ООО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оценка </a:t>
            </a:r>
            <a:r>
              <a:rPr lang="ru-RU" dirty="0"/>
              <a:t>качества образования, предоставляемого в школе для стимулирования </a:t>
            </a:r>
            <a:r>
              <a:rPr lang="ru-RU" dirty="0" smtClean="0"/>
              <a:t>руководителей ОУ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информирование </a:t>
            </a:r>
            <a:r>
              <a:rPr lang="ru-RU" dirty="0"/>
              <a:t>граждан о качестве образования, предоставляемого учащимся сетью </a:t>
            </a:r>
            <a:r>
              <a:rPr lang="ru-RU" dirty="0" smtClean="0"/>
              <a:t>ОУ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планирование </a:t>
            </a:r>
            <a:r>
              <a:rPr lang="ru-RU" dirty="0"/>
              <a:t>и </a:t>
            </a:r>
            <a:r>
              <a:rPr lang="ru-RU" dirty="0" smtClean="0"/>
              <a:t>оценка </a:t>
            </a:r>
            <a:r>
              <a:rPr lang="ru-RU" dirty="0"/>
              <a:t>эффективности реализации муниципальных программ развития </a:t>
            </a:r>
            <a:r>
              <a:rPr lang="ru-RU" dirty="0" smtClean="0"/>
              <a:t>образования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получение </a:t>
            </a:r>
            <a:r>
              <a:rPr lang="ru-RU" dirty="0"/>
              <a:t>объективной информации, необходимой для аттестации руководящих работников муниципальных </a:t>
            </a:r>
            <a:r>
              <a:rPr lang="ru-RU" dirty="0" smtClean="0"/>
              <a:t>образовательных учреждений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576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549" y="1006016"/>
            <a:ext cx="8085758" cy="1124712"/>
          </a:xfrm>
        </p:spPr>
        <p:txBody>
          <a:bodyPr>
            <a:normAutofit/>
          </a:bodyPr>
          <a:lstStyle/>
          <a:p>
            <a:r>
              <a:rPr lang="ru-RU" dirty="0" smtClean="0"/>
              <a:t>Функции мониторинга оценки качества ООО на уровне ОУ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350537"/>
            <a:ext cx="8182473" cy="354470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сбор информации, позволяющей анализировать учащемуся, его родителям, педагогам результаты ученика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сбор данных, позволяющих анализировать качество работы и эффективность деятельности педагогических работников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сбор и анализ данных о соответствии требованиям ФГОС ООО и полноте и качестве исполнения ООП для информирования общественности о состоянии качества образования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сбор данных о достаточности инфраструктуры школы для соответствия требованиям ФГОС ООО к условиям реализации ООП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сбор данных о методических дефицитах учителей при осуществлении оценочных процедур для формирования индивидуальных образовательных программ повышения квалификации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185071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1296162"/>
            <a:ext cx="8138512" cy="11247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Принципы внутреннего мониторинга качества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индивидуализация образования и оценка его результатов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преемственность результатов образования на уровне основного общего образования с результатами других уровней общего образования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объективность оценки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 err="1"/>
              <a:t>накопляемость</a:t>
            </a:r>
            <a:r>
              <a:rPr lang="ru-RU" sz="2100" dirty="0"/>
              <a:t> результатов оценки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749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5" y="1164277"/>
            <a:ext cx="7290054" cy="1124712"/>
          </a:xfrm>
        </p:spPr>
        <p:txBody>
          <a:bodyPr/>
          <a:lstStyle/>
          <a:p>
            <a:r>
              <a:rPr lang="ru-RU" dirty="0"/>
              <a:t>Механизмы оценивания качества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983230"/>
            <a:ext cx="7290053" cy="3017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балльная оценка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уровневая оценка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бинарная оценка</a:t>
            </a:r>
          </a:p>
        </p:txBody>
      </p:sp>
    </p:spTree>
    <p:extLst>
      <p:ext uri="{BB962C8B-B14F-4D97-AF65-F5344CB8AC3E}">
        <p14:creationId xmlns:p14="http://schemas.microsoft.com/office/powerpoint/2010/main" val="374674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Балльная оценка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211265"/>
            <a:ext cx="8173681" cy="3378005"/>
          </a:xfrm>
        </p:spPr>
        <p:txBody>
          <a:bodyPr/>
          <a:lstStyle/>
          <a:p>
            <a:r>
              <a:rPr lang="ru-RU" sz="2100" dirty="0"/>
              <a:t>описание</a:t>
            </a:r>
            <a:r>
              <a:rPr lang="ru-RU" sz="1350" dirty="0"/>
              <a:t> </a:t>
            </a:r>
            <a:r>
              <a:rPr lang="ru-RU" sz="2100" dirty="0"/>
              <a:t>норм оценивания в баллах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выбирается шкала оценивания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содержательно описывается, по каким признакам оцениваемого объекта необходимо ориентироваться для фиксации оценки в виде балльной отметки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описываются состояния оцениваемого объекта через конкретизацию выделенных признаков объекта оценивания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каждому состоянию оцениваемого объекта ставится в соответствие определенное количество баллов</a:t>
            </a:r>
          </a:p>
        </p:txBody>
      </p:sp>
    </p:spTree>
    <p:extLst>
      <p:ext uri="{BB962C8B-B14F-4D97-AF65-F5344CB8AC3E}">
        <p14:creationId xmlns:p14="http://schemas.microsoft.com/office/powerpoint/2010/main" val="162827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Уровневая оценка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4253" y="2167304"/>
            <a:ext cx="8291147" cy="685800"/>
          </a:xfrm>
        </p:spPr>
        <p:txBody>
          <a:bodyPr>
            <a:noAutofit/>
          </a:bodyPr>
          <a:lstStyle/>
          <a:p>
            <a:r>
              <a:rPr lang="ru-RU" sz="2100" dirty="0"/>
              <a:t>содержательное описание уровней, признаков и способов диагностирования</a:t>
            </a:r>
          </a:p>
          <a:p>
            <a:endParaRPr lang="ru-RU" sz="21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24254" y="2959667"/>
            <a:ext cx="7290054" cy="112471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750" dirty="0">
                <a:solidFill>
                  <a:prstClr val="black">
                    <a:lumMod val="95000"/>
                    <a:lumOff val="5000"/>
                  </a:prstClr>
                </a:solidFill>
              </a:rPr>
              <a:t>Бинарная оценка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24253" y="3978519"/>
            <a:ext cx="8291147" cy="483578"/>
          </a:xfrm>
          <a:prstGeom prst="rect">
            <a:avLst/>
          </a:prstGeom>
        </p:spPr>
        <p:txBody>
          <a:bodyPr vert="horz" lIns="34290" tIns="34290" rIns="34290" bIns="3429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B587C"/>
              </a:buClr>
            </a:pPr>
            <a:r>
              <a:rPr lang="ru-RU" sz="2100" dirty="0">
                <a:solidFill>
                  <a:prstClr val="black"/>
                </a:solidFill>
              </a:rPr>
              <a:t>позволяет фиксировать состояние оцениваемого объекта на уровне «Да-Нет», «Есть – нет», «Проявлено – не проявлено»</a:t>
            </a:r>
          </a:p>
        </p:txBody>
      </p:sp>
    </p:spTree>
    <p:extLst>
      <p:ext uri="{BB962C8B-B14F-4D97-AF65-F5344CB8AC3E}">
        <p14:creationId xmlns:p14="http://schemas.microsoft.com/office/powerpoint/2010/main" val="182007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Внутришкольный</a:t>
            </a:r>
            <a:r>
              <a:rPr lang="ru-RU" b="1" dirty="0"/>
              <a:t> контроль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7" y="1817077"/>
            <a:ext cx="7290053" cy="4492283"/>
          </a:xfrm>
        </p:spPr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всестороннее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и анализ учебно-воспитательного процесса в школе в целях координации всей работы в соответствии с поставленными задачами, вид деятельности руководителей совместно с представителями общественных организаций по установлению на диагностической основе соответствия функционирования и развития всей системы учебно-воспитательной работы школы общегосударственным требованиям (нормативам) и запросам развивающихся личностей ученика и педагога.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276776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внутришкольного контроля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923" y="2286000"/>
            <a:ext cx="8335108" cy="4023360"/>
          </a:xfrm>
        </p:spPr>
        <p:txBody>
          <a:bodyPr/>
          <a:lstStyle/>
          <a:p>
            <a:r>
              <a:rPr lang="ru-RU" sz="2800" dirty="0"/>
              <a:t>планомерность, </a:t>
            </a:r>
            <a:endParaRPr lang="ru-RU" sz="2800" dirty="0" smtClean="0"/>
          </a:p>
          <a:p>
            <a:r>
              <a:rPr lang="ru-RU" sz="2800" dirty="0" smtClean="0"/>
              <a:t>теоретическая </a:t>
            </a:r>
            <a:r>
              <a:rPr lang="ru-RU" sz="2800" dirty="0"/>
              <a:t>и методическая подготовленность и обоснованность, </a:t>
            </a:r>
            <a:endParaRPr lang="ru-RU" sz="2800" dirty="0" smtClean="0"/>
          </a:p>
          <a:p>
            <a:r>
              <a:rPr lang="ru-RU" sz="2800" dirty="0" smtClean="0"/>
              <a:t>систематичность</a:t>
            </a:r>
            <a:r>
              <a:rPr lang="ru-RU" sz="2800" dirty="0"/>
              <a:t>, </a:t>
            </a:r>
            <a:endParaRPr lang="ru-RU" sz="2800" dirty="0" smtClean="0"/>
          </a:p>
          <a:p>
            <a:r>
              <a:rPr lang="ru-RU" sz="2800" dirty="0" smtClean="0"/>
              <a:t>целенаправленность,</a:t>
            </a:r>
          </a:p>
          <a:p>
            <a:r>
              <a:rPr lang="ru-RU" sz="2800" dirty="0" smtClean="0"/>
              <a:t>оперативность,</a:t>
            </a:r>
          </a:p>
          <a:p>
            <a:r>
              <a:rPr lang="ru-RU" sz="2800" dirty="0" smtClean="0"/>
              <a:t>всесторонность </a:t>
            </a:r>
            <a:r>
              <a:rPr lang="ru-RU" sz="2800" dirty="0"/>
              <a:t>и </a:t>
            </a:r>
            <a:r>
              <a:rPr lang="ru-RU" sz="2800" dirty="0" smtClean="0"/>
              <a:t>глубина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7458056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9819" y="186631"/>
            <a:ext cx="7290054" cy="1499616"/>
          </a:xfrm>
        </p:spPr>
        <p:txBody>
          <a:bodyPr/>
          <a:lstStyle/>
          <a:p>
            <a:r>
              <a:rPr lang="ru-RU" dirty="0"/>
              <a:t>виды внутришкольного контроля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969" y="2377440"/>
            <a:ext cx="8216646" cy="4480560"/>
          </a:xfrm>
        </p:spPr>
        <p:txBody>
          <a:bodyPr/>
          <a:lstStyle/>
          <a:p>
            <a:r>
              <a:rPr lang="ru-RU" i="1" dirty="0"/>
              <a:t>Плановые проверки </a:t>
            </a:r>
            <a:endParaRPr lang="ru-RU" i="1" dirty="0" smtClean="0"/>
          </a:p>
          <a:p>
            <a:r>
              <a:rPr lang="ru-RU" i="1" dirty="0" smtClean="0"/>
              <a:t>Оперативные </a:t>
            </a:r>
            <a:r>
              <a:rPr lang="ru-RU" i="1" dirty="0"/>
              <a:t>проверки </a:t>
            </a:r>
            <a:endParaRPr lang="ru-RU" dirty="0"/>
          </a:p>
          <a:p>
            <a:r>
              <a:rPr lang="ru-RU" i="1" dirty="0"/>
              <a:t>Административные проверки </a:t>
            </a:r>
            <a:endParaRPr lang="ru-RU" i="1" dirty="0" smtClean="0"/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охвату объектов контроля </a:t>
            </a:r>
            <a:r>
              <a:rPr lang="ru-RU" sz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обзорный, персональный, тематический, фронтальный, классно-обобщающий;</a:t>
            </a:r>
            <a:endParaRPr lang="ru-RU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8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исполнителю</a:t>
            </a:r>
            <a:r>
              <a:rPr lang="ru-RU" sz="1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коллективный, взаимоконтроль, самоконтроль, административный плановый и внеплановый;</a:t>
            </a:r>
            <a:endParaRPr lang="ru-RU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8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логической </a:t>
            </a:r>
            <a:r>
              <a:rPr lang="ru-RU" sz="1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последовательности </a:t>
            </a:r>
            <a:r>
              <a:rPr lang="ru-RU" sz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текущий, предварительный, промежуточный, итоговый;</a:t>
            </a:r>
            <a:endParaRPr lang="ru-RU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8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периодичности</a:t>
            </a:r>
            <a:r>
              <a:rPr lang="ru-RU" sz="1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эпизодический, периодический, регулярный</a:t>
            </a:r>
            <a:r>
              <a:rPr lang="ru-RU" sz="18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05593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Результативность контроля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 </a:t>
            </a:r>
            <a:r>
              <a:rPr lang="ru-RU" sz="2800" dirty="0" smtClean="0"/>
              <a:t>знание </a:t>
            </a:r>
            <a:r>
              <a:rPr lang="ru-RU" sz="2800" dirty="0"/>
              <a:t>требований программы по каждому предмету учебного плана; </a:t>
            </a:r>
            <a:endParaRPr lang="ru-RU" sz="2800" dirty="0" smtClean="0"/>
          </a:p>
          <a:p>
            <a:r>
              <a:rPr lang="ru-RU" sz="2800" dirty="0" smtClean="0"/>
              <a:t>перспективность </a:t>
            </a:r>
            <a:r>
              <a:rPr lang="ru-RU" sz="2800" dirty="0"/>
              <a:t>внутришкольного контроля; </a:t>
            </a:r>
            <a:endParaRPr lang="ru-RU" sz="2800" dirty="0" smtClean="0"/>
          </a:p>
          <a:p>
            <a:r>
              <a:rPr lang="ru-RU" sz="2800" dirty="0" smtClean="0"/>
              <a:t>тщательная подготовка </a:t>
            </a:r>
            <a:r>
              <a:rPr lang="ru-RU" sz="2800" dirty="0"/>
              <a:t>(</a:t>
            </a:r>
            <a:r>
              <a:rPr lang="ru-RU" sz="2800" dirty="0" smtClean="0"/>
              <a:t>теоретическая, методическая </a:t>
            </a:r>
            <a:r>
              <a:rPr lang="ru-RU" sz="2800" dirty="0"/>
              <a:t>и </a:t>
            </a:r>
            <a:r>
              <a:rPr lang="ru-RU" sz="2800" dirty="0" smtClean="0"/>
              <a:t>организационная) </a:t>
            </a:r>
            <a:r>
              <a:rPr lang="ru-RU" sz="2800" dirty="0"/>
              <a:t>к каждой проверке; </a:t>
            </a:r>
            <a:endParaRPr lang="ru-RU" sz="2800" dirty="0" smtClean="0"/>
          </a:p>
          <a:p>
            <a:r>
              <a:rPr lang="ru-RU" sz="2800" dirty="0" smtClean="0"/>
              <a:t>действенность </a:t>
            </a:r>
            <a:r>
              <a:rPr lang="ru-RU" sz="2800" dirty="0"/>
              <a:t>внутришкольного контроля.</a:t>
            </a:r>
          </a:p>
        </p:txBody>
      </p:sp>
    </p:spTree>
    <p:extLst>
      <p:ext uri="{BB962C8B-B14F-4D97-AF65-F5344CB8AC3E}">
        <p14:creationId xmlns:p14="http://schemas.microsoft.com/office/powerpoint/2010/main" val="263036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мониторинга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системность</a:t>
            </a:r>
          </a:p>
          <a:p>
            <a:r>
              <a:rPr lang="ru-RU" dirty="0" smtClean="0"/>
              <a:t>непрерывность</a:t>
            </a:r>
            <a:endParaRPr lang="ru-RU" dirty="0"/>
          </a:p>
          <a:p>
            <a:r>
              <a:rPr lang="ru-RU" dirty="0" err="1" smtClean="0"/>
              <a:t>диагностичность</a:t>
            </a:r>
            <a:r>
              <a:rPr lang="ru-RU" dirty="0" smtClean="0"/>
              <a:t> </a:t>
            </a:r>
          </a:p>
          <a:p>
            <a:r>
              <a:rPr lang="ru-RU" dirty="0" smtClean="0"/>
              <a:t>информационная оперативность </a:t>
            </a:r>
          </a:p>
          <a:p>
            <a:r>
              <a:rPr lang="ru-RU" dirty="0" smtClean="0"/>
              <a:t>обратная связь </a:t>
            </a:r>
          </a:p>
          <a:p>
            <a:r>
              <a:rPr lang="ru-RU" dirty="0" smtClean="0"/>
              <a:t>научность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483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 внутришкольного контроля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состояние </a:t>
            </a:r>
            <a:r>
              <a:rPr lang="ru-RU" sz="2400" dirty="0"/>
              <a:t>преподавания учебных предметов и качество знаний, умений и навыков учащихся; </a:t>
            </a:r>
            <a:endParaRPr lang="ru-RU" sz="2400" dirty="0" smtClean="0"/>
          </a:p>
          <a:p>
            <a:r>
              <a:rPr lang="ru-RU" sz="2400" dirty="0" smtClean="0"/>
              <a:t>выполнение </a:t>
            </a:r>
            <a:r>
              <a:rPr lang="ru-RU" sz="2400" dirty="0"/>
              <a:t>государственного стандарта, </a:t>
            </a:r>
            <a:endParaRPr lang="ru-RU" sz="2400" dirty="0" smtClean="0"/>
          </a:p>
          <a:p>
            <a:r>
              <a:rPr lang="ru-RU" sz="2400" dirty="0" smtClean="0"/>
              <a:t>организация </a:t>
            </a:r>
            <a:r>
              <a:rPr lang="ru-RU" sz="2400" dirty="0"/>
              <a:t>и проведение факультативных занятий; </a:t>
            </a:r>
            <a:endParaRPr lang="ru-RU" sz="2400" dirty="0" smtClean="0"/>
          </a:p>
          <a:p>
            <a:r>
              <a:rPr lang="ru-RU" sz="2400" dirty="0" smtClean="0"/>
              <a:t>работа </a:t>
            </a:r>
            <a:r>
              <a:rPr lang="ru-RU" sz="2400" dirty="0"/>
              <a:t>метод объединений и предметных комиссий; </a:t>
            </a:r>
            <a:endParaRPr lang="ru-RU" sz="2400" dirty="0" smtClean="0"/>
          </a:p>
          <a:p>
            <a:r>
              <a:rPr lang="ru-RU" sz="2400" dirty="0" smtClean="0"/>
              <a:t>состояние </a:t>
            </a:r>
            <a:r>
              <a:rPr lang="ru-RU" sz="2400" dirty="0"/>
              <a:t>внеклассной работы; </a:t>
            </a:r>
            <a:endParaRPr lang="ru-RU" sz="2400" dirty="0" smtClean="0"/>
          </a:p>
          <a:p>
            <a:r>
              <a:rPr lang="ru-RU" sz="2400" dirty="0" smtClean="0"/>
              <a:t>школьная </a:t>
            </a:r>
            <a:r>
              <a:rPr lang="ru-RU" sz="2400" dirty="0"/>
              <a:t>документация; </a:t>
            </a:r>
            <a:endParaRPr lang="ru-RU" sz="2400" dirty="0" smtClean="0"/>
          </a:p>
          <a:p>
            <a:r>
              <a:rPr lang="ru-RU" sz="2400" dirty="0" smtClean="0"/>
              <a:t>исполнение </a:t>
            </a:r>
            <a:r>
              <a:rPr lang="ru-RU" sz="2400" dirty="0"/>
              <a:t>решений, постановлений, поручений.</a:t>
            </a:r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091944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7639" y="1068266"/>
            <a:ext cx="7552592" cy="4765431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Опишите проблему существующую в вашей школе в области реализации ФГОС ООО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 данную проблему с точки зрения принципа полномочности (находится ли она в сфере ваших полномочий)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варианты решения проблемы существуют?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Рассмотрите все варианты и выберите наиболее оптимальный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 данный вариант решения своевременен? Готово ли ваше учреждение реализовать данное решение? Не является ли данное решение запоздалым?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Охватывает ли данное решение все направления развития вашей школы?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Насколько данное решение согласовано с принятыми ранее?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 достоверная информация вам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была бы необходима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рассмотрения данной проблемы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0928748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216" y="93785"/>
            <a:ext cx="8326316" cy="1770184"/>
          </a:xfrm>
        </p:spPr>
        <p:txBody>
          <a:bodyPr>
            <a:noAutofit/>
          </a:bodyPr>
          <a:lstStyle/>
          <a:p>
            <a:r>
              <a:rPr lang="ru-RU" dirty="0"/>
              <a:t>Организационная  структура  подготовки  и  реализации  управленческого</a:t>
            </a:r>
            <a:br>
              <a:rPr lang="ru-RU" dirty="0"/>
            </a:br>
            <a:r>
              <a:rPr lang="ru-RU" dirty="0"/>
              <a:t>решения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472463"/>
              </p:ext>
            </p:extLst>
          </p:nvPr>
        </p:nvGraphicFramePr>
        <p:xfrm>
          <a:off x="117231" y="1863970"/>
          <a:ext cx="9026769" cy="4710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2016369"/>
                <a:gridCol w="3048000"/>
              </a:tblGrid>
              <a:tr h="66883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Подготовка управленческого решения</a:t>
                      </a:r>
                      <a:endParaRPr lang="ru-RU" sz="2000" dirty="0"/>
                    </a:p>
                  </a:txBody>
                  <a:tcPr marL="68580" marR="68580" marT="34290" marB="34290"/>
                </a:tc>
                <a:tc rowSpan="2">
                  <a:txBody>
                    <a:bodyPr/>
                    <a:lstStyle/>
                    <a:p>
                      <a:r>
                        <a:rPr lang="ru-RU" sz="2000" dirty="0" smtClean="0"/>
                        <a:t>Управленческое решение</a:t>
                      </a:r>
                      <a:endParaRPr lang="ru-RU" sz="20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Реализация решения</a:t>
                      </a:r>
                      <a:endParaRPr lang="ru-RU" sz="2000" dirty="0"/>
                    </a:p>
                  </a:txBody>
                  <a:tcPr marL="68580" marR="68580" marT="34290" marB="34290"/>
                </a:tc>
              </a:tr>
              <a:tr h="403211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Информационная подготовка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Разработка вариантов управленческого решения (больше 2х)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Внешнее и внутреннее согласование вариантов с необходимыми специалистами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Выбор одного варианта</a:t>
                      </a:r>
                      <a:r>
                        <a:rPr lang="ru-RU" sz="2000" baseline="0" dirty="0" smtClean="0"/>
                        <a:t> управленческого решения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baseline="0" dirty="0" smtClean="0"/>
                        <a:t>Утверждение управленческого решения</a:t>
                      </a:r>
                      <a:endParaRPr lang="ru-RU" sz="2000" dirty="0"/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Организация выполнения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Контроль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Информирование </a:t>
                      </a:r>
                      <a:endParaRPr lang="ru-RU" sz="2000" dirty="0"/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86088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989" y="948631"/>
            <a:ext cx="7290054" cy="1700784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Домашнее задание: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сравнить </a:t>
            </a:r>
            <a:r>
              <a:rPr lang="ru-RU" sz="2800" dirty="0"/>
              <a:t>мониторинг и </a:t>
            </a:r>
            <a:r>
              <a:rPr lang="ru-RU" sz="2800" dirty="0" err="1" smtClean="0"/>
              <a:t>внутришкольный</a:t>
            </a:r>
            <a:r>
              <a:rPr lang="ru-RU" sz="2800" dirty="0" smtClean="0"/>
              <a:t> </a:t>
            </a:r>
            <a:r>
              <a:rPr lang="ru-RU" sz="2800" dirty="0"/>
              <a:t>контроль по параметрам</a:t>
            </a:r>
            <a:r>
              <a:rPr lang="ru-RU" sz="2800" dirty="0" smtClean="0"/>
              <a:t>: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400" dirty="0"/>
              <a:t>цели, принципы, виды, функции, алгоритм проведения, инструменты, место в системе управления</a:t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r>
              <a:rPr lang="ru-RU" sz="2400" dirty="0"/>
              <a:t>Результаты сравнения внести в таблицу:</a:t>
            </a:r>
            <a:br>
              <a:rPr lang="ru-RU" sz="2400" dirty="0"/>
            </a:br>
            <a:endParaRPr lang="ru-RU" sz="28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600955"/>
              </p:ext>
            </p:extLst>
          </p:nvPr>
        </p:nvGraphicFramePr>
        <p:xfrm>
          <a:off x="815244" y="3188677"/>
          <a:ext cx="7289799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933"/>
                <a:gridCol w="2429933"/>
                <a:gridCol w="242993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Параметры сравнения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мониторинг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ВШК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814989" y="4611402"/>
            <a:ext cx="7290054" cy="1653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Выполненное задание отправить на электронный адрес </a:t>
            </a:r>
            <a:r>
              <a:rPr lang="en-US" sz="2400" u="sng" dirty="0" err="1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mozgova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</a:t>
            </a:r>
            <a:r>
              <a:rPr lang="en-US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list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400" u="sng" dirty="0" err="1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ru</a:t>
            </a:r>
            <a:r>
              <a:rPr lang="en-US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срок до 5.05.2015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Работу можно выполнить в группе, список группы предоставить в письме. 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412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мониторинга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информационных условий для формирования целостного представления о состоянии системы образования, о качественных и количественных изменениях в ней.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49693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Интеграл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1110</TotalTime>
  <Words>3292</Words>
  <Application>Microsoft Office PowerPoint</Application>
  <PresentationFormat>Экран (4:3)</PresentationFormat>
  <Paragraphs>542</Paragraphs>
  <Slides>83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83</vt:i4>
      </vt:variant>
    </vt:vector>
  </HeadingPairs>
  <TitlesOfParts>
    <vt:vector size="95" baseType="lpstr">
      <vt:lpstr>Arial</vt:lpstr>
      <vt:lpstr>Calibri</vt:lpstr>
      <vt:lpstr>Symbol</vt:lpstr>
      <vt:lpstr>Tahoma</vt:lpstr>
      <vt:lpstr>Times New Roman</vt:lpstr>
      <vt:lpstr>Tw Cen MT</vt:lpstr>
      <vt:lpstr>Tw Cen MT Condensed</vt:lpstr>
      <vt:lpstr>Wingdings</vt:lpstr>
      <vt:lpstr>Wingdings 3</vt:lpstr>
      <vt:lpstr>Капля</vt:lpstr>
      <vt:lpstr>Интеграл</vt:lpstr>
      <vt:lpstr>Document</vt:lpstr>
      <vt:lpstr>Мониторинг и внутришкольный контроль в образовательном учреждении</vt:lpstr>
      <vt:lpstr>какая информация на уровне школы собирается, анализируется и используется в процессе управления ОУ?</vt:lpstr>
      <vt:lpstr>Мониторинг</vt:lpstr>
      <vt:lpstr>Принципы мониторинга</vt:lpstr>
      <vt:lpstr>Современные мониторинги в образовании</vt:lpstr>
      <vt:lpstr>Презентация PowerPoint</vt:lpstr>
      <vt:lpstr>Мониторинг</vt:lpstr>
      <vt:lpstr>Особенности мониторинга</vt:lpstr>
      <vt:lpstr>Цель мониторинга</vt:lpstr>
      <vt:lpstr>Задачи мониторинга</vt:lpstr>
      <vt:lpstr>Субъекты и объекты мониторинга </vt:lpstr>
      <vt:lpstr>Результаты образовательной деятельности как объекты мониторинга</vt:lpstr>
      <vt:lpstr>Системы мониторинга в образовании</vt:lpstr>
      <vt:lpstr>Виды мониторинга  (по целям)</vt:lpstr>
      <vt:lpstr>Виды мониторинга  (по основаниям экспертизы)</vt:lpstr>
      <vt:lpstr>Виды мониторинга  (по уровням управления)</vt:lpstr>
      <vt:lpstr>Образовательный мониторинг</vt:lpstr>
      <vt:lpstr>Презентация PowerPoint</vt:lpstr>
      <vt:lpstr>Практическое задание «Виды мониторинга»  Прочитайте текст, в котором характеризуются различные виды мониторинга и выделите основные характеристики различных видов мониторинга.</vt:lpstr>
      <vt:lpstr>Функции мониторинга</vt:lpstr>
      <vt:lpstr>Функции мониторинга</vt:lpstr>
      <vt:lpstr>Способы и технологии осуществления мониторинга</vt:lpstr>
      <vt:lpstr>Методы мониторинга</vt:lpstr>
      <vt:lpstr>Основное направление мониторинга</vt:lpstr>
      <vt:lpstr>Программа мониторинга </vt:lpstr>
      <vt:lpstr>Программа мониторинга </vt:lpstr>
      <vt:lpstr>Программа мониторинга (пример)</vt:lpstr>
      <vt:lpstr>Программа мониторинга (пример)</vt:lpstr>
      <vt:lpstr>Процедура работы над мониторингом</vt:lpstr>
      <vt:lpstr>Модель мониторинговых исследований образовательного процесса</vt:lpstr>
      <vt:lpstr>Нормативно-установочный этап </vt:lpstr>
      <vt:lpstr>Аналитико-диагностический этап </vt:lpstr>
      <vt:lpstr>Прогностический этап </vt:lpstr>
      <vt:lpstr>Промежуточно-диагностический этап </vt:lpstr>
      <vt:lpstr>Итогово-диагностический этап </vt:lpstr>
      <vt:lpstr>Мониторинг педагогических нововведений</vt:lpstr>
      <vt:lpstr>Критериально-оценочный комплекс мониторинга</vt:lpstr>
      <vt:lpstr>Критериально-оценочный комплекс мониторинга</vt:lpstr>
      <vt:lpstr>Критериально-оценочный комплекс мониторинга</vt:lpstr>
      <vt:lpstr>Критериально-оценочный комплекс мониторинга</vt:lpstr>
      <vt:lpstr>Критериально-оценочный комплекс мониторинга</vt:lpstr>
      <vt:lpstr>Практическое задание Цель –определить взаимосвязь критериев, показателей и индикаторов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Определение диагностических методов мониторинга</vt:lpstr>
      <vt:lpstr>Сбор и обработка информации</vt:lpstr>
      <vt:lpstr>Интерпретация данных</vt:lpstr>
      <vt:lpstr>прогноз дальнейшего развития инновационных процессов</vt:lpstr>
      <vt:lpstr>Практическое задание  Цель – определить направления мониторинга реализации ФГОС ООО, критерии оценки.  </vt:lpstr>
      <vt:lpstr>Концепция общероссийской системы оценки качества общего образования (ОСОКОО)</vt:lpstr>
      <vt:lpstr>Логика стандартизации образования</vt:lpstr>
      <vt:lpstr>Механизмы оценки качества образования</vt:lpstr>
      <vt:lpstr>Изменения с системе оценки качества образования</vt:lpstr>
      <vt:lpstr>оценка индивидуальных достижений учащихся</vt:lpstr>
      <vt:lpstr>Государственные Экзамены</vt:lpstr>
      <vt:lpstr>национальные и международные исследования и мониторинги</vt:lpstr>
      <vt:lpstr>Внутриклассное/внутришкольное оценивание</vt:lpstr>
      <vt:lpstr>В 2014-2016 годах…</vt:lpstr>
      <vt:lpstr>Модель мониторинга системы оценивания</vt:lpstr>
      <vt:lpstr>Элементы системы оценки качества образования</vt:lpstr>
      <vt:lpstr>Внутренняя оценка в системе ОСОКО</vt:lpstr>
      <vt:lpstr>Виды оценки образовательных результатов школьников</vt:lpstr>
      <vt:lpstr>Школьная  система оценки результатов и качества образования</vt:lpstr>
      <vt:lpstr>Ведущие оценочные процедуры мониторинга качества образования</vt:lpstr>
      <vt:lpstr>Функции мониторинга оценки качества ООО на федеральном уровне</vt:lpstr>
      <vt:lpstr>Функции мониторинга оценки качества ООО на уровне Региона</vt:lpstr>
      <vt:lpstr>Функции мониторинга оценки качества ООО на уровне муниципалитета</vt:lpstr>
      <vt:lpstr>Функции мониторинга оценки качества ООО на уровне ОУ</vt:lpstr>
      <vt:lpstr>Принципы внутреннего мониторинга качества образования</vt:lpstr>
      <vt:lpstr>Механизмы оценивания качества образования</vt:lpstr>
      <vt:lpstr>Балльная оценка</vt:lpstr>
      <vt:lpstr>Уровневая оценка</vt:lpstr>
      <vt:lpstr>Внутришкольный контроль</vt:lpstr>
      <vt:lpstr>Принципы внутришкольного контроля</vt:lpstr>
      <vt:lpstr>виды внутришкольного контроля </vt:lpstr>
      <vt:lpstr>Результативность контроля</vt:lpstr>
      <vt:lpstr>содержание внутришкольного контроля</vt:lpstr>
      <vt:lpstr>Презентация PowerPoint</vt:lpstr>
      <vt:lpstr>Организационная  структура  подготовки  и  реализации  управленческого решения</vt:lpstr>
      <vt:lpstr>Домашнее задание:   сравнить мониторинг и внутришкольный контроль по параметрам:  цели, принципы, виды, функции, алгоритм проведения, инструменты, место в системе управления   Результаты сравнения внести в таблицу: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подходы к организации системы мониторинга в образовании</dc:title>
  <dc:creator>Наталья Мозгова</dc:creator>
  <cp:lastModifiedBy>Наталья Мозгова</cp:lastModifiedBy>
  <cp:revision>51</cp:revision>
  <dcterms:created xsi:type="dcterms:W3CDTF">2015-03-17T15:55:19Z</dcterms:created>
  <dcterms:modified xsi:type="dcterms:W3CDTF">2015-04-27T21:49:12Z</dcterms:modified>
</cp:coreProperties>
</file>