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68" r:id="rId4"/>
    <p:sldMasterId id="2147483780" r:id="rId5"/>
    <p:sldMasterId id="2147483792" r:id="rId6"/>
    <p:sldMasterId id="2147483804" r:id="rId7"/>
    <p:sldMasterId id="2147483816" r:id="rId8"/>
  </p:sldMasterIdLst>
  <p:notesMasterIdLst>
    <p:notesMasterId r:id="rId54"/>
  </p:notesMasterIdLst>
  <p:sldIdLst>
    <p:sldId id="257" r:id="rId9"/>
    <p:sldId id="334" r:id="rId10"/>
    <p:sldId id="353" r:id="rId11"/>
    <p:sldId id="312" r:id="rId12"/>
    <p:sldId id="319" r:id="rId13"/>
    <p:sldId id="350" r:id="rId14"/>
    <p:sldId id="351" r:id="rId15"/>
    <p:sldId id="352" r:id="rId16"/>
    <p:sldId id="310" r:id="rId17"/>
    <p:sldId id="347" r:id="rId18"/>
    <p:sldId id="348" r:id="rId19"/>
    <p:sldId id="311" r:id="rId20"/>
    <p:sldId id="335" r:id="rId21"/>
    <p:sldId id="313" r:id="rId22"/>
    <p:sldId id="314" r:id="rId23"/>
    <p:sldId id="315" r:id="rId24"/>
    <p:sldId id="316" r:id="rId25"/>
    <p:sldId id="317" r:id="rId26"/>
    <p:sldId id="349" r:id="rId27"/>
    <p:sldId id="318" r:id="rId28"/>
    <p:sldId id="321" r:id="rId29"/>
    <p:sldId id="322" r:id="rId30"/>
    <p:sldId id="323" r:id="rId31"/>
    <p:sldId id="320" r:id="rId32"/>
    <p:sldId id="326" r:id="rId33"/>
    <p:sldId id="325" r:id="rId34"/>
    <p:sldId id="324" r:id="rId35"/>
    <p:sldId id="329" r:id="rId36"/>
    <p:sldId id="330" r:id="rId37"/>
    <p:sldId id="328" r:id="rId38"/>
    <p:sldId id="327" r:id="rId39"/>
    <p:sldId id="332" r:id="rId40"/>
    <p:sldId id="333" r:id="rId41"/>
    <p:sldId id="336" r:id="rId42"/>
    <p:sldId id="331" r:id="rId43"/>
    <p:sldId id="338" r:id="rId44"/>
    <p:sldId id="341" r:id="rId45"/>
    <p:sldId id="339" r:id="rId46"/>
    <p:sldId id="340" r:id="rId47"/>
    <p:sldId id="343" r:id="rId48"/>
    <p:sldId id="344" r:id="rId49"/>
    <p:sldId id="345" r:id="rId50"/>
    <p:sldId id="346" r:id="rId51"/>
    <p:sldId id="342" r:id="rId52"/>
    <p:sldId id="258" r:id="rId53"/>
  </p:sldIdLst>
  <p:sldSz cx="12192000" cy="6858000"/>
  <p:notesSz cx="6797675" cy="9926638"/>
  <p:defaultText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1E74141D-A846-44EA-A90B-D13EB699EF08}">
          <p14:sldIdLst>
            <p14:sldId id="257"/>
            <p14:sldId id="334"/>
            <p14:sldId id="353"/>
            <p14:sldId id="312"/>
            <p14:sldId id="319"/>
            <p14:sldId id="350"/>
            <p14:sldId id="351"/>
            <p14:sldId id="352"/>
            <p14:sldId id="310"/>
            <p14:sldId id="347"/>
            <p14:sldId id="348"/>
            <p14:sldId id="311"/>
            <p14:sldId id="335"/>
            <p14:sldId id="313"/>
            <p14:sldId id="314"/>
            <p14:sldId id="315"/>
            <p14:sldId id="316"/>
            <p14:sldId id="317"/>
            <p14:sldId id="349"/>
            <p14:sldId id="318"/>
            <p14:sldId id="321"/>
            <p14:sldId id="322"/>
            <p14:sldId id="323"/>
            <p14:sldId id="320"/>
            <p14:sldId id="326"/>
            <p14:sldId id="325"/>
            <p14:sldId id="324"/>
            <p14:sldId id="329"/>
            <p14:sldId id="330"/>
            <p14:sldId id="328"/>
            <p14:sldId id="327"/>
            <p14:sldId id="332"/>
            <p14:sldId id="333"/>
            <p14:sldId id="336"/>
            <p14:sldId id="331"/>
            <p14:sldId id="338"/>
            <p14:sldId id="341"/>
            <p14:sldId id="339"/>
            <p14:sldId id="340"/>
            <p14:sldId id="343"/>
            <p14:sldId id="344"/>
            <p14:sldId id="345"/>
            <p14:sldId id="346"/>
            <p14:sldId id="342"/>
            <p14:sldId id="25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C36"/>
    <a:srgbClr val="A32D35"/>
    <a:srgbClr val="B9D4ED"/>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86400" autoAdjust="0"/>
  </p:normalViewPr>
  <p:slideViewPr>
    <p:cSldViewPr snapToGrid="0">
      <p:cViewPr>
        <p:scale>
          <a:sx n="67" d="100"/>
          <a:sy n="67" d="100"/>
        </p:scale>
        <p:origin x="-1286" y="-54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5795A77-F620-4864-8B77-D6B39480A155}" type="datetimeFigureOut">
              <a:rPr lang="ru-RU" smtClean="0"/>
              <a:pPr/>
              <a:t>08.04.2019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8C0C6A6-2B29-43D8-8D5B-0B2DE57D38A0}" type="slidenum">
              <a:rPr lang="ru-RU" smtClean="0"/>
              <a:pPr/>
              <a:t>‹#›</a:t>
            </a:fld>
            <a:endParaRPr lang="ru-RU"/>
          </a:p>
        </p:txBody>
      </p:sp>
    </p:spTree>
    <p:extLst>
      <p:ext uri="{BB962C8B-B14F-4D97-AF65-F5344CB8AC3E}">
        <p14:creationId xmlns:p14="http://schemas.microsoft.com/office/powerpoint/2010/main" val="2996187484"/>
      </p:ext>
    </p:extLst>
  </p:cSld>
  <p:clrMap bg1="lt1" tx1="dk1" bg2="lt2" tx2="dk2" accent1="accent1" accent2="accent2" accent3="accent3" accent4="accent4" accent5="accent5" accent6="accent6" hlink="hlink" folHlink="folHlink"/>
  <p:notesStyle>
    <a:lvl1pPr marL="0" algn="l" defTabSz="913108" rtl="0" eaLnBrk="1" latinLnBrk="0" hangingPunct="1">
      <a:defRPr sz="1200" kern="1200">
        <a:solidFill>
          <a:schemeClr val="tx1"/>
        </a:solidFill>
        <a:latin typeface="+mn-lt"/>
        <a:ea typeface="+mn-ea"/>
        <a:cs typeface="+mn-cs"/>
      </a:defRPr>
    </a:lvl1pPr>
    <a:lvl2pPr marL="456519" algn="l" defTabSz="913108" rtl="0" eaLnBrk="1" latinLnBrk="0" hangingPunct="1">
      <a:defRPr sz="1200" kern="1200">
        <a:solidFill>
          <a:schemeClr val="tx1"/>
        </a:solidFill>
        <a:latin typeface="+mn-lt"/>
        <a:ea typeface="+mn-ea"/>
        <a:cs typeface="+mn-cs"/>
      </a:defRPr>
    </a:lvl2pPr>
    <a:lvl3pPr marL="913108" algn="l" defTabSz="913108" rtl="0" eaLnBrk="1" latinLnBrk="0" hangingPunct="1">
      <a:defRPr sz="1200" kern="1200">
        <a:solidFill>
          <a:schemeClr val="tx1"/>
        </a:solidFill>
        <a:latin typeface="+mn-lt"/>
        <a:ea typeface="+mn-ea"/>
        <a:cs typeface="+mn-cs"/>
      </a:defRPr>
    </a:lvl3pPr>
    <a:lvl4pPr marL="1369662" algn="l" defTabSz="913108" rtl="0" eaLnBrk="1" latinLnBrk="0" hangingPunct="1">
      <a:defRPr sz="1200" kern="1200">
        <a:solidFill>
          <a:schemeClr val="tx1"/>
        </a:solidFill>
        <a:latin typeface="+mn-lt"/>
        <a:ea typeface="+mn-ea"/>
        <a:cs typeface="+mn-cs"/>
      </a:defRPr>
    </a:lvl4pPr>
    <a:lvl5pPr marL="1826216" algn="l" defTabSz="913108" rtl="0" eaLnBrk="1" latinLnBrk="0" hangingPunct="1">
      <a:defRPr sz="1200" kern="1200">
        <a:solidFill>
          <a:schemeClr val="tx1"/>
        </a:solidFill>
        <a:latin typeface="+mn-lt"/>
        <a:ea typeface="+mn-ea"/>
        <a:cs typeface="+mn-cs"/>
      </a:defRPr>
    </a:lvl5pPr>
    <a:lvl6pPr marL="2282806" algn="l" defTabSz="913108" rtl="0" eaLnBrk="1" latinLnBrk="0" hangingPunct="1">
      <a:defRPr sz="1200" kern="1200">
        <a:solidFill>
          <a:schemeClr val="tx1"/>
        </a:solidFill>
        <a:latin typeface="+mn-lt"/>
        <a:ea typeface="+mn-ea"/>
        <a:cs typeface="+mn-cs"/>
      </a:defRPr>
    </a:lvl6pPr>
    <a:lvl7pPr marL="2739322" algn="l" defTabSz="913108" rtl="0" eaLnBrk="1" latinLnBrk="0" hangingPunct="1">
      <a:defRPr sz="1200" kern="1200">
        <a:solidFill>
          <a:schemeClr val="tx1"/>
        </a:solidFill>
        <a:latin typeface="+mn-lt"/>
        <a:ea typeface="+mn-ea"/>
        <a:cs typeface="+mn-cs"/>
      </a:defRPr>
    </a:lvl7pPr>
    <a:lvl8pPr marL="3195840" algn="l" defTabSz="913108" rtl="0" eaLnBrk="1" latinLnBrk="0" hangingPunct="1">
      <a:defRPr sz="1200" kern="1200">
        <a:solidFill>
          <a:schemeClr val="tx1"/>
        </a:solidFill>
        <a:latin typeface="+mn-lt"/>
        <a:ea typeface="+mn-ea"/>
        <a:cs typeface="+mn-cs"/>
      </a:defRPr>
    </a:lvl8pPr>
    <a:lvl9pPr marL="3652359" algn="l" defTabSz="9131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a:xfrm>
            <a:off x="90488" y="744538"/>
            <a:ext cx="6616700" cy="3722687"/>
          </a:xfrm>
          <a:noFill/>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a:xfrm>
            <a:off x="90488" y="744538"/>
            <a:ext cx="6616700" cy="3722687"/>
          </a:xfrm>
          <a:noFill/>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xfrm>
            <a:off x="90488" y="744538"/>
            <a:ext cx="6616700" cy="3722687"/>
          </a:xfrm>
          <a:noFill/>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xfrm>
            <a:off x="90488" y="744538"/>
            <a:ext cx="6616700" cy="3722687"/>
          </a:xfrm>
          <a:noFill/>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79876" name="Верхний колонтитул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95">
              <a:defRPr b="1">
                <a:solidFill>
                  <a:schemeClr val="tx1"/>
                </a:solidFill>
                <a:latin typeface="Arial" charset="0"/>
                <a:cs typeface="Arial" charset="0"/>
              </a:defRPr>
            </a:lvl1pPr>
            <a:lvl2pPr marL="749042" indent="-288093" defTabSz="912295">
              <a:defRPr b="1">
                <a:solidFill>
                  <a:schemeClr val="tx1"/>
                </a:solidFill>
                <a:latin typeface="Arial" charset="0"/>
                <a:cs typeface="Arial" charset="0"/>
              </a:defRPr>
            </a:lvl2pPr>
            <a:lvl3pPr marL="1152373" indent="-230475" defTabSz="912295">
              <a:defRPr b="1">
                <a:solidFill>
                  <a:schemeClr val="tx1"/>
                </a:solidFill>
                <a:latin typeface="Arial" charset="0"/>
                <a:cs typeface="Arial" charset="0"/>
              </a:defRPr>
            </a:lvl3pPr>
            <a:lvl4pPr marL="1613322" indent="-230475" defTabSz="912295">
              <a:defRPr b="1">
                <a:solidFill>
                  <a:schemeClr val="tx1"/>
                </a:solidFill>
                <a:latin typeface="Arial" charset="0"/>
                <a:cs typeface="Arial" charset="0"/>
              </a:defRPr>
            </a:lvl4pPr>
            <a:lvl5pPr marL="2074271" indent="-230475" defTabSz="912295">
              <a:defRPr b="1">
                <a:solidFill>
                  <a:schemeClr val="tx1"/>
                </a:solidFill>
                <a:latin typeface="Arial" charset="0"/>
                <a:cs typeface="Arial" charset="0"/>
              </a:defRPr>
            </a:lvl5pPr>
            <a:lvl6pPr marL="2535220" indent="-230475" defTabSz="912295" eaLnBrk="0" fontAlgn="base" hangingPunct="0">
              <a:spcBef>
                <a:spcPct val="0"/>
              </a:spcBef>
              <a:spcAft>
                <a:spcPct val="0"/>
              </a:spcAft>
              <a:defRPr b="1">
                <a:solidFill>
                  <a:schemeClr val="tx1"/>
                </a:solidFill>
                <a:latin typeface="Arial" charset="0"/>
                <a:cs typeface="Arial" charset="0"/>
              </a:defRPr>
            </a:lvl6pPr>
            <a:lvl7pPr marL="2996169" indent="-230475" defTabSz="912295" eaLnBrk="0" fontAlgn="base" hangingPunct="0">
              <a:spcBef>
                <a:spcPct val="0"/>
              </a:spcBef>
              <a:spcAft>
                <a:spcPct val="0"/>
              </a:spcAft>
              <a:defRPr b="1">
                <a:solidFill>
                  <a:schemeClr val="tx1"/>
                </a:solidFill>
                <a:latin typeface="Arial" charset="0"/>
                <a:cs typeface="Arial" charset="0"/>
              </a:defRPr>
            </a:lvl7pPr>
            <a:lvl8pPr marL="3457118" indent="-230475" defTabSz="912295" eaLnBrk="0" fontAlgn="base" hangingPunct="0">
              <a:spcBef>
                <a:spcPct val="0"/>
              </a:spcBef>
              <a:spcAft>
                <a:spcPct val="0"/>
              </a:spcAft>
              <a:defRPr b="1">
                <a:solidFill>
                  <a:schemeClr val="tx1"/>
                </a:solidFill>
                <a:latin typeface="Arial" charset="0"/>
                <a:cs typeface="Arial" charset="0"/>
              </a:defRPr>
            </a:lvl8pPr>
            <a:lvl9pPr marL="3918067" indent="-230475" defTabSz="912295" eaLnBrk="0" fontAlgn="base" hangingPunct="0">
              <a:spcBef>
                <a:spcPct val="0"/>
              </a:spcBef>
              <a:spcAft>
                <a:spcPct val="0"/>
              </a:spcAft>
              <a:defRPr b="1">
                <a:solidFill>
                  <a:schemeClr val="tx1"/>
                </a:solidFill>
                <a:latin typeface="Arial" charset="0"/>
                <a:cs typeface="Arial" charset="0"/>
              </a:defRPr>
            </a:lvl9pPr>
          </a:lstStyle>
          <a:p>
            <a:endParaRPr lang="ru-RU" altLang="ru-RU" b="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xfrm>
            <a:off x="90488" y="744538"/>
            <a:ext cx="6616700" cy="3722687"/>
          </a:xfrm>
          <a:noFill/>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a:xfrm>
            <a:off x="90488" y="744538"/>
            <a:ext cx="6616700" cy="3722687"/>
          </a:xfrm>
          <a:noFill/>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97"/>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342938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378248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61"/>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61"/>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111833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253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5771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9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2668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540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2602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34575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06046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8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7704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177529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8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263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0058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08.04.2019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90520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914400" y="213048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760EB4D-5B10-4A07-95D3-DD1D6BAFAEE3}"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CD9F81FE-9AD8-4FD2-847C-D4FF1159D866}" type="slidenum">
              <a:rPr lang="ru-RU"/>
              <a:pPr>
                <a:defRPr/>
              </a:pPr>
              <a:t>‹#›</a:t>
            </a:fld>
            <a:endParaRPr lang="ru-RU"/>
          </a:p>
        </p:txBody>
      </p:sp>
    </p:spTree>
    <p:extLst>
      <p:ext uri="{BB962C8B-B14F-4D97-AF65-F5344CB8AC3E}">
        <p14:creationId xmlns:p14="http://schemas.microsoft.com/office/powerpoint/2010/main" val="158933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2F0AA4-1489-495D-9D2A-08821E3F6A35}"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79806215-EE1C-4F49-B4E9-F96DDA663CC4}" type="slidenum">
              <a:rPr lang="ru-RU"/>
              <a:pPr>
                <a:defRPr/>
              </a:pPr>
              <a:t>‹#›</a:t>
            </a:fld>
            <a:endParaRPr lang="ru-RU"/>
          </a:p>
        </p:txBody>
      </p:sp>
    </p:spTree>
    <p:extLst>
      <p:ext uri="{BB962C8B-B14F-4D97-AF65-F5344CB8AC3E}">
        <p14:creationId xmlns:p14="http://schemas.microsoft.com/office/powerpoint/2010/main" val="267042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63084" y="440695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2347166-D081-47AE-AFFE-58D45AED8B6B}"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EA319F1A-CF03-4464-96EA-57EE1AD13DD2}" type="slidenum">
              <a:rPr lang="ru-RU"/>
              <a:pPr>
                <a:defRPr/>
              </a:pPr>
              <a:t>‹#›</a:t>
            </a:fld>
            <a:endParaRPr lang="ru-RU"/>
          </a:p>
        </p:txBody>
      </p:sp>
    </p:spTree>
    <p:extLst>
      <p:ext uri="{BB962C8B-B14F-4D97-AF65-F5344CB8AC3E}">
        <p14:creationId xmlns:p14="http://schemas.microsoft.com/office/powerpoint/2010/main" val="2372039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C974A75-A338-425F-9747-1F021745D16F}"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3EAD5DDF-6A5E-46F3-920D-1C38F7D3A2C5}" type="slidenum">
              <a:rPr lang="ru-RU"/>
              <a:pPr>
                <a:defRPr/>
              </a:pPr>
              <a:t>‹#›</a:t>
            </a:fld>
            <a:endParaRPr lang="ru-RU"/>
          </a:p>
        </p:txBody>
      </p:sp>
    </p:spTree>
    <p:extLst>
      <p:ext uri="{BB962C8B-B14F-4D97-AF65-F5344CB8AC3E}">
        <p14:creationId xmlns:p14="http://schemas.microsoft.com/office/powerpoint/2010/main" val="3413033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6005753-0365-4EC1-AE8F-AAC30DA0EC24}" type="datetime1">
              <a:rPr lang="ru-RU"/>
              <a:pPr>
                <a:defRPr/>
              </a:pPr>
              <a:t>08.04.2019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EDD1D953-D2CF-43E8-B4DF-3B2D12AC1194}" type="slidenum">
              <a:rPr lang="ru-RU"/>
              <a:pPr>
                <a:defRPr/>
              </a:pPr>
              <a:t>‹#›</a:t>
            </a:fld>
            <a:endParaRPr lang="ru-RU"/>
          </a:p>
        </p:txBody>
      </p:sp>
    </p:spTree>
    <p:extLst>
      <p:ext uri="{BB962C8B-B14F-4D97-AF65-F5344CB8AC3E}">
        <p14:creationId xmlns:p14="http://schemas.microsoft.com/office/powerpoint/2010/main" val="207655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E07ED39-791B-467F-9E54-12E392CB4770}" type="datetime1">
              <a:rPr lang="ru-RU"/>
              <a:pPr>
                <a:defRPr/>
              </a:pPr>
              <a:t>08.04.2019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4CCCE3EA-061D-4BE0-924F-3B90878B4C48}" type="slidenum">
              <a:rPr lang="ru-RU"/>
              <a:pPr>
                <a:defRPr/>
              </a:pPr>
              <a:t>‹#›</a:t>
            </a:fld>
            <a:endParaRPr lang="ru-RU"/>
          </a:p>
        </p:txBody>
      </p:sp>
    </p:spTree>
    <p:extLst>
      <p:ext uri="{BB962C8B-B14F-4D97-AF65-F5344CB8AC3E}">
        <p14:creationId xmlns:p14="http://schemas.microsoft.com/office/powerpoint/2010/main" val="176319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2A1E07C-AA6D-4AE2-8CF6-D4C8234CEA04}" type="datetime1">
              <a:rPr lang="ru-RU"/>
              <a:pPr>
                <a:defRPr/>
              </a:pPr>
              <a:t>08.04.2019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FA19437D-5549-4E33-8483-559B082E3E28}" type="slidenum">
              <a:rPr lang="ru-RU"/>
              <a:pPr>
                <a:defRPr/>
              </a:pPr>
              <a:t>‹#›</a:t>
            </a:fld>
            <a:endParaRPr lang="ru-RU"/>
          </a:p>
        </p:txBody>
      </p:sp>
    </p:spTree>
    <p:extLst>
      <p:ext uri="{BB962C8B-B14F-4D97-AF65-F5344CB8AC3E}">
        <p14:creationId xmlns:p14="http://schemas.microsoft.com/office/powerpoint/2010/main" val="362135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74"/>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525"/>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786052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C74290-9B55-497F-93F2-88418807E48E}"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A93DE263-4C34-40D4-A13F-719B75B5CA02}" type="slidenum">
              <a:rPr lang="ru-RU"/>
              <a:pPr>
                <a:defRPr/>
              </a:pPr>
              <a:t>‹#›</a:t>
            </a:fld>
            <a:endParaRPr lang="ru-RU"/>
          </a:p>
        </p:txBody>
      </p:sp>
    </p:spTree>
    <p:extLst>
      <p:ext uri="{BB962C8B-B14F-4D97-AF65-F5344CB8AC3E}">
        <p14:creationId xmlns:p14="http://schemas.microsoft.com/office/powerpoint/2010/main" val="2533672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02406A-C7EA-4068-AE41-E5A70ED08021}"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96F9A02B-B055-4DFB-83FC-B9255FA03900}" type="slidenum">
              <a:rPr lang="ru-RU"/>
              <a:pPr>
                <a:defRPr/>
              </a:pPr>
              <a:t>‹#›</a:t>
            </a:fld>
            <a:endParaRPr lang="ru-RU"/>
          </a:p>
        </p:txBody>
      </p:sp>
    </p:spTree>
    <p:extLst>
      <p:ext uri="{BB962C8B-B14F-4D97-AF65-F5344CB8AC3E}">
        <p14:creationId xmlns:p14="http://schemas.microsoft.com/office/powerpoint/2010/main" val="934157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83478D-6159-4A22-A715-532DC5CF7218}"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9AD353A0-44FC-481A-9AC6-152B925935A3}" type="slidenum">
              <a:rPr lang="ru-RU"/>
              <a:pPr>
                <a:defRPr/>
              </a:pPr>
              <a:t>‹#›</a:t>
            </a:fld>
            <a:endParaRPr lang="ru-RU"/>
          </a:p>
        </p:txBody>
      </p:sp>
    </p:spTree>
    <p:extLst>
      <p:ext uri="{BB962C8B-B14F-4D97-AF65-F5344CB8AC3E}">
        <p14:creationId xmlns:p14="http://schemas.microsoft.com/office/powerpoint/2010/main" val="1994145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95"/>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95"/>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ECFBC6-F5B5-4ADD-846D-59847804E499}"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92F99A33-3A70-419C-AB2B-FCE3913562AD}" type="slidenum">
              <a:rPr lang="ru-RU"/>
              <a:pPr>
                <a:defRPr/>
              </a:pPr>
              <a:t>‹#›</a:t>
            </a:fld>
            <a:endParaRPr lang="ru-RU"/>
          </a:p>
        </p:txBody>
      </p:sp>
    </p:spTree>
    <p:extLst>
      <p:ext uri="{BB962C8B-B14F-4D97-AF65-F5344CB8AC3E}">
        <p14:creationId xmlns:p14="http://schemas.microsoft.com/office/powerpoint/2010/main" val="667770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914400" y="213047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59AAB03-4723-454C-97F2-90A3EAC1A79E}"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92F00A95-7D41-492C-B506-15F3C22B4B5B}" type="slidenum">
              <a:rPr lang="ru-RU"/>
              <a:pPr>
                <a:defRPr/>
              </a:pPr>
              <a:t>‹#›</a:t>
            </a:fld>
            <a:endParaRPr lang="ru-RU"/>
          </a:p>
        </p:txBody>
      </p:sp>
    </p:spTree>
    <p:extLst>
      <p:ext uri="{BB962C8B-B14F-4D97-AF65-F5344CB8AC3E}">
        <p14:creationId xmlns:p14="http://schemas.microsoft.com/office/powerpoint/2010/main" val="726349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ED9D72-60EE-457F-BCBB-A1BA94A316E6}"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A31323C-AEEE-4652-8331-8DEE8E3BD34E}" type="slidenum">
              <a:rPr lang="ru-RU"/>
              <a:pPr>
                <a:defRPr/>
              </a:pPr>
              <a:t>‹#›</a:t>
            </a:fld>
            <a:endParaRPr lang="ru-RU"/>
          </a:p>
        </p:txBody>
      </p:sp>
    </p:spTree>
    <p:extLst>
      <p:ext uri="{BB962C8B-B14F-4D97-AF65-F5344CB8AC3E}">
        <p14:creationId xmlns:p14="http://schemas.microsoft.com/office/powerpoint/2010/main" val="629859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63084" y="440694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A31CFCF-5EAE-4850-B7B3-84E51F18810C}"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85F5CD7-D179-40D0-B7F6-CF89E4F40CC5}" type="slidenum">
              <a:rPr lang="ru-RU"/>
              <a:pPr>
                <a:defRPr/>
              </a:pPr>
              <a:t>‹#›</a:t>
            </a:fld>
            <a:endParaRPr lang="ru-RU"/>
          </a:p>
        </p:txBody>
      </p:sp>
    </p:spTree>
    <p:extLst>
      <p:ext uri="{BB962C8B-B14F-4D97-AF65-F5344CB8AC3E}">
        <p14:creationId xmlns:p14="http://schemas.microsoft.com/office/powerpoint/2010/main" val="2594747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CE7B559-0CD5-4F2D-9F21-5934B38399C3}"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63D49D2C-2347-4A3E-A300-1029D06924C4}" type="slidenum">
              <a:rPr lang="ru-RU"/>
              <a:pPr>
                <a:defRPr/>
              </a:pPr>
              <a:t>‹#›</a:t>
            </a:fld>
            <a:endParaRPr lang="ru-RU"/>
          </a:p>
        </p:txBody>
      </p:sp>
    </p:spTree>
    <p:extLst>
      <p:ext uri="{BB962C8B-B14F-4D97-AF65-F5344CB8AC3E}">
        <p14:creationId xmlns:p14="http://schemas.microsoft.com/office/powerpoint/2010/main" val="802014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B1C3C5F-2BD4-4BA1-96BA-32A6FD43D87F}" type="datetime1">
              <a:rPr lang="ru-RU"/>
              <a:pPr>
                <a:defRPr/>
              </a:pPr>
              <a:t>08.04.2019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6E39EC15-E5A8-475F-9530-7E5D6EA139AA}" type="slidenum">
              <a:rPr lang="ru-RU"/>
              <a:pPr>
                <a:defRPr/>
              </a:pPr>
              <a:t>‹#›</a:t>
            </a:fld>
            <a:endParaRPr lang="ru-RU"/>
          </a:p>
        </p:txBody>
      </p:sp>
    </p:spTree>
    <p:extLst>
      <p:ext uri="{BB962C8B-B14F-4D97-AF65-F5344CB8AC3E}">
        <p14:creationId xmlns:p14="http://schemas.microsoft.com/office/powerpoint/2010/main" val="2652212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6DBA73A-FAE1-45F2-8C37-F030D9D575CF}" type="datetime1">
              <a:rPr lang="ru-RU"/>
              <a:pPr>
                <a:defRPr/>
              </a:pPr>
              <a:t>08.04.2019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91DFC10D-E0BC-4B53-A97C-77B55355879F}" type="slidenum">
              <a:rPr lang="ru-RU"/>
              <a:pPr>
                <a:defRPr/>
              </a:pPr>
              <a:t>‹#›</a:t>
            </a:fld>
            <a:endParaRPr lang="ru-RU"/>
          </a:p>
        </p:txBody>
      </p:sp>
    </p:spTree>
    <p:extLst>
      <p:ext uri="{BB962C8B-B14F-4D97-AF65-F5344CB8AC3E}">
        <p14:creationId xmlns:p14="http://schemas.microsoft.com/office/powerpoint/2010/main" val="14427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4202125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7BCFD69-9780-4975-B6A9-87BAF1EFFFF2}" type="datetime1">
              <a:rPr lang="ru-RU"/>
              <a:pPr>
                <a:defRPr/>
              </a:pPr>
              <a:t>08.04.2019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8652FFA0-FF92-4DE1-99DF-25DE4C568645}" type="slidenum">
              <a:rPr lang="ru-RU"/>
              <a:pPr>
                <a:defRPr/>
              </a:pPr>
              <a:t>‹#›</a:t>
            </a:fld>
            <a:endParaRPr lang="ru-RU"/>
          </a:p>
        </p:txBody>
      </p:sp>
    </p:spTree>
    <p:extLst>
      <p:ext uri="{BB962C8B-B14F-4D97-AF65-F5344CB8AC3E}">
        <p14:creationId xmlns:p14="http://schemas.microsoft.com/office/powerpoint/2010/main" val="310725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E4AF47E-F642-45EA-9695-166978AADC0A}"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2D3498C7-4ABD-4C1A-928C-897972BAA5C9}" type="slidenum">
              <a:rPr lang="ru-RU"/>
              <a:pPr>
                <a:defRPr/>
              </a:pPr>
              <a:t>‹#›</a:t>
            </a:fld>
            <a:endParaRPr lang="ru-RU"/>
          </a:p>
        </p:txBody>
      </p:sp>
    </p:spTree>
    <p:extLst>
      <p:ext uri="{BB962C8B-B14F-4D97-AF65-F5344CB8AC3E}">
        <p14:creationId xmlns:p14="http://schemas.microsoft.com/office/powerpoint/2010/main" val="1098791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26F5DC-243C-4911-8CDB-F1A6A74336ED}"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AA8EAF4F-B827-4DC3-AA2C-1AF01EC8DFA8}" type="slidenum">
              <a:rPr lang="ru-RU"/>
              <a:pPr>
                <a:defRPr/>
              </a:pPr>
              <a:t>‹#›</a:t>
            </a:fld>
            <a:endParaRPr lang="ru-RU"/>
          </a:p>
        </p:txBody>
      </p:sp>
    </p:spTree>
    <p:extLst>
      <p:ext uri="{BB962C8B-B14F-4D97-AF65-F5344CB8AC3E}">
        <p14:creationId xmlns:p14="http://schemas.microsoft.com/office/powerpoint/2010/main" val="2323715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9EFD18-D80D-43F0-82F3-2162C80314BD}"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9566E550-ED49-44B7-9F74-99CDACFA1EA7}" type="slidenum">
              <a:rPr lang="ru-RU"/>
              <a:pPr>
                <a:defRPr/>
              </a:pPr>
              <a:t>‹#›</a:t>
            </a:fld>
            <a:endParaRPr lang="ru-RU"/>
          </a:p>
        </p:txBody>
      </p:sp>
    </p:spTree>
    <p:extLst>
      <p:ext uri="{BB962C8B-B14F-4D97-AF65-F5344CB8AC3E}">
        <p14:creationId xmlns:p14="http://schemas.microsoft.com/office/powerpoint/2010/main" val="1357842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8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8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FD3005E-5052-49A7-A87C-31DCC079989F}"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F1C338A-4DB0-45FA-926C-43C9C8476759}" type="slidenum">
              <a:rPr lang="ru-RU"/>
              <a:pPr>
                <a:defRPr/>
              </a:pPr>
              <a:t>‹#›</a:t>
            </a:fld>
            <a:endParaRPr lang="ru-RU"/>
          </a:p>
        </p:txBody>
      </p:sp>
    </p:spTree>
    <p:extLst>
      <p:ext uri="{BB962C8B-B14F-4D97-AF65-F5344CB8AC3E}">
        <p14:creationId xmlns:p14="http://schemas.microsoft.com/office/powerpoint/2010/main" val="2313895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914400" y="213046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89A058E-00EE-4E1E-A547-AB791A9E6B95}"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BB719DB9-877D-457A-8AB2-1C21B2CCC5D3}" type="slidenum">
              <a:rPr lang="ru-RU"/>
              <a:pPr>
                <a:defRPr/>
              </a:pPr>
              <a:t>‹#›</a:t>
            </a:fld>
            <a:endParaRPr lang="ru-RU"/>
          </a:p>
        </p:txBody>
      </p:sp>
    </p:spTree>
    <p:extLst>
      <p:ext uri="{BB962C8B-B14F-4D97-AF65-F5344CB8AC3E}">
        <p14:creationId xmlns:p14="http://schemas.microsoft.com/office/powerpoint/2010/main" val="709537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24EB96-F044-4B8F-862B-FF3ABE3C70AE}"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3DD0948C-D6F3-4D39-BE65-154B2C1DAB49}" type="slidenum">
              <a:rPr lang="ru-RU"/>
              <a:pPr>
                <a:defRPr/>
              </a:pPr>
              <a:t>‹#›</a:t>
            </a:fld>
            <a:endParaRPr lang="ru-RU"/>
          </a:p>
        </p:txBody>
      </p:sp>
    </p:spTree>
    <p:extLst>
      <p:ext uri="{BB962C8B-B14F-4D97-AF65-F5344CB8AC3E}">
        <p14:creationId xmlns:p14="http://schemas.microsoft.com/office/powerpoint/2010/main" val="3031864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63084" y="440693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9CEADB2-623E-488A-9685-706298C137D4}"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E4CD5992-A55B-4D34-AF53-55C1A912F435}" type="slidenum">
              <a:rPr lang="ru-RU"/>
              <a:pPr>
                <a:defRPr/>
              </a:pPr>
              <a:t>‹#›</a:t>
            </a:fld>
            <a:endParaRPr lang="ru-RU"/>
          </a:p>
        </p:txBody>
      </p:sp>
    </p:spTree>
    <p:extLst>
      <p:ext uri="{BB962C8B-B14F-4D97-AF65-F5344CB8AC3E}">
        <p14:creationId xmlns:p14="http://schemas.microsoft.com/office/powerpoint/2010/main" val="324908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B7CE74-F624-4D48-81FF-5CD677C4B651}"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AF9CF935-DA3D-4035-9958-41E6432B5440}" type="slidenum">
              <a:rPr lang="ru-RU"/>
              <a:pPr>
                <a:defRPr/>
              </a:pPr>
              <a:t>‹#›</a:t>
            </a:fld>
            <a:endParaRPr lang="ru-RU"/>
          </a:p>
        </p:txBody>
      </p:sp>
    </p:spTree>
    <p:extLst>
      <p:ext uri="{BB962C8B-B14F-4D97-AF65-F5344CB8AC3E}">
        <p14:creationId xmlns:p14="http://schemas.microsoft.com/office/powerpoint/2010/main" val="172893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280848D-57D8-4A8C-864D-C1D8E6F559D0}" type="datetime1">
              <a:rPr lang="ru-RU"/>
              <a:pPr>
                <a:defRPr/>
              </a:pPr>
              <a:t>08.04.2019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BBEBD0AE-1DFD-40EC-B612-62580150FE30}" type="slidenum">
              <a:rPr lang="ru-RU"/>
              <a:pPr>
                <a:defRPr/>
              </a:pPr>
              <a:t>‹#›</a:t>
            </a:fld>
            <a:endParaRPr lang="ru-RU"/>
          </a:p>
        </p:txBody>
      </p:sp>
    </p:spTree>
    <p:extLst>
      <p:ext uri="{BB962C8B-B14F-4D97-AF65-F5344CB8AC3E}">
        <p14:creationId xmlns:p14="http://schemas.microsoft.com/office/powerpoint/2010/main" val="269406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2223907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5BE4556-D59F-473F-A024-EA3633502EE3}" type="datetime1">
              <a:rPr lang="ru-RU"/>
              <a:pPr>
                <a:defRPr/>
              </a:pPr>
              <a:t>08.04.2019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2AB62B7A-3A89-437A-B1C6-801E83F01EA4}" type="slidenum">
              <a:rPr lang="ru-RU"/>
              <a:pPr>
                <a:defRPr/>
              </a:pPr>
              <a:t>‹#›</a:t>
            </a:fld>
            <a:endParaRPr lang="ru-RU"/>
          </a:p>
        </p:txBody>
      </p:sp>
    </p:spTree>
    <p:extLst>
      <p:ext uri="{BB962C8B-B14F-4D97-AF65-F5344CB8AC3E}">
        <p14:creationId xmlns:p14="http://schemas.microsoft.com/office/powerpoint/2010/main" val="3046364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946097E-8349-446A-9A2A-184FB33AC0B6}" type="datetime1">
              <a:rPr lang="ru-RU"/>
              <a:pPr>
                <a:defRPr/>
              </a:pPr>
              <a:t>08.04.2019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42EA892A-CBA3-4B30-BE43-4E55C5369479}" type="slidenum">
              <a:rPr lang="ru-RU"/>
              <a:pPr>
                <a:defRPr/>
              </a:pPr>
              <a:t>‹#›</a:t>
            </a:fld>
            <a:endParaRPr lang="ru-RU"/>
          </a:p>
        </p:txBody>
      </p:sp>
    </p:spTree>
    <p:extLst>
      <p:ext uri="{BB962C8B-B14F-4D97-AF65-F5344CB8AC3E}">
        <p14:creationId xmlns:p14="http://schemas.microsoft.com/office/powerpoint/2010/main" val="2953442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25C686F-3418-4230-97EE-42616EADD467}"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02D57935-AF4A-4026-9ED4-9008025D2E2D}" type="slidenum">
              <a:rPr lang="ru-RU"/>
              <a:pPr>
                <a:defRPr/>
              </a:pPr>
              <a:t>‹#›</a:t>
            </a:fld>
            <a:endParaRPr lang="ru-RU"/>
          </a:p>
        </p:txBody>
      </p:sp>
    </p:spTree>
    <p:extLst>
      <p:ext uri="{BB962C8B-B14F-4D97-AF65-F5344CB8AC3E}">
        <p14:creationId xmlns:p14="http://schemas.microsoft.com/office/powerpoint/2010/main" val="1943717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EE1FD5-3428-418B-9318-F9CAF7F2F077}"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1A558245-4ED2-4672-B224-599F380E9842}" type="slidenum">
              <a:rPr lang="ru-RU"/>
              <a:pPr>
                <a:defRPr/>
              </a:pPr>
              <a:t>‹#›</a:t>
            </a:fld>
            <a:endParaRPr lang="ru-RU"/>
          </a:p>
        </p:txBody>
      </p:sp>
    </p:spTree>
    <p:extLst>
      <p:ext uri="{BB962C8B-B14F-4D97-AF65-F5344CB8AC3E}">
        <p14:creationId xmlns:p14="http://schemas.microsoft.com/office/powerpoint/2010/main" val="1430007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1A7329-AF11-4F60-AC08-D4ACC540E112}"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F316B973-F427-4E30-AADD-0C2F23B99F02}" type="slidenum">
              <a:rPr lang="ru-RU"/>
              <a:pPr>
                <a:defRPr/>
              </a:pPr>
              <a:t>‹#›</a:t>
            </a:fld>
            <a:endParaRPr lang="ru-RU"/>
          </a:p>
        </p:txBody>
      </p:sp>
    </p:spTree>
    <p:extLst>
      <p:ext uri="{BB962C8B-B14F-4D97-AF65-F5344CB8AC3E}">
        <p14:creationId xmlns:p14="http://schemas.microsoft.com/office/powerpoint/2010/main" val="3252706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75"/>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75"/>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D7FD386-539A-47BB-8754-C485FC19852C}"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99CEA8FE-5E55-4ED7-9034-7A513CFD5F64}" type="slidenum">
              <a:rPr lang="ru-RU"/>
              <a:pPr>
                <a:defRPr/>
              </a:pPr>
              <a:t>‹#›</a:t>
            </a:fld>
            <a:endParaRPr lang="ru-RU"/>
          </a:p>
        </p:txBody>
      </p:sp>
    </p:spTree>
    <p:extLst>
      <p:ext uri="{BB962C8B-B14F-4D97-AF65-F5344CB8AC3E}">
        <p14:creationId xmlns:p14="http://schemas.microsoft.com/office/powerpoint/2010/main" val="30796485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914400" y="213045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D9D084E-1201-4DAA-A1C1-7105A3BBE4E8}"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A37EC71-031A-4205-972E-D2FA788AB5A9}" type="slidenum">
              <a:rPr lang="ru-RU"/>
              <a:pPr>
                <a:defRPr/>
              </a:pPr>
              <a:t>‹#›</a:t>
            </a:fld>
            <a:endParaRPr lang="ru-RU"/>
          </a:p>
        </p:txBody>
      </p:sp>
    </p:spTree>
    <p:extLst>
      <p:ext uri="{BB962C8B-B14F-4D97-AF65-F5344CB8AC3E}">
        <p14:creationId xmlns:p14="http://schemas.microsoft.com/office/powerpoint/2010/main" val="3287888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10336D-19C4-4FEE-9B30-886406B42051}"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A5D5EB2A-4C5F-4311-A30E-6492777B5B53}" type="slidenum">
              <a:rPr lang="ru-RU"/>
              <a:pPr>
                <a:defRPr/>
              </a:pPr>
              <a:t>‹#›</a:t>
            </a:fld>
            <a:endParaRPr lang="ru-RU"/>
          </a:p>
        </p:txBody>
      </p:sp>
    </p:spTree>
    <p:extLst>
      <p:ext uri="{BB962C8B-B14F-4D97-AF65-F5344CB8AC3E}">
        <p14:creationId xmlns:p14="http://schemas.microsoft.com/office/powerpoint/2010/main" val="2135188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63084" y="440692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A6FFD8B-A41E-4DC1-B290-18639FDEB38C}"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C581E746-5F71-44E5-B601-14201AC28B8B}" type="slidenum">
              <a:rPr lang="ru-RU"/>
              <a:pPr>
                <a:defRPr/>
              </a:pPr>
              <a:t>‹#›</a:t>
            </a:fld>
            <a:endParaRPr lang="ru-RU"/>
          </a:p>
        </p:txBody>
      </p:sp>
    </p:spTree>
    <p:extLst>
      <p:ext uri="{BB962C8B-B14F-4D97-AF65-F5344CB8AC3E}">
        <p14:creationId xmlns:p14="http://schemas.microsoft.com/office/powerpoint/2010/main" val="2955797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C531E7-8F5D-483D-9C7A-F6C56C142510}"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113A9223-592E-4F56-86DB-C9669527D298}" type="slidenum">
              <a:rPr lang="ru-RU"/>
              <a:pPr>
                <a:defRPr/>
              </a:pPr>
              <a:t>‹#›</a:t>
            </a:fld>
            <a:endParaRPr lang="ru-RU"/>
          </a:p>
        </p:txBody>
      </p:sp>
    </p:spTree>
    <p:extLst>
      <p:ext uri="{BB962C8B-B14F-4D97-AF65-F5344CB8AC3E}">
        <p14:creationId xmlns:p14="http://schemas.microsoft.com/office/powerpoint/2010/main" val="125467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330191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944DB33-73ED-4052-86F1-1F59A6D41764}" type="datetime1">
              <a:rPr lang="ru-RU"/>
              <a:pPr>
                <a:defRPr/>
              </a:pPr>
              <a:t>08.04.2019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7058726C-5B13-4ED8-B65A-930FC7D53D14}" type="slidenum">
              <a:rPr lang="ru-RU"/>
              <a:pPr>
                <a:defRPr/>
              </a:pPr>
              <a:t>‹#›</a:t>
            </a:fld>
            <a:endParaRPr lang="ru-RU"/>
          </a:p>
        </p:txBody>
      </p:sp>
    </p:spTree>
    <p:extLst>
      <p:ext uri="{BB962C8B-B14F-4D97-AF65-F5344CB8AC3E}">
        <p14:creationId xmlns:p14="http://schemas.microsoft.com/office/powerpoint/2010/main" val="4205587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9094107-361F-4BCE-B757-BB73A65AC93C}" type="datetime1">
              <a:rPr lang="ru-RU"/>
              <a:pPr>
                <a:defRPr/>
              </a:pPr>
              <a:t>08.04.2019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B30EC730-EFDF-4C7C-8DE0-1DE5919C69A5}" type="slidenum">
              <a:rPr lang="ru-RU"/>
              <a:pPr>
                <a:defRPr/>
              </a:pPr>
              <a:t>‹#›</a:t>
            </a:fld>
            <a:endParaRPr lang="ru-RU"/>
          </a:p>
        </p:txBody>
      </p:sp>
    </p:spTree>
    <p:extLst>
      <p:ext uri="{BB962C8B-B14F-4D97-AF65-F5344CB8AC3E}">
        <p14:creationId xmlns:p14="http://schemas.microsoft.com/office/powerpoint/2010/main" val="941415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006C5FB-FCD9-47AC-80AB-FA493ABBF56A}" type="datetime1">
              <a:rPr lang="ru-RU"/>
              <a:pPr>
                <a:defRPr/>
              </a:pPr>
              <a:t>08.04.2019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D3A586CD-1E1C-48C1-8D38-C52D1A31D6DC}" type="slidenum">
              <a:rPr lang="ru-RU"/>
              <a:pPr>
                <a:defRPr/>
              </a:pPr>
              <a:t>‹#›</a:t>
            </a:fld>
            <a:endParaRPr lang="ru-RU"/>
          </a:p>
        </p:txBody>
      </p:sp>
    </p:spTree>
    <p:extLst>
      <p:ext uri="{BB962C8B-B14F-4D97-AF65-F5344CB8AC3E}">
        <p14:creationId xmlns:p14="http://schemas.microsoft.com/office/powerpoint/2010/main" val="2263343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17367F-A2E7-4A5C-8054-0ECA04B73BB6}"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6C66B805-82C8-440A-995F-B178480F6A34}" type="slidenum">
              <a:rPr lang="ru-RU"/>
              <a:pPr>
                <a:defRPr/>
              </a:pPr>
              <a:t>‹#›</a:t>
            </a:fld>
            <a:endParaRPr lang="ru-RU"/>
          </a:p>
        </p:txBody>
      </p:sp>
    </p:spTree>
    <p:extLst>
      <p:ext uri="{BB962C8B-B14F-4D97-AF65-F5344CB8AC3E}">
        <p14:creationId xmlns:p14="http://schemas.microsoft.com/office/powerpoint/2010/main" val="6170669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46250F-0942-4F12-B29C-4D3E27456160}"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CEB66F69-6399-486B-AFE8-1736A4B0C5DE}" type="slidenum">
              <a:rPr lang="ru-RU"/>
              <a:pPr>
                <a:defRPr/>
              </a:pPr>
              <a:t>‹#›</a:t>
            </a:fld>
            <a:endParaRPr lang="ru-RU"/>
          </a:p>
        </p:txBody>
      </p:sp>
    </p:spTree>
    <p:extLst>
      <p:ext uri="{BB962C8B-B14F-4D97-AF65-F5344CB8AC3E}">
        <p14:creationId xmlns:p14="http://schemas.microsoft.com/office/powerpoint/2010/main" val="1939534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BF1D6A-DE77-4D3B-AAC0-4A66894457C1}"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A2F6A8CC-D715-47BA-838C-0142217DE25A}" type="slidenum">
              <a:rPr lang="ru-RU"/>
              <a:pPr>
                <a:defRPr/>
              </a:pPr>
              <a:t>‹#›</a:t>
            </a:fld>
            <a:endParaRPr lang="ru-RU"/>
          </a:p>
        </p:txBody>
      </p:sp>
    </p:spTree>
    <p:extLst>
      <p:ext uri="{BB962C8B-B14F-4D97-AF65-F5344CB8AC3E}">
        <p14:creationId xmlns:p14="http://schemas.microsoft.com/office/powerpoint/2010/main" val="846030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65"/>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65"/>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D4193F-F465-43A6-9999-CF96E9EBBF6E}"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6E20840A-CCB6-4EEB-AF88-77B49EFC64C3}" type="slidenum">
              <a:rPr lang="ru-RU"/>
              <a:pPr>
                <a:defRPr/>
              </a:pPr>
              <a:t>‹#›</a:t>
            </a:fld>
            <a:endParaRPr lang="ru-RU"/>
          </a:p>
        </p:txBody>
      </p:sp>
    </p:spTree>
    <p:extLst>
      <p:ext uri="{BB962C8B-B14F-4D97-AF65-F5344CB8AC3E}">
        <p14:creationId xmlns:p14="http://schemas.microsoft.com/office/powerpoint/2010/main" val="2414268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914400" y="213044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D9D084E-1201-4DAA-A1C1-7105A3BBE4E8}"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A37EC71-031A-4205-972E-D2FA788AB5A9}" type="slidenum">
              <a:rPr lang="ru-RU"/>
              <a:pPr>
                <a:defRPr/>
              </a:pPr>
              <a:t>‹#›</a:t>
            </a:fld>
            <a:endParaRPr lang="ru-RU"/>
          </a:p>
        </p:txBody>
      </p:sp>
    </p:spTree>
    <p:extLst>
      <p:ext uri="{BB962C8B-B14F-4D97-AF65-F5344CB8AC3E}">
        <p14:creationId xmlns:p14="http://schemas.microsoft.com/office/powerpoint/2010/main" val="4198005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10336D-19C4-4FEE-9B30-886406B42051}"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A5D5EB2A-4C5F-4311-A30E-6492777B5B53}" type="slidenum">
              <a:rPr lang="ru-RU"/>
              <a:pPr>
                <a:defRPr/>
              </a:pPr>
              <a:t>‹#›</a:t>
            </a:fld>
            <a:endParaRPr lang="ru-RU"/>
          </a:p>
        </p:txBody>
      </p:sp>
    </p:spTree>
    <p:extLst>
      <p:ext uri="{BB962C8B-B14F-4D97-AF65-F5344CB8AC3E}">
        <p14:creationId xmlns:p14="http://schemas.microsoft.com/office/powerpoint/2010/main" val="1329680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63084" y="440691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A6FFD8B-A41E-4DC1-B290-18639FDEB38C}"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C581E746-5F71-44E5-B601-14201AC28B8B}" type="slidenum">
              <a:rPr lang="ru-RU"/>
              <a:pPr>
                <a:defRPr/>
              </a:pPr>
              <a:t>‹#›</a:t>
            </a:fld>
            <a:endParaRPr lang="ru-RU"/>
          </a:p>
        </p:txBody>
      </p:sp>
    </p:spTree>
    <p:extLst>
      <p:ext uri="{BB962C8B-B14F-4D97-AF65-F5344CB8AC3E}">
        <p14:creationId xmlns:p14="http://schemas.microsoft.com/office/powerpoint/2010/main" val="378550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1356360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C531E7-8F5D-483D-9C7A-F6C56C142510}"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113A9223-592E-4F56-86DB-C9669527D298}" type="slidenum">
              <a:rPr lang="ru-RU"/>
              <a:pPr>
                <a:defRPr/>
              </a:pPr>
              <a:t>‹#›</a:t>
            </a:fld>
            <a:endParaRPr lang="ru-RU"/>
          </a:p>
        </p:txBody>
      </p:sp>
    </p:spTree>
    <p:extLst>
      <p:ext uri="{BB962C8B-B14F-4D97-AF65-F5344CB8AC3E}">
        <p14:creationId xmlns:p14="http://schemas.microsoft.com/office/powerpoint/2010/main" val="3741842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944DB33-73ED-4052-86F1-1F59A6D41764}" type="datetime1">
              <a:rPr lang="ru-RU"/>
              <a:pPr>
                <a:defRPr/>
              </a:pPr>
              <a:t>08.04.2019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7058726C-5B13-4ED8-B65A-930FC7D53D14}" type="slidenum">
              <a:rPr lang="ru-RU"/>
              <a:pPr>
                <a:defRPr/>
              </a:pPr>
              <a:t>‹#›</a:t>
            </a:fld>
            <a:endParaRPr lang="ru-RU"/>
          </a:p>
        </p:txBody>
      </p:sp>
    </p:spTree>
    <p:extLst>
      <p:ext uri="{BB962C8B-B14F-4D97-AF65-F5344CB8AC3E}">
        <p14:creationId xmlns:p14="http://schemas.microsoft.com/office/powerpoint/2010/main" val="287553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9094107-361F-4BCE-B757-BB73A65AC93C}" type="datetime1">
              <a:rPr lang="ru-RU"/>
              <a:pPr>
                <a:defRPr/>
              </a:pPr>
              <a:t>08.04.2019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B30EC730-EFDF-4C7C-8DE0-1DE5919C69A5}" type="slidenum">
              <a:rPr lang="ru-RU"/>
              <a:pPr>
                <a:defRPr/>
              </a:pPr>
              <a:t>‹#›</a:t>
            </a:fld>
            <a:endParaRPr lang="ru-RU"/>
          </a:p>
        </p:txBody>
      </p:sp>
    </p:spTree>
    <p:extLst>
      <p:ext uri="{BB962C8B-B14F-4D97-AF65-F5344CB8AC3E}">
        <p14:creationId xmlns:p14="http://schemas.microsoft.com/office/powerpoint/2010/main" val="1938092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006C5FB-FCD9-47AC-80AB-FA493ABBF56A}" type="datetime1">
              <a:rPr lang="ru-RU"/>
              <a:pPr>
                <a:defRPr/>
              </a:pPr>
              <a:t>08.04.2019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D3A586CD-1E1C-48C1-8D38-C52D1A31D6DC}" type="slidenum">
              <a:rPr lang="ru-RU"/>
              <a:pPr>
                <a:defRPr/>
              </a:pPr>
              <a:t>‹#›</a:t>
            </a:fld>
            <a:endParaRPr lang="ru-RU"/>
          </a:p>
        </p:txBody>
      </p:sp>
    </p:spTree>
    <p:extLst>
      <p:ext uri="{BB962C8B-B14F-4D97-AF65-F5344CB8AC3E}">
        <p14:creationId xmlns:p14="http://schemas.microsoft.com/office/powerpoint/2010/main" val="1644956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17367F-A2E7-4A5C-8054-0ECA04B73BB6}"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6C66B805-82C8-440A-995F-B178480F6A34}" type="slidenum">
              <a:rPr lang="ru-RU"/>
              <a:pPr>
                <a:defRPr/>
              </a:pPr>
              <a:t>‹#›</a:t>
            </a:fld>
            <a:endParaRPr lang="ru-RU"/>
          </a:p>
        </p:txBody>
      </p:sp>
    </p:spTree>
    <p:extLst>
      <p:ext uri="{BB962C8B-B14F-4D97-AF65-F5344CB8AC3E}">
        <p14:creationId xmlns:p14="http://schemas.microsoft.com/office/powerpoint/2010/main" val="1348714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46250F-0942-4F12-B29C-4D3E27456160}"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CEB66F69-6399-486B-AFE8-1736A4B0C5DE}" type="slidenum">
              <a:rPr lang="ru-RU"/>
              <a:pPr>
                <a:defRPr/>
              </a:pPr>
              <a:t>‹#›</a:t>
            </a:fld>
            <a:endParaRPr lang="ru-RU"/>
          </a:p>
        </p:txBody>
      </p:sp>
    </p:spTree>
    <p:extLst>
      <p:ext uri="{BB962C8B-B14F-4D97-AF65-F5344CB8AC3E}">
        <p14:creationId xmlns:p14="http://schemas.microsoft.com/office/powerpoint/2010/main" val="2597854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BF1D6A-DE77-4D3B-AAC0-4A66894457C1}"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A2F6A8CC-D715-47BA-838C-0142217DE25A}" type="slidenum">
              <a:rPr lang="ru-RU"/>
              <a:pPr>
                <a:defRPr/>
              </a:pPr>
              <a:t>‹#›</a:t>
            </a:fld>
            <a:endParaRPr lang="ru-RU"/>
          </a:p>
        </p:txBody>
      </p:sp>
    </p:spTree>
    <p:extLst>
      <p:ext uri="{BB962C8B-B14F-4D97-AF65-F5344CB8AC3E}">
        <p14:creationId xmlns:p14="http://schemas.microsoft.com/office/powerpoint/2010/main" val="1265747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5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5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D4193F-F465-43A6-9999-CF96E9EBBF6E}"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6E20840A-CCB6-4EEB-AF88-77B49EFC64C3}" type="slidenum">
              <a:rPr lang="ru-RU"/>
              <a:pPr>
                <a:defRPr/>
              </a:pPr>
              <a:t>‹#›</a:t>
            </a:fld>
            <a:endParaRPr lang="ru-RU"/>
          </a:p>
        </p:txBody>
      </p:sp>
    </p:spTree>
    <p:extLst>
      <p:ext uri="{BB962C8B-B14F-4D97-AF65-F5344CB8AC3E}">
        <p14:creationId xmlns:p14="http://schemas.microsoft.com/office/powerpoint/2010/main" val="21746082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D9D084E-1201-4DAA-A1C1-7105A3BBE4E8}"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5A37EC71-031A-4205-972E-D2FA788AB5A9}" type="slidenum">
              <a:rPr lang="ru-RU"/>
              <a:pPr>
                <a:defRPr/>
              </a:pPr>
              <a:t>‹#›</a:t>
            </a:fld>
            <a:endParaRPr lang="ru-RU"/>
          </a:p>
        </p:txBody>
      </p:sp>
    </p:spTree>
    <p:extLst>
      <p:ext uri="{BB962C8B-B14F-4D97-AF65-F5344CB8AC3E}">
        <p14:creationId xmlns:p14="http://schemas.microsoft.com/office/powerpoint/2010/main" val="23055442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10336D-19C4-4FEE-9B30-886406B42051}"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A5D5EB2A-4C5F-4311-A30E-6492777B5B53}" type="slidenum">
              <a:rPr lang="ru-RU"/>
              <a:pPr>
                <a:defRPr/>
              </a:pPr>
              <a:t>‹#›</a:t>
            </a:fld>
            <a:endParaRPr lang="ru-RU"/>
          </a:p>
        </p:txBody>
      </p:sp>
    </p:spTree>
    <p:extLst>
      <p:ext uri="{BB962C8B-B14F-4D97-AF65-F5344CB8AC3E}">
        <p14:creationId xmlns:p14="http://schemas.microsoft.com/office/powerpoint/2010/main" val="130212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26076710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A6FFD8B-A41E-4DC1-B290-18639FDEB38C}"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C581E746-5F71-44E5-B601-14201AC28B8B}" type="slidenum">
              <a:rPr lang="ru-RU"/>
              <a:pPr>
                <a:defRPr/>
              </a:pPr>
              <a:t>‹#›</a:t>
            </a:fld>
            <a:endParaRPr lang="ru-RU"/>
          </a:p>
        </p:txBody>
      </p:sp>
    </p:spTree>
    <p:extLst>
      <p:ext uri="{BB962C8B-B14F-4D97-AF65-F5344CB8AC3E}">
        <p14:creationId xmlns:p14="http://schemas.microsoft.com/office/powerpoint/2010/main" val="21237448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C531E7-8F5D-483D-9C7A-F6C56C142510}"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113A9223-592E-4F56-86DB-C9669527D298}" type="slidenum">
              <a:rPr lang="ru-RU"/>
              <a:pPr>
                <a:defRPr/>
              </a:pPr>
              <a:t>‹#›</a:t>
            </a:fld>
            <a:endParaRPr lang="ru-RU"/>
          </a:p>
        </p:txBody>
      </p:sp>
    </p:spTree>
    <p:extLst>
      <p:ext uri="{BB962C8B-B14F-4D97-AF65-F5344CB8AC3E}">
        <p14:creationId xmlns:p14="http://schemas.microsoft.com/office/powerpoint/2010/main" val="1044185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944DB33-73ED-4052-86F1-1F59A6D41764}" type="datetime1">
              <a:rPr lang="ru-RU"/>
              <a:pPr>
                <a:defRPr/>
              </a:pPr>
              <a:t>08.04.2019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9" name="Номер слайда 5"/>
          <p:cNvSpPr>
            <a:spLocks noGrp="1"/>
          </p:cNvSpPr>
          <p:nvPr>
            <p:ph type="sldNum" sz="quarter" idx="12"/>
          </p:nvPr>
        </p:nvSpPr>
        <p:spPr/>
        <p:txBody>
          <a:bodyPr/>
          <a:lstStyle>
            <a:lvl1pPr>
              <a:defRPr/>
            </a:lvl1pPr>
          </a:lstStyle>
          <a:p>
            <a:pPr>
              <a:defRPr/>
            </a:pPr>
            <a:fld id="{7058726C-5B13-4ED8-B65A-930FC7D53D14}" type="slidenum">
              <a:rPr lang="ru-RU"/>
              <a:pPr>
                <a:defRPr/>
              </a:pPr>
              <a:t>‹#›</a:t>
            </a:fld>
            <a:endParaRPr lang="ru-RU"/>
          </a:p>
        </p:txBody>
      </p:sp>
    </p:spTree>
    <p:extLst>
      <p:ext uri="{BB962C8B-B14F-4D97-AF65-F5344CB8AC3E}">
        <p14:creationId xmlns:p14="http://schemas.microsoft.com/office/powerpoint/2010/main" val="14503379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9094107-361F-4BCE-B757-BB73A65AC93C}" type="datetime1">
              <a:rPr lang="ru-RU"/>
              <a:pPr>
                <a:defRPr/>
              </a:pPr>
              <a:t>08.04.2019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B30EC730-EFDF-4C7C-8DE0-1DE5919C69A5}" type="slidenum">
              <a:rPr lang="ru-RU"/>
              <a:pPr>
                <a:defRPr/>
              </a:pPr>
              <a:t>‹#›</a:t>
            </a:fld>
            <a:endParaRPr lang="ru-RU"/>
          </a:p>
        </p:txBody>
      </p:sp>
    </p:spTree>
    <p:extLst>
      <p:ext uri="{BB962C8B-B14F-4D97-AF65-F5344CB8AC3E}">
        <p14:creationId xmlns:p14="http://schemas.microsoft.com/office/powerpoint/2010/main" val="39036326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006C5FB-FCD9-47AC-80AB-FA493ABBF56A}" type="datetime1">
              <a:rPr lang="ru-RU"/>
              <a:pPr>
                <a:defRPr/>
              </a:pPr>
              <a:t>08.04.2019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4" name="Номер слайда 5"/>
          <p:cNvSpPr>
            <a:spLocks noGrp="1"/>
          </p:cNvSpPr>
          <p:nvPr>
            <p:ph type="sldNum" sz="quarter" idx="12"/>
          </p:nvPr>
        </p:nvSpPr>
        <p:spPr/>
        <p:txBody>
          <a:bodyPr/>
          <a:lstStyle>
            <a:lvl1pPr>
              <a:defRPr/>
            </a:lvl1pPr>
          </a:lstStyle>
          <a:p>
            <a:pPr>
              <a:defRPr/>
            </a:pPr>
            <a:fld id="{D3A586CD-1E1C-48C1-8D38-C52D1A31D6DC}" type="slidenum">
              <a:rPr lang="ru-RU"/>
              <a:pPr>
                <a:defRPr/>
              </a:pPr>
              <a:t>‹#›</a:t>
            </a:fld>
            <a:endParaRPr lang="ru-RU"/>
          </a:p>
        </p:txBody>
      </p:sp>
    </p:spTree>
    <p:extLst>
      <p:ext uri="{BB962C8B-B14F-4D97-AF65-F5344CB8AC3E}">
        <p14:creationId xmlns:p14="http://schemas.microsoft.com/office/powerpoint/2010/main" val="2398264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17367F-A2E7-4A5C-8054-0ECA04B73BB6}"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6C66B805-82C8-440A-995F-B178480F6A34}" type="slidenum">
              <a:rPr lang="ru-RU"/>
              <a:pPr>
                <a:defRPr/>
              </a:pPr>
              <a:t>‹#›</a:t>
            </a:fld>
            <a:endParaRPr lang="ru-RU"/>
          </a:p>
        </p:txBody>
      </p:sp>
    </p:spTree>
    <p:extLst>
      <p:ext uri="{BB962C8B-B14F-4D97-AF65-F5344CB8AC3E}">
        <p14:creationId xmlns:p14="http://schemas.microsoft.com/office/powerpoint/2010/main" val="25784596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46250F-0942-4F12-B29C-4D3E27456160}" type="datetime1">
              <a:rPr lang="ru-RU"/>
              <a:pPr>
                <a:defRPr/>
              </a:pPr>
              <a:t>08.04.2019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7" name="Номер слайда 5"/>
          <p:cNvSpPr>
            <a:spLocks noGrp="1"/>
          </p:cNvSpPr>
          <p:nvPr>
            <p:ph type="sldNum" sz="quarter" idx="12"/>
          </p:nvPr>
        </p:nvSpPr>
        <p:spPr/>
        <p:txBody>
          <a:bodyPr/>
          <a:lstStyle>
            <a:lvl1pPr>
              <a:defRPr/>
            </a:lvl1pPr>
          </a:lstStyle>
          <a:p>
            <a:pPr>
              <a:defRPr/>
            </a:pPr>
            <a:fld id="{CEB66F69-6399-486B-AFE8-1736A4B0C5DE}" type="slidenum">
              <a:rPr lang="ru-RU"/>
              <a:pPr>
                <a:defRPr/>
              </a:pPr>
              <a:t>‹#›</a:t>
            </a:fld>
            <a:endParaRPr lang="ru-RU"/>
          </a:p>
        </p:txBody>
      </p:sp>
    </p:spTree>
    <p:extLst>
      <p:ext uri="{BB962C8B-B14F-4D97-AF65-F5344CB8AC3E}">
        <p14:creationId xmlns:p14="http://schemas.microsoft.com/office/powerpoint/2010/main" val="298108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BF1D6A-DE77-4D3B-AAC0-4A66894457C1}"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A2F6A8CC-D715-47BA-838C-0142217DE25A}" type="slidenum">
              <a:rPr lang="ru-RU"/>
              <a:pPr>
                <a:defRPr/>
              </a:pPr>
              <a:t>‹#›</a:t>
            </a:fld>
            <a:endParaRPr lang="ru-RU"/>
          </a:p>
        </p:txBody>
      </p:sp>
    </p:spTree>
    <p:extLst>
      <p:ext uri="{BB962C8B-B14F-4D97-AF65-F5344CB8AC3E}">
        <p14:creationId xmlns:p14="http://schemas.microsoft.com/office/powerpoint/2010/main" val="18148035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D4193F-F465-43A6-9999-CF96E9EBBF6E}" type="datetime1">
              <a:rPr lang="ru-RU"/>
              <a:pPr>
                <a:defRPr/>
              </a:pPr>
              <a:t>08.04.2019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6E20840A-CCB6-4EEB-AF88-77B49EFC64C3}" type="slidenum">
              <a:rPr lang="ru-RU"/>
              <a:pPr>
                <a:defRPr/>
              </a:pPr>
              <a:t>‹#›</a:t>
            </a:fld>
            <a:endParaRPr lang="ru-RU"/>
          </a:p>
        </p:txBody>
      </p:sp>
    </p:spTree>
    <p:extLst>
      <p:ext uri="{BB962C8B-B14F-4D97-AF65-F5344CB8AC3E}">
        <p14:creationId xmlns:p14="http://schemas.microsoft.com/office/powerpoint/2010/main" val="14787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61"/>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pPr/>
              <a:t>08.04.2019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106229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412"/>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fld id="{4CA80D50-DE6C-4704-B7C3-588230F13566}" type="datetimeFigureOut">
              <a:rPr lang="ru-RU" smtClean="0"/>
              <a:pPr/>
              <a:t>08.04.2019</a:t>
            </a:fld>
            <a:endParaRPr lang="ru-RU" dirty="0"/>
          </a:p>
        </p:txBody>
      </p:sp>
      <p:sp>
        <p:nvSpPr>
          <p:cNvPr id="5" name="Нижний колонтитул 4"/>
          <p:cNvSpPr>
            <a:spLocks noGrp="1"/>
          </p:cNvSpPr>
          <p:nvPr>
            <p:ph type="ftr" sz="quarter" idx="3"/>
          </p:nvPr>
        </p:nvSpPr>
        <p:spPr>
          <a:xfrm>
            <a:off x="4038600" y="6356412"/>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412"/>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fld id="{DCC6B192-CE83-4DCA-98B0-CCD953914A7C}" type="slidenum">
              <a:rPr lang="ru-RU" smtClean="0"/>
              <a:pPr/>
              <a:t>‹#›</a:t>
            </a:fld>
            <a:endParaRPr lang="ru-RU" dirty="0"/>
          </a:p>
        </p:txBody>
      </p:sp>
    </p:spTree>
    <p:extLst>
      <p:ext uri="{BB962C8B-B14F-4D97-AF65-F5344CB8AC3E}">
        <p14:creationId xmlns:p14="http://schemas.microsoft.com/office/powerpoint/2010/main" val="380033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4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CA80D50-DE6C-4704-B7C3-588230F13566}" type="datetimeFigureOut">
              <a:rPr lang="ru-RU" smtClean="0">
                <a:solidFill>
                  <a:prstClr val="black">
                    <a:tint val="75000"/>
                  </a:prstClr>
                </a:solidFill>
              </a:rPr>
              <a:pPr defTabSz="914400"/>
              <a:t>08.04.2019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4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4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C6B192-CE83-4DCA-98B0-CCD953914A7C}" type="slidenum">
              <a:rPr lang="ru-RU" smtClean="0">
                <a:solidFill>
                  <a:prstClr val="black">
                    <a:tint val="75000"/>
                  </a:prstClr>
                </a:solidFill>
              </a:rPr>
              <a:pPr defTabSz="914400"/>
              <a:t>‹#›</a:t>
            </a:fld>
            <a:endParaRPr lang="ru-RU" dirty="0">
              <a:solidFill>
                <a:prstClr val="black">
                  <a:tint val="75000"/>
                </a:prstClr>
              </a:solidFill>
            </a:endParaRPr>
          </a:p>
        </p:txBody>
      </p:sp>
    </p:spTree>
    <p:extLst>
      <p:ext uri="{BB962C8B-B14F-4D97-AF65-F5344CB8AC3E}">
        <p14:creationId xmlns:p14="http://schemas.microsoft.com/office/powerpoint/2010/main" val="42415061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407"/>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4903A5F1-8C7A-4720-8943-A2A1D0FD23F5}" type="datetime1">
              <a:rPr lang="ru-RU"/>
              <a:pPr defTabSz="914400" fontAlgn="base">
                <a:spcBef>
                  <a:spcPct val="0"/>
                </a:spcBef>
                <a:spcAft>
                  <a:spcPct val="0"/>
                </a:spcAft>
                <a:defRPr/>
              </a:pPr>
              <a:t>08.04.2019</a:t>
            </a:fld>
            <a:endParaRPr lang="ru-RU"/>
          </a:p>
        </p:txBody>
      </p:sp>
      <p:sp>
        <p:nvSpPr>
          <p:cNvPr id="5" name="Нижний колонтитул 4"/>
          <p:cNvSpPr>
            <a:spLocks noGrp="1"/>
          </p:cNvSpPr>
          <p:nvPr>
            <p:ph type="ftr" sz="quarter" idx="3"/>
          </p:nvPr>
        </p:nvSpPr>
        <p:spPr>
          <a:xfrm>
            <a:off x="4165600" y="6356407"/>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914400">
              <a:defRPr/>
            </a:pPr>
            <a:endParaRPr lang="ru-RU">
              <a:solidFill>
                <a:srgbClr val="000000">
                  <a:tint val="75000"/>
                </a:srgbClr>
              </a:solidFill>
            </a:endParaRPr>
          </a:p>
        </p:txBody>
      </p:sp>
      <p:sp>
        <p:nvSpPr>
          <p:cNvPr id="6" name="Номер слайда 5"/>
          <p:cNvSpPr>
            <a:spLocks noGrp="1"/>
          </p:cNvSpPr>
          <p:nvPr>
            <p:ph type="sldNum" sz="quarter" idx="4"/>
          </p:nvPr>
        </p:nvSpPr>
        <p:spPr>
          <a:xfrm>
            <a:off x="8737600" y="6356407"/>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DABD3403-A684-4309-9591-BDEB746194E8}" type="slidenum">
              <a:rPr lang="ru-RU"/>
              <a:pPr defTabSz="914400" fontAlgn="base">
                <a:spcBef>
                  <a:spcPct val="0"/>
                </a:spcBef>
                <a:spcAft>
                  <a:spcPct val="0"/>
                </a:spcAft>
                <a:defRPr/>
              </a:pPr>
              <a:t>‹#›</a:t>
            </a:fld>
            <a:endParaRPr lang="ru-RU"/>
          </a:p>
        </p:txBody>
      </p:sp>
    </p:spTree>
    <p:extLst>
      <p:ext uri="{BB962C8B-B14F-4D97-AF65-F5344CB8AC3E}">
        <p14:creationId xmlns:p14="http://schemas.microsoft.com/office/powerpoint/2010/main" val="2730455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Arial" charset="0"/>
        </a:defRPr>
      </a:lvl1pPr>
      <a:lvl2pPr algn="ctr" rtl="0" eaLnBrk="0" fontAlgn="base" hangingPunct="0">
        <a:spcBef>
          <a:spcPct val="0"/>
        </a:spcBef>
        <a:spcAft>
          <a:spcPct val="0"/>
        </a:spcAft>
        <a:defRPr kumimoji="1" sz="4400">
          <a:solidFill>
            <a:schemeClr val="tx1"/>
          </a:solidFill>
          <a:latin typeface="Calibri"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charset="0"/>
          <a:ea typeface="Arial" charset="0"/>
          <a:cs typeface="Arial" charset="0"/>
        </a:defRPr>
      </a:lvl5pPr>
      <a:lvl6pPr marL="457200" algn="ctr" rtl="0" fontAlgn="base">
        <a:spcBef>
          <a:spcPct val="0"/>
        </a:spcBef>
        <a:spcAft>
          <a:spcPct val="0"/>
        </a:spcAft>
        <a:defRPr sz="4400">
          <a:solidFill>
            <a:schemeClr val="tx1"/>
          </a:solidFill>
          <a:latin typeface="Calibri" charset="0"/>
          <a:ea typeface="Arial" charset="0"/>
        </a:defRPr>
      </a:lvl6pPr>
      <a:lvl7pPr marL="914400" algn="ctr" rtl="0" fontAlgn="base">
        <a:spcBef>
          <a:spcPct val="0"/>
        </a:spcBef>
        <a:spcAft>
          <a:spcPct val="0"/>
        </a:spcAft>
        <a:defRPr sz="4400">
          <a:solidFill>
            <a:schemeClr val="tx1"/>
          </a:solidFill>
          <a:latin typeface="Calibri" charset="0"/>
          <a:ea typeface="Arial" charset="0"/>
        </a:defRPr>
      </a:lvl7pPr>
      <a:lvl8pPr marL="1371600" algn="ctr" rtl="0" fontAlgn="base">
        <a:spcBef>
          <a:spcPct val="0"/>
        </a:spcBef>
        <a:spcAft>
          <a:spcPct val="0"/>
        </a:spcAft>
        <a:defRPr sz="4400">
          <a:solidFill>
            <a:schemeClr val="tx1"/>
          </a:solidFill>
          <a:latin typeface="Calibri" charset="0"/>
          <a:ea typeface="Arial" charset="0"/>
        </a:defRPr>
      </a:lvl8pPr>
      <a:lvl9pPr marL="1828800" algn="ctr" rtl="0" fontAlgn="base">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9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3C4623FA-DC31-4496-9C42-7F3BD6809D46}" type="datetime1">
              <a:rPr lang="ru-RU"/>
              <a:pPr defTabSz="914400" fontAlgn="base">
                <a:spcBef>
                  <a:spcPct val="0"/>
                </a:spcBef>
                <a:spcAft>
                  <a:spcPct val="0"/>
                </a:spcAft>
                <a:defRPr/>
              </a:pPr>
              <a:t>08.04.2019</a:t>
            </a:fld>
            <a:endParaRPr lang="ru-RU"/>
          </a:p>
        </p:txBody>
      </p:sp>
      <p:sp>
        <p:nvSpPr>
          <p:cNvPr id="5" name="Нижний колонтитул 4"/>
          <p:cNvSpPr>
            <a:spLocks noGrp="1"/>
          </p:cNvSpPr>
          <p:nvPr>
            <p:ph type="ftr" sz="quarter" idx="3"/>
          </p:nvPr>
        </p:nvSpPr>
        <p:spPr>
          <a:xfrm>
            <a:off x="4165600" y="635639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914400">
              <a:defRPr/>
            </a:pPr>
            <a:endParaRPr lang="ru-RU">
              <a:solidFill>
                <a:srgbClr val="000000">
                  <a:tint val="75000"/>
                </a:srgbClr>
              </a:solidFill>
            </a:endParaRPr>
          </a:p>
        </p:txBody>
      </p:sp>
      <p:sp>
        <p:nvSpPr>
          <p:cNvPr id="6" name="Номер слайда 5"/>
          <p:cNvSpPr>
            <a:spLocks noGrp="1"/>
          </p:cNvSpPr>
          <p:nvPr>
            <p:ph type="sldNum" sz="quarter" idx="4"/>
          </p:nvPr>
        </p:nvSpPr>
        <p:spPr>
          <a:xfrm>
            <a:off x="8737600" y="635639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27733530-700B-411F-8C58-8F7733AD58C5}" type="slidenum">
              <a:rPr lang="ru-RU"/>
              <a:pPr defTabSz="914400" fontAlgn="base">
                <a:spcBef>
                  <a:spcPct val="0"/>
                </a:spcBef>
                <a:spcAft>
                  <a:spcPct val="0"/>
                </a:spcAft>
                <a:defRPr/>
              </a:pPr>
              <a:t>‹#›</a:t>
            </a:fld>
            <a:endParaRPr lang="ru-RU"/>
          </a:p>
        </p:txBody>
      </p:sp>
    </p:spTree>
    <p:extLst>
      <p:ext uri="{BB962C8B-B14F-4D97-AF65-F5344CB8AC3E}">
        <p14:creationId xmlns:p14="http://schemas.microsoft.com/office/powerpoint/2010/main" val="27054917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Arial" charset="0"/>
        </a:defRPr>
      </a:lvl1pPr>
      <a:lvl2pPr algn="ctr" rtl="0" eaLnBrk="0" fontAlgn="base" hangingPunct="0">
        <a:spcBef>
          <a:spcPct val="0"/>
        </a:spcBef>
        <a:spcAft>
          <a:spcPct val="0"/>
        </a:spcAft>
        <a:defRPr kumimoji="1" sz="4400">
          <a:solidFill>
            <a:schemeClr val="tx1"/>
          </a:solidFill>
          <a:latin typeface="Calibri"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charset="0"/>
          <a:ea typeface="Arial" charset="0"/>
          <a:cs typeface="Arial" charset="0"/>
        </a:defRPr>
      </a:lvl5pPr>
      <a:lvl6pPr marL="457200" algn="ctr" rtl="0" eaLnBrk="0" fontAlgn="base" hangingPunct="0">
        <a:spcBef>
          <a:spcPct val="0"/>
        </a:spcBef>
        <a:spcAft>
          <a:spcPct val="0"/>
        </a:spcAft>
        <a:defRPr sz="4400">
          <a:solidFill>
            <a:schemeClr val="tx1"/>
          </a:solidFill>
          <a:latin typeface="Calibri" charset="0"/>
          <a:ea typeface="Arial" charset="0"/>
        </a:defRPr>
      </a:lvl6pPr>
      <a:lvl7pPr marL="914400" algn="ctr" rtl="0" eaLnBrk="0" fontAlgn="base" hangingPunct="0">
        <a:spcBef>
          <a:spcPct val="0"/>
        </a:spcBef>
        <a:spcAft>
          <a:spcPct val="0"/>
        </a:spcAft>
        <a:defRPr sz="4400">
          <a:solidFill>
            <a:schemeClr val="tx1"/>
          </a:solidFill>
          <a:latin typeface="Calibri" charset="0"/>
          <a:ea typeface="Arial" charset="0"/>
        </a:defRPr>
      </a:lvl7pPr>
      <a:lvl8pPr marL="1371600" algn="ctr" rtl="0" eaLnBrk="0" fontAlgn="base" hangingPunct="0">
        <a:spcBef>
          <a:spcPct val="0"/>
        </a:spcBef>
        <a:spcAft>
          <a:spcPct val="0"/>
        </a:spcAft>
        <a:defRPr sz="4400">
          <a:solidFill>
            <a:schemeClr val="tx1"/>
          </a:solidFill>
          <a:latin typeface="Calibri" charset="0"/>
          <a:ea typeface="Arial" charset="0"/>
        </a:defRPr>
      </a:lvl8pPr>
      <a:lvl9pPr marL="1828800" algn="ctr" rtl="0" eaLnBrk="0" fontAlgn="base" hangingPunct="0">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87"/>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139D0CBE-AAC2-4298-91BA-12315C72DF92}" type="datetime1">
              <a:rPr lang="ru-RU"/>
              <a:pPr defTabSz="914400" fontAlgn="base">
                <a:spcBef>
                  <a:spcPct val="0"/>
                </a:spcBef>
                <a:spcAft>
                  <a:spcPct val="0"/>
                </a:spcAft>
                <a:defRPr/>
              </a:pPr>
              <a:t>08.04.2019</a:t>
            </a:fld>
            <a:endParaRPr lang="ru-RU"/>
          </a:p>
        </p:txBody>
      </p:sp>
      <p:sp>
        <p:nvSpPr>
          <p:cNvPr id="5" name="Нижний колонтитул 4"/>
          <p:cNvSpPr>
            <a:spLocks noGrp="1"/>
          </p:cNvSpPr>
          <p:nvPr>
            <p:ph type="ftr" sz="quarter" idx="3"/>
          </p:nvPr>
        </p:nvSpPr>
        <p:spPr>
          <a:xfrm>
            <a:off x="4165600" y="6356387"/>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914400">
              <a:defRPr/>
            </a:pPr>
            <a:endParaRPr lang="ru-RU">
              <a:solidFill>
                <a:srgbClr val="000000">
                  <a:tint val="75000"/>
                </a:srgbClr>
              </a:solidFill>
            </a:endParaRPr>
          </a:p>
        </p:txBody>
      </p:sp>
      <p:sp>
        <p:nvSpPr>
          <p:cNvPr id="6" name="Номер слайда 5"/>
          <p:cNvSpPr>
            <a:spLocks noGrp="1"/>
          </p:cNvSpPr>
          <p:nvPr>
            <p:ph type="sldNum" sz="quarter" idx="4"/>
          </p:nvPr>
        </p:nvSpPr>
        <p:spPr>
          <a:xfrm>
            <a:off x="8737600" y="6356387"/>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B08EAE32-2F34-40E2-BD4F-E653D1972FDA}" type="slidenum">
              <a:rPr lang="ru-RU"/>
              <a:pPr defTabSz="914400" fontAlgn="base">
                <a:spcBef>
                  <a:spcPct val="0"/>
                </a:spcBef>
                <a:spcAft>
                  <a:spcPct val="0"/>
                </a:spcAft>
                <a:defRPr/>
              </a:pPr>
              <a:t>‹#›</a:t>
            </a:fld>
            <a:endParaRPr lang="ru-RU"/>
          </a:p>
        </p:txBody>
      </p:sp>
    </p:spTree>
    <p:extLst>
      <p:ext uri="{BB962C8B-B14F-4D97-AF65-F5344CB8AC3E}">
        <p14:creationId xmlns:p14="http://schemas.microsoft.com/office/powerpoint/2010/main" val="9716627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Arial" charset="0"/>
        </a:defRPr>
      </a:lvl1pPr>
      <a:lvl2pPr algn="ctr" rtl="0" eaLnBrk="0" fontAlgn="base" hangingPunct="0">
        <a:spcBef>
          <a:spcPct val="0"/>
        </a:spcBef>
        <a:spcAft>
          <a:spcPct val="0"/>
        </a:spcAft>
        <a:defRPr kumimoji="1" sz="4400">
          <a:solidFill>
            <a:schemeClr val="tx1"/>
          </a:solidFill>
          <a:latin typeface="Calibri"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charset="0"/>
          <a:ea typeface="Arial" charset="0"/>
          <a:cs typeface="Arial" charset="0"/>
        </a:defRPr>
      </a:lvl5pPr>
      <a:lvl6pPr marL="457200" algn="ctr" rtl="0" eaLnBrk="0" fontAlgn="base" hangingPunct="0">
        <a:spcBef>
          <a:spcPct val="0"/>
        </a:spcBef>
        <a:spcAft>
          <a:spcPct val="0"/>
        </a:spcAft>
        <a:defRPr sz="4400">
          <a:solidFill>
            <a:schemeClr val="tx1"/>
          </a:solidFill>
          <a:latin typeface="Calibri" charset="0"/>
          <a:ea typeface="Arial" charset="0"/>
        </a:defRPr>
      </a:lvl6pPr>
      <a:lvl7pPr marL="914400" algn="ctr" rtl="0" eaLnBrk="0" fontAlgn="base" hangingPunct="0">
        <a:spcBef>
          <a:spcPct val="0"/>
        </a:spcBef>
        <a:spcAft>
          <a:spcPct val="0"/>
        </a:spcAft>
        <a:defRPr sz="4400">
          <a:solidFill>
            <a:schemeClr val="tx1"/>
          </a:solidFill>
          <a:latin typeface="Calibri" charset="0"/>
          <a:ea typeface="Arial" charset="0"/>
        </a:defRPr>
      </a:lvl7pPr>
      <a:lvl8pPr marL="1371600" algn="ctr" rtl="0" eaLnBrk="0" fontAlgn="base" hangingPunct="0">
        <a:spcBef>
          <a:spcPct val="0"/>
        </a:spcBef>
        <a:spcAft>
          <a:spcPct val="0"/>
        </a:spcAft>
        <a:defRPr sz="4400">
          <a:solidFill>
            <a:schemeClr val="tx1"/>
          </a:solidFill>
          <a:latin typeface="Calibri" charset="0"/>
          <a:ea typeface="Arial" charset="0"/>
        </a:defRPr>
      </a:lvl8pPr>
      <a:lvl9pPr marL="1828800" algn="ctr" rtl="0" eaLnBrk="0" fontAlgn="base" hangingPunct="0">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77"/>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4D0A695F-13C8-4ECC-B5EB-424311D64782}" type="datetime1">
              <a:rPr lang="ru-RU"/>
              <a:pPr defTabSz="914400" fontAlgn="base">
                <a:spcBef>
                  <a:spcPct val="0"/>
                </a:spcBef>
                <a:spcAft>
                  <a:spcPct val="0"/>
                </a:spcAft>
                <a:defRPr/>
              </a:pPr>
              <a:t>08.04.2019</a:t>
            </a:fld>
            <a:endParaRPr lang="ru-RU"/>
          </a:p>
        </p:txBody>
      </p:sp>
      <p:sp>
        <p:nvSpPr>
          <p:cNvPr id="5" name="Нижний колонтитул 4"/>
          <p:cNvSpPr>
            <a:spLocks noGrp="1"/>
          </p:cNvSpPr>
          <p:nvPr>
            <p:ph type="ftr" sz="quarter" idx="3"/>
          </p:nvPr>
        </p:nvSpPr>
        <p:spPr>
          <a:xfrm>
            <a:off x="4165600" y="6356377"/>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914400">
              <a:defRPr/>
            </a:pPr>
            <a:endParaRPr lang="ru-RU">
              <a:solidFill>
                <a:srgbClr val="000000">
                  <a:tint val="75000"/>
                </a:srgbClr>
              </a:solidFill>
            </a:endParaRPr>
          </a:p>
        </p:txBody>
      </p:sp>
      <p:sp>
        <p:nvSpPr>
          <p:cNvPr id="6" name="Номер слайда 5"/>
          <p:cNvSpPr>
            <a:spLocks noGrp="1"/>
          </p:cNvSpPr>
          <p:nvPr>
            <p:ph type="sldNum" sz="quarter" idx="4"/>
          </p:nvPr>
        </p:nvSpPr>
        <p:spPr>
          <a:xfrm>
            <a:off x="8737600" y="6356377"/>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3C0DE330-B4C4-4884-B235-E130C874DA3C}" type="slidenum">
              <a:rPr lang="ru-RU"/>
              <a:pPr defTabSz="914400" fontAlgn="base">
                <a:spcBef>
                  <a:spcPct val="0"/>
                </a:spcBef>
                <a:spcAft>
                  <a:spcPct val="0"/>
                </a:spcAft>
                <a:defRPr/>
              </a:pPr>
              <a:t>‹#›</a:t>
            </a:fld>
            <a:endParaRPr lang="ru-RU"/>
          </a:p>
        </p:txBody>
      </p:sp>
    </p:spTree>
    <p:extLst>
      <p:ext uri="{BB962C8B-B14F-4D97-AF65-F5344CB8AC3E}">
        <p14:creationId xmlns:p14="http://schemas.microsoft.com/office/powerpoint/2010/main" val="11577970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Arial" charset="0"/>
        </a:defRPr>
      </a:lvl1pPr>
      <a:lvl2pPr algn="ctr" rtl="0" eaLnBrk="0" fontAlgn="base" hangingPunct="0">
        <a:spcBef>
          <a:spcPct val="0"/>
        </a:spcBef>
        <a:spcAft>
          <a:spcPct val="0"/>
        </a:spcAft>
        <a:defRPr kumimoji="1" sz="4400">
          <a:solidFill>
            <a:schemeClr val="tx1"/>
          </a:solidFill>
          <a:latin typeface="Calibri"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charset="0"/>
          <a:ea typeface="Arial" charset="0"/>
          <a:cs typeface="Arial" charset="0"/>
        </a:defRPr>
      </a:lvl5pPr>
      <a:lvl6pPr marL="457200" algn="ctr" rtl="0" eaLnBrk="0" fontAlgn="base" hangingPunct="0">
        <a:spcBef>
          <a:spcPct val="0"/>
        </a:spcBef>
        <a:spcAft>
          <a:spcPct val="0"/>
        </a:spcAft>
        <a:defRPr sz="4400">
          <a:solidFill>
            <a:schemeClr val="tx1"/>
          </a:solidFill>
          <a:latin typeface="Calibri" charset="0"/>
          <a:ea typeface="Arial" charset="0"/>
        </a:defRPr>
      </a:lvl6pPr>
      <a:lvl7pPr marL="914400" algn="ctr" rtl="0" eaLnBrk="0" fontAlgn="base" hangingPunct="0">
        <a:spcBef>
          <a:spcPct val="0"/>
        </a:spcBef>
        <a:spcAft>
          <a:spcPct val="0"/>
        </a:spcAft>
        <a:defRPr sz="4400">
          <a:solidFill>
            <a:schemeClr val="tx1"/>
          </a:solidFill>
          <a:latin typeface="Calibri" charset="0"/>
          <a:ea typeface="Arial" charset="0"/>
        </a:defRPr>
      </a:lvl7pPr>
      <a:lvl8pPr marL="1371600" algn="ctr" rtl="0" eaLnBrk="0" fontAlgn="base" hangingPunct="0">
        <a:spcBef>
          <a:spcPct val="0"/>
        </a:spcBef>
        <a:spcAft>
          <a:spcPct val="0"/>
        </a:spcAft>
        <a:defRPr sz="4400">
          <a:solidFill>
            <a:schemeClr val="tx1"/>
          </a:solidFill>
          <a:latin typeface="Calibri" charset="0"/>
          <a:ea typeface="Arial" charset="0"/>
        </a:defRPr>
      </a:lvl8pPr>
      <a:lvl9pPr marL="1828800" algn="ctr" rtl="0" eaLnBrk="0" fontAlgn="base" hangingPunct="0">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6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4D0A695F-13C8-4ECC-B5EB-424311D64782}" type="datetime1">
              <a:rPr lang="ru-RU"/>
              <a:pPr defTabSz="914400" fontAlgn="base">
                <a:spcBef>
                  <a:spcPct val="0"/>
                </a:spcBef>
                <a:spcAft>
                  <a:spcPct val="0"/>
                </a:spcAft>
                <a:defRPr/>
              </a:pPr>
              <a:t>08.04.2019</a:t>
            </a:fld>
            <a:endParaRPr lang="ru-RU"/>
          </a:p>
        </p:txBody>
      </p:sp>
      <p:sp>
        <p:nvSpPr>
          <p:cNvPr id="5" name="Нижний колонтитул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914400">
              <a:defRPr/>
            </a:pPr>
            <a:endParaRPr lang="ru-RU">
              <a:solidFill>
                <a:srgbClr val="000000">
                  <a:tint val="75000"/>
                </a:srgbClr>
              </a:solidFill>
            </a:endParaRPr>
          </a:p>
        </p:txBody>
      </p:sp>
      <p:sp>
        <p:nvSpPr>
          <p:cNvPr id="6" name="Номер слайда 5"/>
          <p:cNvSpPr>
            <a:spLocks noGrp="1"/>
          </p:cNvSpPr>
          <p:nvPr>
            <p:ph type="sldNum" sz="quarter" idx="4"/>
          </p:nvPr>
        </p:nvSpPr>
        <p:spPr>
          <a:xfrm>
            <a:off x="8737600" y="635636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3C0DE330-B4C4-4884-B235-E130C874DA3C}" type="slidenum">
              <a:rPr lang="ru-RU"/>
              <a:pPr defTabSz="914400" fontAlgn="base">
                <a:spcBef>
                  <a:spcPct val="0"/>
                </a:spcBef>
                <a:spcAft>
                  <a:spcPct val="0"/>
                </a:spcAft>
                <a:defRPr/>
              </a:pPr>
              <a:t>‹#›</a:t>
            </a:fld>
            <a:endParaRPr lang="ru-RU"/>
          </a:p>
        </p:txBody>
      </p:sp>
    </p:spTree>
    <p:extLst>
      <p:ext uri="{BB962C8B-B14F-4D97-AF65-F5344CB8AC3E}">
        <p14:creationId xmlns:p14="http://schemas.microsoft.com/office/powerpoint/2010/main" val="10916065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Arial" charset="0"/>
        </a:defRPr>
      </a:lvl1pPr>
      <a:lvl2pPr algn="ctr" rtl="0" eaLnBrk="0" fontAlgn="base" hangingPunct="0">
        <a:spcBef>
          <a:spcPct val="0"/>
        </a:spcBef>
        <a:spcAft>
          <a:spcPct val="0"/>
        </a:spcAft>
        <a:defRPr kumimoji="1" sz="4400">
          <a:solidFill>
            <a:schemeClr val="tx1"/>
          </a:solidFill>
          <a:latin typeface="Calibri"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charset="0"/>
          <a:ea typeface="Arial" charset="0"/>
          <a:cs typeface="Arial" charset="0"/>
        </a:defRPr>
      </a:lvl5pPr>
      <a:lvl6pPr marL="457200" algn="ctr" rtl="0" eaLnBrk="0" fontAlgn="base" hangingPunct="0">
        <a:spcBef>
          <a:spcPct val="0"/>
        </a:spcBef>
        <a:spcAft>
          <a:spcPct val="0"/>
        </a:spcAft>
        <a:defRPr sz="4400">
          <a:solidFill>
            <a:schemeClr val="tx1"/>
          </a:solidFill>
          <a:latin typeface="Calibri" charset="0"/>
          <a:ea typeface="Arial" charset="0"/>
        </a:defRPr>
      </a:lvl6pPr>
      <a:lvl7pPr marL="914400" algn="ctr" rtl="0" eaLnBrk="0" fontAlgn="base" hangingPunct="0">
        <a:spcBef>
          <a:spcPct val="0"/>
        </a:spcBef>
        <a:spcAft>
          <a:spcPct val="0"/>
        </a:spcAft>
        <a:defRPr sz="4400">
          <a:solidFill>
            <a:schemeClr val="tx1"/>
          </a:solidFill>
          <a:latin typeface="Calibri" charset="0"/>
          <a:ea typeface="Arial" charset="0"/>
        </a:defRPr>
      </a:lvl7pPr>
      <a:lvl8pPr marL="1371600" algn="ctr" rtl="0" eaLnBrk="0" fontAlgn="base" hangingPunct="0">
        <a:spcBef>
          <a:spcPct val="0"/>
        </a:spcBef>
        <a:spcAft>
          <a:spcPct val="0"/>
        </a:spcAft>
        <a:defRPr sz="4400">
          <a:solidFill>
            <a:schemeClr val="tx1"/>
          </a:solidFill>
          <a:latin typeface="Calibri" charset="0"/>
          <a:ea typeface="Arial" charset="0"/>
        </a:defRPr>
      </a:lvl8pPr>
      <a:lvl9pPr marL="1828800" algn="ctr" rtl="0" eaLnBrk="0" fontAlgn="base" hangingPunct="0">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4D0A695F-13C8-4ECC-B5EB-424311D64782}" type="datetime1">
              <a:rPr lang="ru-RU"/>
              <a:pPr defTabSz="914400" fontAlgn="base">
                <a:spcBef>
                  <a:spcPct val="0"/>
                </a:spcBef>
                <a:spcAft>
                  <a:spcPct val="0"/>
                </a:spcAft>
                <a:defRPr/>
              </a:pPr>
              <a:t>08.04.2019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defTabSz="914400">
              <a:defRPr/>
            </a:pPr>
            <a:endParaRPr lang="ru-RU">
              <a:solidFill>
                <a:srgbClr val="000000">
                  <a:tint val="75000"/>
                </a:srgb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cs typeface="Arial" pitchFamily="34" charset="0"/>
              </a:defRPr>
            </a:lvl1pPr>
          </a:lstStyle>
          <a:p>
            <a:pPr defTabSz="914400" fontAlgn="base">
              <a:spcBef>
                <a:spcPct val="0"/>
              </a:spcBef>
              <a:spcAft>
                <a:spcPct val="0"/>
              </a:spcAft>
              <a:defRPr/>
            </a:pPr>
            <a:fld id="{3C0DE330-B4C4-4884-B235-E130C874DA3C}" type="slidenum">
              <a:rPr lang="ru-RU"/>
              <a:pPr defTabSz="914400" fontAlgn="base">
                <a:spcBef>
                  <a:spcPct val="0"/>
                </a:spcBef>
                <a:spcAft>
                  <a:spcPct val="0"/>
                </a:spcAft>
                <a:defRPr/>
              </a:pPr>
              <a:t>‹#›</a:t>
            </a:fld>
            <a:endParaRPr lang="ru-RU"/>
          </a:p>
        </p:txBody>
      </p:sp>
    </p:spTree>
    <p:extLst>
      <p:ext uri="{BB962C8B-B14F-4D97-AF65-F5344CB8AC3E}">
        <p14:creationId xmlns:p14="http://schemas.microsoft.com/office/powerpoint/2010/main" val="274419164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Arial" charset="0"/>
        </a:defRPr>
      </a:lvl1pPr>
      <a:lvl2pPr algn="ctr" rtl="0" eaLnBrk="0" fontAlgn="base" hangingPunct="0">
        <a:spcBef>
          <a:spcPct val="0"/>
        </a:spcBef>
        <a:spcAft>
          <a:spcPct val="0"/>
        </a:spcAft>
        <a:defRPr kumimoji="1" sz="4400">
          <a:solidFill>
            <a:schemeClr val="tx1"/>
          </a:solidFill>
          <a:latin typeface="Calibri"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charset="0"/>
          <a:ea typeface="Arial" charset="0"/>
          <a:cs typeface="Arial" charset="0"/>
        </a:defRPr>
      </a:lvl5pPr>
      <a:lvl6pPr marL="457200" algn="ctr" rtl="0" eaLnBrk="0" fontAlgn="base" hangingPunct="0">
        <a:spcBef>
          <a:spcPct val="0"/>
        </a:spcBef>
        <a:spcAft>
          <a:spcPct val="0"/>
        </a:spcAft>
        <a:defRPr sz="4400">
          <a:solidFill>
            <a:schemeClr val="tx1"/>
          </a:solidFill>
          <a:latin typeface="Calibri" charset="0"/>
          <a:ea typeface="Arial" charset="0"/>
        </a:defRPr>
      </a:lvl6pPr>
      <a:lvl7pPr marL="914400" algn="ctr" rtl="0" eaLnBrk="0" fontAlgn="base" hangingPunct="0">
        <a:spcBef>
          <a:spcPct val="0"/>
        </a:spcBef>
        <a:spcAft>
          <a:spcPct val="0"/>
        </a:spcAft>
        <a:defRPr sz="4400">
          <a:solidFill>
            <a:schemeClr val="tx1"/>
          </a:solidFill>
          <a:latin typeface="Calibri" charset="0"/>
          <a:ea typeface="Arial" charset="0"/>
        </a:defRPr>
      </a:lvl7pPr>
      <a:lvl8pPr marL="1371600" algn="ctr" rtl="0" eaLnBrk="0" fontAlgn="base" hangingPunct="0">
        <a:spcBef>
          <a:spcPct val="0"/>
        </a:spcBef>
        <a:spcAft>
          <a:spcPct val="0"/>
        </a:spcAft>
        <a:defRPr sz="4400">
          <a:solidFill>
            <a:schemeClr val="tx1"/>
          </a:solidFill>
          <a:latin typeface="Calibri" charset="0"/>
          <a:ea typeface="Arial" charset="0"/>
        </a:defRPr>
      </a:lvl8pPr>
      <a:lvl9pPr marL="1828800" algn="ctr" rtl="0" eaLnBrk="0" fontAlgn="base" hangingPunct="0">
        <a:spcBef>
          <a:spcPct val="0"/>
        </a:spcBef>
        <a:spcAft>
          <a:spcPct val="0"/>
        </a:spcAft>
        <a:defRPr sz="4400">
          <a:solidFill>
            <a:schemeClr val="tx1"/>
          </a:solidFill>
          <a:latin typeface="Calibri" charset="0"/>
          <a:ea typeface="Arial"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Arial"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Arial" pitchFamily="34" charset="0"/>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zakupki.kontur.ru/site/articles/1211-berezka" TargetMode="External"/><Relationship Id="rId2" Type="http://schemas.openxmlformats.org/officeDocument/2006/relationships/hyperlink" Target="https://zakupki.kontur.ru/site/articles/60-theone" TargetMode="External"/><Relationship Id="rId1" Type="http://schemas.openxmlformats.org/officeDocument/2006/relationships/slideLayout" Target="../slideLayouts/slideLayout13.xml"/><Relationship Id="rId6" Type="http://schemas.openxmlformats.org/officeDocument/2006/relationships/hyperlink" Target="https://normativ.kontur.ru/document?moduleId=1&amp;documentId=282921" TargetMode="External"/><Relationship Id="rId5" Type="http://schemas.openxmlformats.org/officeDocument/2006/relationships/hyperlink" Target="https://normativ.kontur.ru/document?moduleId=1&amp;documentId=263142&amp;cwi=323" TargetMode="External"/><Relationship Id="rId4" Type="http://schemas.openxmlformats.org/officeDocument/2006/relationships/hyperlink" Target="https://zakupki.kontur.ru/site/webinars/konkurs-44-fz"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zakupki.kontur.ru/site/articles/40-everything-about-signature" TargetMode="External"/><Relationship Id="rId2" Type="http://schemas.openxmlformats.org/officeDocument/2006/relationships/hyperlink" Target="https://zakupki.kontur.ru/site/articles/95-how-to-win" TargetMode="External"/><Relationship Id="rId1" Type="http://schemas.openxmlformats.org/officeDocument/2006/relationships/slideLayout" Target="../slideLayouts/slideLayout13.xml"/><Relationship Id="rId6" Type="http://schemas.openxmlformats.org/officeDocument/2006/relationships/hyperlink" Target="https://zakupki.kontur.ru/site/articles/1130-zapros-predlozheniy" TargetMode="External"/><Relationship Id="rId5" Type="http://schemas.openxmlformats.org/officeDocument/2006/relationships/hyperlink" Target="https://zakupki.kontur.ru/site/articles/1103-zapros-kotirovok" TargetMode="External"/><Relationship Id="rId4" Type="http://schemas.openxmlformats.org/officeDocument/2006/relationships/hyperlink" Target="https://zakupki.kontur.ru/site/articles/33-accredita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normativ.kontur.ru/document?moduleId=1&amp;documentId=224472" TargetMode="Externa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normativ.kontur.ru/document?moduleId=1&amp;documentId=282921&amp;cwi=0" TargetMode="External"/><Relationship Id="rId2" Type="http://schemas.openxmlformats.org/officeDocument/2006/relationships/hyperlink" Target="https://zakupki.kontur.ru/site/articles/1146-raznoglasiya" TargetMode="External"/><Relationship Id="rId1" Type="http://schemas.openxmlformats.org/officeDocument/2006/relationships/slideLayout" Target="../slideLayouts/slideLayout13.xml"/><Relationship Id="rId4" Type="http://schemas.openxmlformats.org/officeDocument/2006/relationships/hyperlink" Target="https://zakupki.kontur.ru/site/articles/1138-shtraf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zakupki.gov.ru/epz/btk/quicksearch/search.html" TargetMode="External"/><Relationship Id="rId2" Type="http://schemas.openxmlformats.org/officeDocument/2006/relationships/hyperlink" Target="https://zakupki.kontur.ru/site/articles/1121-contracts-44"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zakupki.kontur.ru/site/articles/1156-44-fz-3"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normativ.kontur.ru/document?moduleId=1&amp;documentId=2672" TargetMode="External"/><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hyperlink" Target="https://normativ.kontur.ru/document?moduleId=1&amp;documentId=283184" TargetMode="External"/><Relationship Id="rId4" Type="http://schemas.openxmlformats.org/officeDocument/2006/relationships/hyperlink" Target="https://normativ.kontur.ru/document?moduleId=1&amp;documentId=284274"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akupki.kontur.ru/site/articles/35-how-not-to-fail"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zakupki.kontur.ru/site/articles/1118-smp-44-2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8" Type="http://schemas.openxmlformats.org/officeDocument/2006/relationships/hyperlink" Target="https://etpgpb.ru/" TargetMode="External"/><Relationship Id="rId3" Type="http://schemas.openxmlformats.org/officeDocument/2006/relationships/hyperlink" Target="http://etp.zakazrf.ru/" TargetMode="External"/><Relationship Id="rId7" Type="http://schemas.openxmlformats.org/officeDocument/2006/relationships/hyperlink" Target="http://lot-online.ru/home/index.html" TargetMode="External"/><Relationship Id="rId2" Type="http://schemas.openxmlformats.org/officeDocument/2006/relationships/hyperlink" Target="http://www.sberbank-ast.ru/" TargetMode="External"/><Relationship Id="rId1" Type="http://schemas.openxmlformats.org/officeDocument/2006/relationships/slideLayout" Target="../slideLayouts/slideLayout13.xml"/><Relationship Id="rId6" Type="http://schemas.openxmlformats.org/officeDocument/2006/relationships/hyperlink" Target="http://www.etp-micex.ru/" TargetMode="External"/><Relationship Id="rId5" Type="http://schemas.openxmlformats.org/officeDocument/2006/relationships/hyperlink" Target="http://rts-tender.ru/" TargetMode="External"/><Relationship Id="rId4" Type="http://schemas.openxmlformats.org/officeDocument/2006/relationships/hyperlink" Target="http://etp.roseltorg.ru/" TargetMode="External"/><Relationship Id="rId9" Type="http://schemas.openxmlformats.org/officeDocument/2006/relationships/hyperlink" Target="https://www.tektorg.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4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8061" y="136"/>
            <a:ext cx="10238483" cy="1348353"/>
          </a:xfrm>
          <a:gradFill>
            <a:gsLst>
              <a:gs pos="0">
                <a:schemeClr val="bg1"/>
              </a:gs>
              <a:gs pos="62000">
                <a:schemeClr val="bg2"/>
              </a:gs>
              <a:gs pos="92000">
                <a:schemeClr val="bg2">
                  <a:lumMod val="90000"/>
                </a:schemeClr>
              </a:gs>
              <a:gs pos="100000">
                <a:schemeClr val="bg2">
                  <a:lumMod val="75000"/>
                </a:schemeClr>
              </a:gs>
            </a:gsLst>
            <a:lin ang="5400000" scaled="1"/>
          </a:gradFill>
        </p:spPr>
        <p:txBody>
          <a:bodyPr>
            <a:normAutofit fontScale="90000"/>
          </a:bodyPr>
          <a:lstStyle/>
          <a:p>
            <a:pPr algn="ctr"/>
            <a:r>
              <a:rPr lang="ru-RU" sz="2100" dirty="0">
                <a:solidFill>
                  <a:srgbClr val="A52C36"/>
                </a:solidFill>
                <a:latin typeface="Times New Roman" panose="02020603050405020304" pitchFamily="18" charset="0"/>
                <a:cs typeface="Times New Roman" panose="02020603050405020304" pitchFamily="18" charset="0"/>
              </a:rPr>
              <a:t>Государственное автономное учреждение дополнительного профессионального образования Ярославской области</a:t>
            </a:r>
            <a:r>
              <a:rPr lang="ru-RU" sz="2400" dirty="0">
                <a:solidFill>
                  <a:srgbClr val="A52C36"/>
                </a:solidFill>
                <a:latin typeface="Times New Roman" panose="02020603050405020304" pitchFamily="18" charset="0"/>
                <a:cs typeface="Times New Roman" panose="02020603050405020304" pitchFamily="18" charset="0"/>
              </a:rPr>
              <a:t/>
            </a:r>
            <a:br>
              <a:rPr lang="ru-RU" sz="2400" dirty="0">
                <a:solidFill>
                  <a:srgbClr val="A52C36"/>
                </a:solidFill>
                <a:latin typeface="Times New Roman" panose="02020603050405020304" pitchFamily="18" charset="0"/>
                <a:cs typeface="Times New Roman" panose="02020603050405020304" pitchFamily="18" charset="0"/>
              </a:rPr>
            </a:br>
            <a:r>
              <a:rPr lang="ru-RU" sz="2400" dirty="0">
                <a:solidFill>
                  <a:srgbClr val="A52C36"/>
                </a:solidFill>
                <a:latin typeface="Times New Roman" panose="02020603050405020304" pitchFamily="18" charset="0"/>
                <a:cs typeface="Times New Roman" panose="02020603050405020304" pitchFamily="18" charset="0"/>
              </a:rPr>
              <a:t/>
            </a:r>
            <a:br>
              <a:rPr lang="ru-RU" sz="2400" dirty="0">
                <a:solidFill>
                  <a:srgbClr val="A52C36"/>
                </a:solidFill>
                <a:latin typeface="Times New Roman" panose="02020603050405020304" pitchFamily="18" charset="0"/>
                <a:cs typeface="Times New Roman" panose="02020603050405020304" pitchFamily="18" charset="0"/>
              </a:rPr>
            </a:br>
            <a:r>
              <a:rPr lang="ru-RU" sz="2800" b="1" dirty="0">
                <a:solidFill>
                  <a:srgbClr val="A52C3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Институт развития образования</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 y="78"/>
            <a:ext cx="1857081" cy="1857081"/>
          </a:xfrm>
        </p:spPr>
      </p:pic>
      <p:sp>
        <p:nvSpPr>
          <p:cNvPr id="7" name="Прямоугольник 6"/>
          <p:cNvSpPr/>
          <p:nvPr/>
        </p:nvSpPr>
        <p:spPr>
          <a:xfrm>
            <a:off x="1275405" y="2903900"/>
            <a:ext cx="9996405" cy="923326"/>
          </a:xfrm>
          <a:prstGeom prst="rect">
            <a:avLst/>
          </a:prstGeom>
        </p:spPr>
        <p:txBody>
          <a:bodyPr wrap="square" lIns="91326" tIns="45718" rIns="91326" bIns="45718">
            <a:spAutoFit/>
          </a:bodyPr>
          <a:lstStyle/>
          <a:p>
            <a:pPr algn="ctr"/>
            <a:r>
              <a:rPr lang="ru-RU" sz="5400" b="1" dirty="0" smtClean="0">
                <a:latin typeface="Times New Roman" panose="02020603050405020304" pitchFamily="18" charset="0"/>
                <a:cs typeface="Times New Roman" panose="02020603050405020304" pitchFamily="18" charset="0"/>
              </a:rPr>
              <a:t>«ФЗ-44 основные понятия»</a:t>
            </a:r>
            <a:endParaRPr lang="ru-RU" sz="5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072" y="5486508"/>
            <a:ext cx="4406683" cy="1200325"/>
          </a:xfrm>
          <a:prstGeom prst="rect">
            <a:avLst/>
          </a:prstGeom>
        </p:spPr>
        <p:txBody>
          <a:bodyPr wrap="square" lIns="91326" tIns="45718" rIns="91326" bIns="45718">
            <a:spAutoFit/>
          </a:bodyPr>
          <a:lstStyle/>
          <a:p>
            <a:pPr algn="ctr"/>
            <a:r>
              <a:rPr lang="ru-RU" sz="2400" dirty="0" smtClean="0">
                <a:solidFill>
                  <a:srgbClr val="002060"/>
                </a:solidFill>
                <a:latin typeface="Times New Roman" panose="02020603050405020304" pitchFamily="18" charset="0"/>
                <a:cs typeface="Times New Roman" panose="02020603050405020304" pitchFamily="18" charset="0"/>
              </a:rPr>
              <a:t>Старший преподаватель</a:t>
            </a:r>
          </a:p>
          <a:p>
            <a:pPr algn="ctr"/>
            <a:r>
              <a:rPr lang="ru-RU" sz="2400" dirty="0" smtClean="0">
                <a:solidFill>
                  <a:srgbClr val="002060"/>
                </a:solidFill>
                <a:latin typeface="Times New Roman" panose="02020603050405020304" pitchFamily="18" charset="0"/>
                <a:cs typeface="Times New Roman" panose="02020603050405020304" pitchFamily="18" charset="0"/>
              </a:rPr>
              <a:t>кафедры ФК и БЖ</a:t>
            </a:r>
          </a:p>
          <a:p>
            <a:pPr algn="ctr"/>
            <a:r>
              <a:rPr lang="ru-RU" sz="2400" b="1" dirty="0" err="1" smtClean="0">
                <a:solidFill>
                  <a:srgbClr val="002060"/>
                </a:solidFill>
                <a:latin typeface="Times New Roman" panose="02020603050405020304" pitchFamily="18" charset="0"/>
                <a:cs typeface="Times New Roman" panose="02020603050405020304" pitchFamily="18" charset="0"/>
              </a:rPr>
              <a:t>Перфилов</a:t>
            </a:r>
            <a:r>
              <a:rPr lang="ru-RU" sz="2400" b="1" dirty="0" smtClean="0">
                <a:solidFill>
                  <a:srgbClr val="002060"/>
                </a:solidFill>
                <a:latin typeface="Times New Roman" panose="02020603050405020304" pitchFamily="18" charset="0"/>
                <a:cs typeface="Times New Roman" panose="02020603050405020304" pitchFamily="18" charset="0"/>
              </a:rPr>
              <a:t> В.П.</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16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927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99060" y="1126376"/>
            <a:ext cx="6096000" cy="1862048"/>
          </a:xfrm>
          <a:prstGeom prst="rect">
            <a:avLst/>
          </a:prstGeom>
        </p:spPr>
        <p:txBody>
          <a:bodyPr>
            <a:spAutoFit/>
          </a:bodyPr>
          <a:lstStyle/>
          <a:p>
            <a:pPr>
              <a:lnSpc>
                <a:spcPct val="115000"/>
              </a:lnSpc>
              <a:spcAft>
                <a:spcPts val="0"/>
              </a:spcAft>
            </a:pPr>
            <a:r>
              <a:rPr lang="ru-RU" sz="2000" b="1" dirty="0">
                <a:solidFill>
                  <a:srgbClr val="121212"/>
                </a:solidFill>
                <a:latin typeface="Times New Roman"/>
                <a:ea typeface="Times New Roman"/>
                <a:cs typeface="Times New Roman"/>
              </a:rPr>
              <a:t>Что регулирует 44-ФЗ?</a:t>
            </a:r>
            <a:endParaRPr lang="ru-RU" sz="1800" b="1"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Планирование, мониторинг и аудит закупок.</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Отбор поставщиков.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Заключение контрактов и их исполнение.</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Контроль закупок.</a:t>
            </a:r>
            <a:endParaRPr lang="ru-RU" sz="1800" dirty="0">
              <a:ea typeface="Calibri"/>
              <a:cs typeface="Times New Roman"/>
            </a:endParaRPr>
          </a:p>
        </p:txBody>
      </p:sp>
      <p:sp>
        <p:nvSpPr>
          <p:cNvPr id="3" name="Прямоугольник 2"/>
          <p:cNvSpPr/>
          <p:nvPr/>
        </p:nvSpPr>
        <p:spPr>
          <a:xfrm>
            <a:off x="5429289" y="880115"/>
            <a:ext cx="6762751" cy="4339650"/>
          </a:xfrm>
          <a:prstGeom prst="rect">
            <a:avLst/>
          </a:prstGeom>
        </p:spPr>
        <p:txBody>
          <a:bodyPr wrap="square">
            <a:spAutoFit/>
          </a:bodyPr>
          <a:lstStyle/>
          <a:p>
            <a:pPr>
              <a:lnSpc>
                <a:spcPct val="115000"/>
              </a:lnSpc>
              <a:spcAft>
                <a:spcPts val="0"/>
              </a:spcAft>
            </a:pPr>
            <a:r>
              <a:rPr lang="ru-RU" sz="2000" b="1" dirty="0">
                <a:solidFill>
                  <a:srgbClr val="121212"/>
                </a:solidFill>
                <a:latin typeface="Times New Roman"/>
                <a:ea typeface="Times New Roman"/>
                <a:cs typeface="Times New Roman"/>
              </a:rPr>
              <a:t>Что не регулирует 44-ФЗ?</a:t>
            </a:r>
            <a:endParaRPr lang="ru-RU" sz="1800" b="1"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Закупки услуг у международных финансовых организаций.</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Закупки услуг по государственной защите судей, должностных лиц, участников судов и других людей.</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Закупки драгоценных металлов и драгоценных камней для пополнения Государственного фонда.</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smtClean="0">
                <a:solidFill>
                  <a:srgbClr val="121212"/>
                </a:solidFill>
                <a:latin typeface="Times New Roman"/>
                <a:ea typeface="Times New Roman"/>
                <a:cs typeface="Times New Roman"/>
              </a:rPr>
              <a:t>Закупки </a:t>
            </a:r>
            <a:r>
              <a:rPr lang="ru-RU" sz="2000" dirty="0">
                <a:solidFill>
                  <a:srgbClr val="121212"/>
                </a:solidFill>
                <a:latin typeface="Times New Roman"/>
                <a:ea typeface="Times New Roman"/>
                <a:cs typeface="Times New Roman"/>
              </a:rPr>
              <a:t>бесплатной помощи адвоката или защиты в суде.</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Закупки избирательных комиссий для проведения выборов и референдумов.</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Плату за участие в закупках. </a:t>
            </a:r>
            <a:endParaRPr lang="ru-RU" sz="1800" dirty="0">
              <a:ea typeface="Calibri"/>
              <a:cs typeface="Times New Roman"/>
            </a:endParaRPr>
          </a:p>
        </p:txBody>
      </p:sp>
      <p:sp>
        <p:nvSpPr>
          <p:cNvPr id="4" name="Прямоугольник 3"/>
          <p:cNvSpPr/>
          <p:nvPr/>
        </p:nvSpPr>
        <p:spPr>
          <a:xfrm>
            <a:off x="354329" y="2988454"/>
            <a:ext cx="5429251" cy="3631763"/>
          </a:xfrm>
          <a:prstGeom prst="rect">
            <a:avLst/>
          </a:prstGeom>
        </p:spPr>
        <p:txBody>
          <a:bodyPr wrap="square">
            <a:spAutoFit/>
          </a:bodyPr>
          <a:lstStyle/>
          <a:p>
            <a:pPr>
              <a:lnSpc>
                <a:spcPct val="115000"/>
              </a:lnSpc>
              <a:spcAft>
                <a:spcPts val="0"/>
              </a:spcAft>
            </a:pPr>
            <a:r>
              <a:rPr lang="ru-RU" sz="2000" b="1" dirty="0">
                <a:solidFill>
                  <a:srgbClr val="FF0000"/>
                </a:solidFill>
                <a:latin typeface="Times New Roman"/>
                <a:ea typeface="Times New Roman"/>
                <a:cs typeface="Times New Roman"/>
              </a:rPr>
              <a:t>Кто принимает правовые акты по 44-ФЗ?</a:t>
            </a:r>
            <a:endParaRPr lang="ru-RU" sz="1800" b="1" dirty="0">
              <a:solidFill>
                <a:srgbClr val="FF0000"/>
              </a:solidFill>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FF0000"/>
                </a:solidFill>
                <a:latin typeface="Times New Roman"/>
                <a:ea typeface="Times New Roman"/>
                <a:cs typeface="Times New Roman"/>
              </a:rPr>
              <a:t>Президент Российской Федерации;</a:t>
            </a:r>
            <a:endParaRPr lang="ru-RU" sz="1800" dirty="0">
              <a:solidFill>
                <a:srgbClr val="FF0000"/>
              </a:solidFill>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FF0000"/>
                </a:solidFill>
                <a:latin typeface="Times New Roman"/>
                <a:ea typeface="Times New Roman"/>
                <a:cs typeface="Times New Roman"/>
              </a:rPr>
              <a:t>Правительство Российской Федерации;</a:t>
            </a:r>
            <a:endParaRPr lang="ru-RU" sz="1800" dirty="0">
              <a:solidFill>
                <a:srgbClr val="FF0000"/>
              </a:solidFill>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FF0000"/>
                </a:solidFill>
                <a:latin typeface="Times New Roman"/>
                <a:ea typeface="Times New Roman"/>
                <a:cs typeface="Times New Roman"/>
              </a:rPr>
              <a:t>Федеральные органы исполнительной власти;</a:t>
            </a:r>
            <a:endParaRPr lang="ru-RU" sz="1800" dirty="0">
              <a:solidFill>
                <a:srgbClr val="FF0000"/>
              </a:solidFill>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FF0000"/>
                </a:solidFill>
                <a:latin typeface="Times New Roman"/>
                <a:ea typeface="Times New Roman"/>
                <a:cs typeface="Times New Roman"/>
              </a:rPr>
              <a:t>«</a:t>
            </a:r>
            <a:r>
              <a:rPr lang="ru-RU" sz="2000" dirty="0" err="1">
                <a:solidFill>
                  <a:srgbClr val="FF0000"/>
                </a:solidFill>
                <a:latin typeface="Times New Roman"/>
                <a:ea typeface="Times New Roman"/>
                <a:cs typeface="Times New Roman"/>
              </a:rPr>
              <a:t>Росатом</a:t>
            </a:r>
            <a:r>
              <a:rPr lang="ru-RU" sz="2000" dirty="0">
                <a:solidFill>
                  <a:srgbClr val="FF0000"/>
                </a:solidFill>
                <a:latin typeface="Times New Roman"/>
                <a:ea typeface="Times New Roman"/>
                <a:cs typeface="Times New Roman"/>
              </a:rPr>
              <a:t>»;</a:t>
            </a:r>
            <a:endParaRPr lang="ru-RU" sz="1800" dirty="0">
              <a:solidFill>
                <a:srgbClr val="FF0000"/>
              </a:solidFill>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FF0000"/>
                </a:solidFill>
                <a:latin typeface="Times New Roman"/>
                <a:ea typeface="Times New Roman"/>
                <a:cs typeface="Times New Roman"/>
              </a:rPr>
              <a:t>«</a:t>
            </a:r>
            <a:r>
              <a:rPr lang="ru-RU" sz="2000" dirty="0" err="1">
                <a:solidFill>
                  <a:srgbClr val="FF0000"/>
                </a:solidFill>
                <a:latin typeface="Times New Roman"/>
                <a:ea typeface="Times New Roman"/>
                <a:cs typeface="Times New Roman"/>
              </a:rPr>
              <a:t>Роскосмос</a:t>
            </a:r>
            <a:r>
              <a:rPr lang="ru-RU" sz="2000" dirty="0">
                <a:solidFill>
                  <a:srgbClr val="FF0000"/>
                </a:solidFill>
                <a:latin typeface="Times New Roman"/>
                <a:ea typeface="Times New Roman"/>
                <a:cs typeface="Times New Roman"/>
              </a:rPr>
              <a:t>»;</a:t>
            </a:r>
            <a:endParaRPr lang="ru-RU" sz="1800" dirty="0">
              <a:solidFill>
                <a:srgbClr val="FF0000"/>
              </a:solidFill>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FF0000"/>
                </a:solidFill>
                <a:latin typeface="Times New Roman"/>
                <a:ea typeface="Times New Roman"/>
                <a:cs typeface="Times New Roman"/>
              </a:rPr>
              <a:t>Органы государственной власти субъектов Российской Федерации и органы местного самоуправления.</a:t>
            </a:r>
            <a:endParaRPr lang="ru-RU" sz="1800" dirty="0">
              <a:solidFill>
                <a:srgbClr val="FF0000"/>
              </a:solidFill>
              <a:ea typeface="Calibri"/>
              <a:cs typeface="Times New Roman"/>
            </a:endParaRPr>
          </a:p>
        </p:txBody>
      </p:sp>
    </p:spTree>
    <p:extLst>
      <p:ext uri="{BB962C8B-B14F-4D97-AF65-F5344CB8AC3E}">
        <p14:creationId xmlns:p14="http://schemas.microsoft.com/office/powerpoint/2010/main" val="834093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Номер слайда 4"/>
          <p:cNvSpPr txBox="1">
            <a:spLocks noGrp="1"/>
          </p:cNvSpPr>
          <p:nvPr/>
        </p:nvSpPr>
        <p:spPr bwMode="auto">
          <a:xfrm>
            <a:off x="8737600" y="6356397"/>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defTabSz="914400" fontAlgn="base">
              <a:spcBef>
                <a:spcPct val="0"/>
              </a:spcBef>
              <a:spcAft>
                <a:spcPct val="0"/>
              </a:spcAft>
            </a:pPr>
            <a:fld id="{B7632C67-2A25-42D4-846B-FA9669D00374}" type="slidenum">
              <a:rPr lang="ru-RU" altLang="ru-RU" sz="1200" b="0" smtClean="0">
                <a:solidFill>
                  <a:srgbClr val="898989"/>
                </a:solidFill>
                <a:latin typeface="Calibri" pitchFamily="34" charset="0"/>
              </a:rPr>
              <a:pPr algn="r" defTabSz="914400" fontAlgn="base">
                <a:spcBef>
                  <a:spcPct val="0"/>
                </a:spcBef>
                <a:spcAft>
                  <a:spcPct val="0"/>
                </a:spcAft>
              </a:pPr>
              <a:t>13</a:t>
            </a:fld>
            <a:endParaRPr lang="ru-RU" altLang="ru-RU" sz="1200" b="0" smtClean="0">
              <a:solidFill>
                <a:srgbClr val="898989"/>
              </a:solidFill>
              <a:latin typeface="Calibri" pitchFamily="34" charset="0"/>
            </a:endParaRPr>
          </a:p>
        </p:txBody>
      </p:sp>
      <p:sp>
        <p:nvSpPr>
          <p:cNvPr id="10243"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fld id="{D149429E-71F8-4C93-96ED-6AEE7843A7FE}" type="slidenum">
              <a:rPr lang="ru-RU" altLang="ru-RU" b="0" smtClean="0">
                <a:solidFill>
                  <a:srgbClr val="898989"/>
                </a:solidFill>
                <a:latin typeface="Calibri" pitchFamily="34" charset="0"/>
              </a:rPr>
              <a:pPr/>
              <a:t>13</a:t>
            </a:fld>
            <a:endParaRPr lang="ru-RU" altLang="ru-RU" b="0" smtClean="0">
              <a:solidFill>
                <a:srgbClr val="898989"/>
              </a:solidFill>
              <a:latin typeface="Calibri" pitchFamily="34" charset="0"/>
            </a:endParaRPr>
          </a:p>
        </p:txBody>
      </p:sp>
      <p:sp>
        <p:nvSpPr>
          <p:cNvPr id="10244" name="Заголовок 1"/>
          <p:cNvSpPr>
            <a:spLocks/>
          </p:cNvSpPr>
          <p:nvPr/>
        </p:nvSpPr>
        <p:spPr bwMode="auto">
          <a:xfrm>
            <a:off x="719667" y="331788"/>
            <a:ext cx="10972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800" smtClean="0">
                <a:solidFill>
                  <a:srgbClr val="1F497D"/>
                </a:solidFill>
              </a:rPr>
              <a:t>ВАРИАНТЫ СОЗДАНИЯ КОНТРАКТНОЙ СЛУЖБЫ</a:t>
            </a:r>
          </a:p>
        </p:txBody>
      </p:sp>
      <p:sp>
        <p:nvSpPr>
          <p:cNvPr id="10245" name="AutoShape 6"/>
          <p:cNvSpPr>
            <a:spLocks noChangeArrowheads="1"/>
          </p:cNvSpPr>
          <p:nvPr/>
        </p:nvSpPr>
        <p:spPr bwMode="auto">
          <a:xfrm>
            <a:off x="3100918" y="1428750"/>
            <a:ext cx="4980516" cy="946150"/>
          </a:xfrm>
          <a:prstGeom prst="roundRect">
            <a:avLst>
              <a:gd name="adj" fmla="val 16667"/>
            </a:avLst>
          </a:prstGeom>
          <a:solidFill>
            <a:schemeClr val="accent1"/>
          </a:solidFill>
          <a:ln w="9525">
            <a:solidFill>
              <a:schemeClr val="tx1"/>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300" smtClean="0">
                <a:solidFill>
                  <a:srgbClr val="CCECFF"/>
                </a:solidFill>
              </a:rPr>
              <a:t>КОНТРАКТНАЯ СЛУЖБА СОЗДАЕТСЯ ОДНИМ ИЗ СЛЕДУЮЩИХ СПОСОБОВ</a:t>
            </a:r>
            <a:r>
              <a:rPr lang="ru-RU" altLang="ru-RU" sz="1300" smtClean="0">
                <a:solidFill>
                  <a:srgbClr val="000000"/>
                </a:solidFill>
              </a:rPr>
              <a:t> </a:t>
            </a:r>
          </a:p>
        </p:txBody>
      </p:sp>
      <p:sp>
        <p:nvSpPr>
          <p:cNvPr id="10246" name="AutoShape 8"/>
          <p:cNvSpPr>
            <a:spLocks noChangeArrowheads="1"/>
          </p:cNvSpPr>
          <p:nvPr/>
        </p:nvSpPr>
        <p:spPr bwMode="auto">
          <a:xfrm rot="-5400000">
            <a:off x="7443259" y="2456438"/>
            <a:ext cx="495300" cy="421217"/>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eaLnBrk="0" fontAlgn="base" hangingPunct="0">
              <a:spcBef>
                <a:spcPct val="0"/>
              </a:spcBef>
              <a:spcAft>
                <a:spcPct val="0"/>
              </a:spcAft>
            </a:pPr>
            <a:endParaRPr lang="ru-RU" altLang="ru-RU" sz="1300" smtClean="0">
              <a:solidFill>
                <a:srgbClr val="000000"/>
              </a:solidFill>
            </a:endParaRPr>
          </a:p>
        </p:txBody>
      </p:sp>
      <p:sp>
        <p:nvSpPr>
          <p:cNvPr id="10247" name="Rectangle 9"/>
          <p:cNvSpPr>
            <a:spLocks noChangeArrowheads="1"/>
          </p:cNvSpPr>
          <p:nvPr/>
        </p:nvSpPr>
        <p:spPr bwMode="auto">
          <a:xfrm>
            <a:off x="340784" y="2959147"/>
            <a:ext cx="4800600" cy="900113"/>
          </a:xfrm>
          <a:prstGeom prst="rect">
            <a:avLst/>
          </a:prstGeom>
          <a:solidFill>
            <a:srgbClr val="FFCC00"/>
          </a:solidFill>
          <a:ln w="9525">
            <a:solidFill>
              <a:schemeClr val="tx1"/>
            </a:solidFill>
            <a:miter lim="800000"/>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300" smtClean="0">
                <a:solidFill>
                  <a:srgbClr val="000000"/>
                </a:solidFill>
              </a:rPr>
              <a:t>СОЗДАНИЕ ОТДЕЛЬНОГО СТРУКТУРНОГО ПОДРАЗДЕЛЕНИЯ </a:t>
            </a:r>
          </a:p>
        </p:txBody>
      </p:sp>
      <p:sp>
        <p:nvSpPr>
          <p:cNvPr id="10248" name="Rectangle 10"/>
          <p:cNvSpPr>
            <a:spLocks noChangeArrowheads="1"/>
          </p:cNvSpPr>
          <p:nvPr/>
        </p:nvSpPr>
        <p:spPr bwMode="auto">
          <a:xfrm>
            <a:off x="5801815" y="2959100"/>
            <a:ext cx="5913967" cy="1620838"/>
          </a:xfrm>
          <a:prstGeom prst="rect">
            <a:avLst/>
          </a:prstGeom>
          <a:solidFill>
            <a:srgbClr val="FFCC00"/>
          </a:solidFill>
          <a:ln w="9525">
            <a:solidFill>
              <a:schemeClr val="tx1"/>
            </a:solidFill>
            <a:miter lim="800000"/>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defTabSz="914400" eaLnBrk="0" fontAlgn="base" hangingPunct="0">
              <a:spcBef>
                <a:spcPct val="0"/>
              </a:spcBef>
              <a:spcAft>
                <a:spcPct val="0"/>
              </a:spcAft>
            </a:pPr>
            <a:r>
              <a:rPr lang="ru-RU" altLang="ru-RU" sz="1300" smtClean="0">
                <a:solidFill>
                  <a:srgbClr val="000000"/>
                </a:solidFill>
              </a:rPr>
              <a:t>УТВЕРЖДЕНИЕ ЗАКАЗЧИКОМ ПОСТОЯННОГО СОСТАВА РАБОТНИКОВ ЗАКАЗЧИКА, ВЫПОЛНЯЮЩИХ ФУНКЦИИ КОНТРАКТНОЙ СЛУЖБЫ БЕЗ ОБРАЗОВАНИЯ ОТДЕЛЬНОГО СТРУКТУРНОГО ПОДРАЗДЕЛЕНИЯ </a:t>
            </a:r>
          </a:p>
        </p:txBody>
      </p:sp>
      <p:pic>
        <p:nvPicPr>
          <p:cNvPr id="10249" name="Рисунок 11" descr="admi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484" y="5029247"/>
            <a:ext cx="1259416"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AutoShape 13"/>
          <p:cNvSpPr>
            <a:spLocks noChangeArrowheads="1"/>
          </p:cNvSpPr>
          <p:nvPr/>
        </p:nvSpPr>
        <p:spPr bwMode="auto">
          <a:xfrm>
            <a:off x="160867" y="4489450"/>
            <a:ext cx="4861984" cy="1576388"/>
          </a:xfrm>
          <a:prstGeom prst="roundRect">
            <a:avLst>
              <a:gd name="adj" fmla="val 16667"/>
            </a:avLst>
          </a:prstGeom>
          <a:solidFill>
            <a:srgbClr val="99CC00"/>
          </a:solidFill>
          <a:ln w="9525">
            <a:solidFill>
              <a:schemeClr val="tx1"/>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300" smtClean="0">
                <a:solidFill>
                  <a:srgbClr val="000000"/>
                </a:solidFill>
              </a:rPr>
              <a:t>ВОЗГЛАВЛЯЕТ РУКОВОДИТЕЛЬ СТРУКТУРНОГО ПОДРАЗДЕЛЕНИЯ, НАЗНАЧАЕМЫЙ НА ДОЛЖНОСТЬ ПРИКАЗОМ РУКОВОДИТЕЛЯ ЗАКАЗЧИКА ЛИБО УПОЛНОМОЧЕННОГО ЛИЦА, ИСПОЛНЯЮЩЕГО ЕГО ОБЯЗАННОСТИ </a:t>
            </a:r>
          </a:p>
        </p:txBody>
      </p:sp>
      <p:sp>
        <p:nvSpPr>
          <p:cNvPr id="10251" name="AutoShape 16"/>
          <p:cNvSpPr>
            <a:spLocks noChangeArrowheads="1"/>
          </p:cNvSpPr>
          <p:nvPr/>
        </p:nvSpPr>
        <p:spPr bwMode="auto">
          <a:xfrm>
            <a:off x="7120498" y="5254672"/>
            <a:ext cx="3723217" cy="809625"/>
          </a:xfrm>
          <a:prstGeom prst="roundRect">
            <a:avLst>
              <a:gd name="adj" fmla="val 16667"/>
            </a:avLst>
          </a:prstGeom>
          <a:solidFill>
            <a:srgbClr val="99CC00"/>
          </a:solidFill>
          <a:ln w="9525">
            <a:solidFill>
              <a:schemeClr val="tx1"/>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300" smtClean="0">
                <a:solidFill>
                  <a:srgbClr val="000000"/>
                </a:solidFill>
              </a:rPr>
              <a:t>ВОЗГЛАВЛЯЕТ ОДИН ИЗ ЗАМЕСТИТЕЛЕЙ РУКОВОДИТЕЛЯ ЗАКАЗЧИКА </a:t>
            </a:r>
          </a:p>
        </p:txBody>
      </p:sp>
      <p:sp>
        <p:nvSpPr>
          <p:cNvPr id="10252" name="AutoShape 17"/>
          <p:cNvSpPr>
            <a:spLocks noChangeArrowheads="1"/>
          </p:cNvSpPr>
          <p:nvPr/>
        </p:nvSpPr>
        <p:spPr bwMode="auto">
          <a:xfrm rot="-5400000">
            <a:off x="3303059" y="2456438"/>
            <a:ext cx="495300" cy="421217"/>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eaLnBrk="0" fontAlgn="base" hangingPunct="0">
              <a:spcBef>
                <a:spcPct val="0"/>
              </a:spcBef>
              <a:spcAft>
                <a:spcPct val="0"/>
              </a:spcAft>
            </a:pPr>
            <a:endParaRPr lang="ru-RU" altLang="ru-RU" sz="1300" smtClean="0">
              <a:solidFill>
                <a:srgbClr val="000000"/>
              </a:solidFill>
            </a:endParaRPr>
          </a:p>
        </p:txBody>
      </p:sp>
      <p:sp>
        <p:nvSpPr>
          <p:cNvPr id="10253" name="AutoShape 18"/>
          <p:cNvSpPr>
            <a:spLocks noChangeArrowheads="1"/>
          </p:cNvSpPr>
          <p:nvPr/>
        </p:nvSpPr>
        <p:spPr bwMode="auto">
          <a:xfrm rot="-5400000">
            <a:off x="2524126" y="3942291"/>
            <a:ext cx="495300" cy="421217"/>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eaLnBrk="0" fontAlgn="base" hangingPunct="0">
              <a:spcBef>
                <a:spcPct val="0"/>
              </a:spcBef>
              <a:spcAft>
                <a:spcPct val="0"/>
              </a:spcAft>
            </a:pPr>
            <a:endParaRPr lang="ru-RU" altLang="ru-RU" sz="1300" smtClean="0">
              <a:solidFill>
                <a:srgbClr val="000000"/>
              </a:solidFill>
            </a:endParaRPr>
          </a:p>
        </p:txBody>
      </p:sp>
      <p:sp>
        <p:nvSpPr>
          <p:cNvPr id="10254" name="AutoShape 21"/>
          <p:cNvSpPr>
            <a:spLocks noChangeArrowheads="1"/>
          </p:cNvSpPr>
          <p:nvPr/>
        </p:nvSpPr>
        <p:spPr bwMode="auto">
          <a:xfrm rot="-5400000">
            <a:off x="8584142" y="4661430"/>
            <a:ext cx="495300" cy="421216"/>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eaLnBrk="0" fontAlgn="base" hangingPunct="0">
              <a:spcBef>
                <a:spcPct val="0"/>
              </a:spcBef>
              <a:spcAft>
                <a:spcPct val="0"/>
              </a:spcAft>
            </a:pPr>
            <a:endParaRPr lang="ru-RU" altLang="ru-RU" sz="1300" smtClean="0">
              <a:solidFill>
                <a:srgbClr val="000000"/>
              </a:solidFill>
            </a:endParaRPr>
          </a:p>
        </p:txBody>
      </p:sp>
    </p:spTree>
    <p:extLst>
      <p:ext uri="{BB962C8B-B14F-4D97-AF65-F5344CB8AC3E}">
        <p14:creationId xmlns:p14="http://schemas.microsoft.com/office/powerpoint/2010/main" val="2713354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39" y="1017985"/>
            <a:ext cx="5680711" cy="2569934"/>
          </a:xfrm>
          <a:prstGeom prst="rect">
            <a:avLst/>
          </a:prstGeom>
        </p:spPr>
        <p:txBody>
          <a:bodyPr wrap="square">
            <a:spAutoFit/>
          </a:bodyPr>
          <a:lstStyle/>
          <a:p>
            <a:pPr>
              <a:lnSpc>
                <a:spcPct val="115000"/>
              </a:lnSpc>
              <a:spcAft>
                <a:spcPts val="0"/>
              </a:spcAft>
            </a:pPr>
            <a:r>
              <a:rPr lang="ru-RU" sz="2000" b="1" dirty="0" err="1">
                <a:solidFill>
                  <a:srgbClr val="121212"/>
                </a:solidFill>
                <a:latin typeface="Times New Roman"/>
                <a:ea typeface="Times New Roman"/>
                <a:cs typeface="Times New Roman"/>
              </a:rPr>
              <a:t>Госзаказчик</a:t>
            </a:r>
            <a:r>
              <a:rPr lang="ru-RU" sz="2000" dirty="0">
                <a:solidFill>
                  <a:srgbClr val="121212"/>
                </a:solidFill>
                <a:latin typeface="Times New Roman"/>
                <a:ea typeface="Times New Roman"/>
                <a:cs typeface="Times New Roman"/>
              </a:rPr>
              <a:t> — это организация, которая нуждается в товарах и услугах и оплачивает закупку. Например, больницы, школы, вузы, научные институты,  </a:t>
            </a:r>
            <a:endParaRPr lang="ru-RU" sz="1800" dirty="0">
              <a:ea typeface="Calibri"/>
              <a:cs typeface="Times New Roman"/>
            </a:endParaRPr>
          </a:p>
          <a:p>
            <a:pPr>
              <a:lnSpc>
                <a:spcPct val="115000"/>
              </a:lnSpc>
              <a:spcAft>
                <a:spcPts val="0"/>
              </a:spcAft>
            </a:pPr>
            <a:r>
              <a:rPr lang="ru-RU" sz="2000" b="1" dirty="0">
                <a:solidFill>
                  <a:srgbClr val="121212"/>
                </a:solidFill>
                <a:latin typeface="Times New Roman"/>
                <a:ea typeface="Times New Roman"/>
                <a:cs typeface="Times New Roman"/>
              </a:rPr>
              <a:t>Поставщик</a:t>
            </a:r>
            <a:r>
              <a:rPr lang="ru-RU" sz="2000" dirty="0">
                <a:solidFill>
                  <a:srgbClr val="121212"/>
                </a:solidFill>
                <a:latin typeface="Times New Roman"/>
                <a:ea typeface="Times New Roman"/>
                <a:cs typeface="Times New Roman"/>
              </a:rPr>
              <a:t> — юридическое или физическое лицо, в том числе ИП, которое участвует в закупке и поставляет товары и услуги. </a:t>
            </a:r>
            <a:endParaRPr lang="ru-RU" sz="1800" dirty="0">
              <a:ea typeface="Calibri"/>
              <a:cs typeface="Times New Roman"/>
            </a:endParaRPr>
          </a:p>
        </p:txBody>
      </p:sp>
      <p:sp>
        <p:nvSpPr>
          <p:cNvPr id="3" name="Прямоугольник 2"/>
          <p:cNvSpPr/>
          <p:nvPr/>
        </p:nvSpPr>
        <p:spPr>
          <a:xfrm>
            <a:off x="1211580" y="3624859"/>
            <a:ext cx="10058400" cy="2215991"/>
          </a:xfrm>
          <a:prstGeom prst="rect">
            <a:avLst/>
          </a:prstGeom>
        </p:spPr>
        <p:txBody>
          <a:bodyPr wrap="square">
            <a:spAutoFit/>
          </a:bodyPr>
          <a:lstStyle/>
          <a:p>
            <a:pPr>
              <a:lnSpc>
                <a:spcPct val="115000"/>
              </a:lnSpc>
              <a:spcAft>
                <a:spcPts val="0"/>
              </a:spcAft>
            </a:pPr>
            <a:r>
              <a:rPr lang="ru-RU" sz="2000" b="1" dirty="0">
                <a:solidFill>
                  <a:srgbClr val="121212"/>
                </a:solidFill>
                <a:latin typeface="Times New Roman"/>
                <a:ea typeface="Times New Roman"/>
                <a:cs typeface="Times New Roman"/>
              </a:rPr>
              <a:t>Zakupki.gov.ru</a:t>
            </a:r>
            <a:r>
              <a:rPr lang="ru-RU" sz="2000" dirty="0">
                <a:solidFill>
                  <a:srgbClr val="121212"/>
                </a:solidFill>
                <a:latin typeface="Times New Roman"/>
                <a:ea typeface="Times New Roman"/>
                <a:cs typeface="Times New Roman"/>
              </a:rPr>
              <a:t> — сайт единой информационной системы (ЕИС), где заказчики публикуют закупки и отчеты. В ЕИС есть реестры всех заключенных контрактов, недобросовестных поставщиков, жалоб на заказчиков и другая важная информация. </a:t>
            </a:r>
            <a:endParaRPr lang="ru-RU" sz="1800" dirty="0">
              <a:ea typeface="Calibri"/>
              <a:cs typeface="Times New Roman"/>
            </a:endParaRPr>
          </a:p>
          <a:p>
            <a:pPr>
              <a:lnSpc>
                <a:spcPct val="115000"/>
              </a:lnSpc>
              <a:spcAft>
                <a:spcPts val="0"/>
              </a:spcAft>
            </a:pPr>
            <a:r>
              <a:rPr lang="ru-RU" sz="2000" b="1" dirty="0">
                <a:solidFill>
                  <a:srgbClr val="121212"/>
                </a:solidFill>
                <a:latin typeface="Times New Roman"/>
                <a:ea typeface="Times New Roman"/>
                <a:cs typeface="Times New Roman"/>
              </a:rPr>
              <a:t>Начальная цена контракта (НМЦ) </a:t>
            </a:r>
            <a:r>
              <a:rPr lang="ru-RU" sz="2000" dirty="0">
                <a:solidFill>
                  <a:srgbClr val="121212"/>
                </a:solidFill>
                <a:latin typeface="Times New Roman"/>
                <a:ea typeface="Times New Roman"/>
                <a:cs typeface="Times New Roman"/>
              </a:rPr>
              <a:t>— стоимость поставки товаров, которую устанавливает заказчик. НМЦ нужно обязательно обосновывать. Поставщики не могут предложить цену, выше НМЦ. </a:t>
            </a:r>
            <a:endParaRPr lang="ru-RU" sz="1800" dirty="0">
              <a:ea typeface="Calibri"/>
              <a:cs typeface="Times New Roman"/>
            </a:endParaRPr>
          </a:p>
        </p:txBody>
      </p:sp>
      <p:sp>
        <p:nvSpPr>
          <p:cNvPr id="4" name="Прямоугольник 3"/>
          <p:cNvSpPr/>
          <p:nvPr/>
        </p:nvSpPr>
        <p:spPr>
          <a:xfrm>
            <a:off x="5680709" y="969826"/>
            <a:ext cx="6389371" cy="2569934"/>
          </a:xfrm>
          <a:prstGeom prst="rect">
            <a:avLst/>
          </a:prstGeom>
        </p:spPr>
        <p:txBody>
          <a:bodyPr wrap="square">
            <a:spAutoFit/>
          </a:bodyPr>
          <a:lstStyle/>
          <a:p>
            <a:pPr>
              <a:lnSpc>
                <a:spcPct val="115000"/>
              </a:lnSpc>
              <a:spcAft>
                <a:spcPts val="0"/>
              </a:spcAft>
            </a:pPr>
            <a:r>
              <a:rPr lang="ru-RU" sz="2000" b="1" dirty="0">
                <a:solidFill>
                  <a:srgbClr val="121212"/>
                </a:solidFill>
                <a:latin typeface="Times New Roman"/>
                <a:ea typeface="Times New Roman"/>
                <a:cs typeface="Times New Roman"/>
              </a:rPr>
              <a:t>Электронная торговая площадка</a:t>
            </a:r>
            <a:r>
              <a:rPr lang="ru-RU" sz="2000" dirty="0">
                <a:solidFill>
                  <a:srgbClr val="121212"/>
                </a:solidFill>
                <a:latin typeface="Times New Roman"/>
                <a:ea typeface="Times New Roman"/>
                <a:cs typeface="Times New Roman"/>
              </a:rPr>
              <a:t> — сайт, на котором заказчики размещают закупки, поставщики подают заявки на участие в закупках, проводятся электронные аукционы.</a:t>
            </a:r>
            <a:endParaRPr lang="ru-RU" sz="1800" dirty="0">
              <a:ea typeface="Calibri"/>
              <a:cs typeface="Times New Roman"/>
            </a:endParaRPr>
          </a:p>
          <a:p>
            <a:pPr>
              <a:lnSpc>
                <a:spcPct val="115000"/>
              </a:lnSpc>
              <a:spcAft>
                <a:spcPts val="0"/>
              </a:spcAft>
            </a:pPr>
            <a:r>
              <a:rPr lang="ru-RU" sz="2000" b="1" dirty="0">
                <a:solidFill>
                  <a:srgbClr val="121212"/>
                </a:solidFill>
                <a:latin typeface="Times New Roman"/>
                <a:ea typeface="Times New Roman"/>
                <a:cs typeface="Times New Roman"/>
              </a:rPr>
              <a:t>Специализированная электронная площадка</a:t>
            </a:r>
            <a:r>
              <a:rPr lang="ru-RU" sz="2000" dirty="0">
                <a:solidFill>
                  <a:srgbClr val="121212"/>
                </a:solidFill>
                <a:latin typeface="Times New Roman"/>
                <a:ea typeface="Times New Roman"/>
                <a:cs typeface="Times New Roman"/>
              </a:rPr>
              <a:t> — сайт с доступом по защищенным каналам связи, на котором проводят закрытые закупки. </a:t>
            </a:r>
            <a:endParaRPr lang="ru-RU" sz="1800" dirty="0">
              <a:ea typeface="Calibri"/>
              <a:cs typeface="Times New Roman"/>
            </a:endParaRPr>
          </a:p>
        </p:txBody>
      </p:sp>
      <p:sp>
        <p:nvSpPr>
          <p:cNvPr id="5" name="Прямоугольник 4"/>
          <p:cNvSpPr/>
          <p:nvPr/>
        </p:nvSpPr>
        <p:spPr>
          <a:xfrm>
            <a:off x="632460" y="6014651"/>
            <a:ext cx="10927080" cy="707886"/>
          </a:xfrm>
          <a:prstGeom prst="rect">
            <a:avLst/>
          </a:prstGeom>
        </p:spPr>
        <p:txBody>
          <a:bodyPr wrap="square">
            <a:spAutoFit/>
          </a:bodyPr>
          <a:lstStyle/>
          <a:p>
            <a:pPr lvl="0"/>
            <a:r>
              <a:rPr lang="ru-RU" sz="2000" b="1" dirty="0">
                <a:solidFill>
                  <a:srgbClr val="121212"/>
                </a:solidFill>
                <a:latin typeface="Times New Roman"/>
                <a:ea typeface="Times New Roman"/>
              </a:rPr>
              <a:t>Заявка на участие</a:t>
            </a:r>
            <a:r>
              <a:rPr lang="ru-RU" sz="2000" dirty="0">
                <a:solidFill>
                  <a:srgbClr val="121212"/>
                </a:solidFill>
                <a:latin typeface="Times New Roman"/>
                <a:ea typeface="Times New Roman"/>
              </a:rPr>
              <a:t> — это документы и сведения, которые поставщик подает в письменной или электронной форме, чтобы участвовать в закупке. </a:t>
            </a:r>
            <a:endParaRPr lang="ru-RU" dirty="0">
              <a:solidFill>
                <a:prstClr val="black"/>
              </a:solidFill>
            </a:endParaRPr>
          </a:p>
        </p:txBody>
      </p:sp>
    </p:spTree>
    <p:extLst>
      <p:ext uri="{BB962C8B-B14F-4D97-AF65-F5344CB8AC3E}">
        <p14:creationId xmlns:p14="http://schemas.microsoft.com/office/powerpoint/2010/main" val="1542888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537213" y="1099484"/>
            <a:ext cx="5783579" cy="2215991"/>
          </a:xfrm>
          <a:prstGeom prst="rect">
            <a:avLst/>
          </a:prstGeom>
        </p:spPr>
        <p:txBody>
          <a:bodyPr wrap="square">
            <a:spAutoFit/>
          </a:bodyPr>
          <a:lstStyle/>
          <a:p>
            <a:pPr>
              <a:lnSpc>
                <a:spcPct val="115000"/>
              </a:lnSpc>
              <a:spcAft>
                <a:spcPts val="0"/>
              </a:spcAft>
            </a:pPr>
            <a:r>
              <a:rPr lang="ru-RU" sz="2000" dirty="0">
                <a:solidFill>
                  <a:srgbClr val="FF0000"/>
                </a:solidFill>
                <a:latin typeface="Times New Roman"/>
                <a:ea typeface="Times New Roman"/>
                <a:cs typeface="Times New Roman"/>
              </a:rPr>
              <a:t>Способы проведения закупок </a:t>
            </a:r>
            <a:endParaRPr lang="ru-RU" sz="1800" dirty="0">
              <a:solidFill>
                <a:srgbClr val="FF0000"/>
              </a:solidFill>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В зависимости от источника дохода </a:t>
            </a:r>
            <a:r>
              <a:rPr lang="ru-RU" sz="2000" dirty="0" err="1">
                <a:solidFill>
                  <a:srgbClr val="121212"/>
                </a:solidFill>
                <a:latin typeface="Times New Roman"/>
                <a:ea typeface="Times New Roman"/>
                <a:cs typeface="Times New Roman"/>
              </a:rPr>
              <a:t>госзаказчики</a:t>
            </a:r>
            <a:r>
              <a:rPr lang="ru-RU" sz="2000" dirty="0">
                <a:solidFill>
                  <a:srgbClr val="121212"/>
                </a:solidFill>
                <a:latin typeface="Times New Roman"/>
                <a:ea typeface="Times New Roman"/>
                <a:cs typeface="Times New Roman"/>
              </a:rPr>
              <a:t> могут проводить закупки и по 44-ФЗ, и по 223-ФЗ. По 44-ФЗ, если организация тратит бюджетные деньги. По 223-ФЗ, если тратит собственные и у нее есть положение о закупках.</a:t>
            </a:r>
            <a:endParaRPr lang="ru-RU" sz="1800" dirty="0">
              <a:ea typeface="Calibri"/>
              <a:cs typeface="Times New Roman"/>
            </a:endParaRPr>
          </a:p>
        </p:txBody>
      </p:sp>
      <p:pic>
        <p:nvPicPr>
          <p:cNvPr id="3074" name="Рисунок 3" descr="https://zakupki.kontur.ru/site/Files/userfiles/image/News/44-fz-1/44-fz-1-3-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451" y="722733"/>
            <a:ext cx="5568100" cy="290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1559941132"/>
              </p:ext>
            </p:extLst>
          </p:nvPr>
        </p:nvGraphicFramePr>
        <p:xfrm>
          <a:off x="621029" y="3680025"/>
          <a:ext cx="10214610" cy="3191256"/>
        </p:xfrm>
        <a:graphic>
          <a:graphicData uri="http://schemas.openxmlformats.org/drawingml/2006/table">
            <a:tbl>
              <a:tblPr firstRow="1" firstCol="1" bandRow="1"/>
              <a:tblGrid>
                <a:gridCol w="5107305"/>
                <a:gridCol w="5107305"/>
              </a:tblGrid>
              <a:tr h="213360">
                <a:tc>
                  <a:txBody>
                    <a:bodyPr/>
                    <a:lstStyle/>
                    <a:p>
                      <a:pPr>
                        <a:lnSpc>
                          <a:spcPct val="115000"/>
                        </a:lnSpc>
                        <a:spcAft>
                          <a:spcPts val="0"/>
                        </a:spcAft>
                      </a:pPr>
                      <a:r>
                        <a:rPr lang="ru-RU" sz="1200" b="1" dirty="0">
                          <a:effectLst/>
                          <a:latin typeface="Times New Roman"/>
                          <a:ea typeface="Times New Roman"/>
                          <a:cs typeface="Times New Roman"/>
                        </a:rPr>
                        <a:t>Планы закупок</a:t>
                      </a:r>
                      <a:endParaRPr lang="ru-RU" sz="1100" dirty="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200" b="1">
                          <a:effectLst/>
                          <a:latin typeface="Times New Roman"/>
                          <a:ea typeface="Times New Roman"/>
                          <a:cs typeface="Times New Roman"/>
                        </a:rPr>
                        <a:t>Планы-графики</a:t>
                      </a:r>
                      <a:endParaRPr lang="ru-RU" sz="110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213360">
                <a:tc>
                  <a:txBody>
                    <a:bodyPr/>
                    <a:lstStyle/>
                    <a:p>
                      <a:pPr>
                        <a:lnSpc>
                          <a:spcPct val="115000"/>
                        </a:lnSpc>
                        <a:spcAft>
                          <a:spcPts val="0"/>
                        </a:spcAft>
                      </a:pPr>
                      <a:r>
                        <a:rPr lang="ru-RU" sz="1200">
                          <a:effectLst/>
                          <a:latin typeface="Times New Roman"/>
                          <a:ea typeface="Times New Roman"/>
                          <a:cs typeface="Times New Roman"/>
                        </a:rPr>
                        <a:t>Это основание для планов-графиков.</a:t>
                      </a:r>
                      <a:endParaRPr lang="ru-RU" sz="110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200">
                          <a:effectLst/>
                          <a:latin typeface="Times New Roman"/>
                          <a:ea typeface="Times New Roman"/>
                          <a:cs typeface="Times New Roman"/>
                        </a:rPr>
                        <a:t>Нельзя провести закупку, не включенную в план-график.</a:t>
                      </a:r>
                      <a:endParaRPr lang="ru-RU" sz="110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213360">
                <a:tc>
                  <a:txBody>
                    <a:bodyPr/>
                    <a:lstStyle/>
                    <a:p>
                      <a:pPr>
                        <a:lnSpc>
                          <a:spcPct val="115000"/>
                        </a:lnSpc>
                        <a:spcAft>
                          <a:spcPts val="0"/>
                        </a:spcAft>
                      </a:pPr>
                      <a:r>
                        <a:rPr lang="ru-RU" sz="1200">
                          <a:effectLst/>
                          <a:latin typeface="Times New Roman"/>
                          <a:ea typeface="Times New Roman"/>
                          <a:cs typeface="Times New Roman"/>
                        </a:rPr>
                        <a:t>В описании каждой закупки есть:</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Идентификационный код,</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Цель,</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Объект/ объекты,</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Объем финансового обеспечения,</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Сроки осуществления,</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Обоснование,</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Информация о технологической сложности, которая ограничивает выбор поставщика,</a:t>
                      </a:r>
                      <a:endParaRPr lang="ru-RU" sz="110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a:effectLst/>
                          <a:latin typeface="Times New Roman"/>
                          <a:ea typeface="Times New Roman"/>
                          <a:cs typeface="Times New Roman"/>
                        </a:rPr>
                        <a:t>Нужно ли общественное обсуждение закупки. Оно требуется, если закупка дороже 1 млрд. рублей.</a:t>
                      </a:r>
                      <a:endParaRPr lang="ru-RU" sz="110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200" dirty="0">
                          <a:effectLst/>
                          <a:latin typeface="Times New Roman"/>
                          <a:ea typeface="Times New Roman"/>
                          <a:cs typeface="Times New Roman"/>
                        </a:rPr>
                        <a:t>В описании каждой закупки есть:</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Название, номер, требования к товарам и участникам, </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Способ закупки,</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НМЦ каждого контракта,</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Дополнительные требования к участникам закупки, если они есть,</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Размер обеспечения заявки и исполнения контракта,</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Месяц и год объявления закупки,</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Информация о банковском сопровождении контракта,</a:t>
                      </a:r>
                      <a:endParaRPr lang="ru-RU" sz="11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200" dirty="0">
                          <a:effectLst/>
                          <a:latin typeface="Times New Roman"/>
                          <a:ea typeface="Times New Roman"/>
                          <a:cs typeface="Times New Roman"/>
                        </a:rPr>
                        <a:t>Применение критериев оценки закупки и др.</a:t>
                      </a:r>
                      <a:endParaRPr lang="ru-RU" sz="1100" dirty="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423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57633096"/>
              </p:ext>
            </p:extLst>
          </p:nvPr>
        </p:nvGraphicFramePr>
        <p:xfrm>
          <a:off x="351760" y="1087632"/>
          <a:ext cx="11535463" cy="5621916"/>
        </p:xfrm>
        <a:graphic>
          <a:graphicData uri="http://schemas.openxmlformats.org/drawingml/2006/table">
            <a:tbl>
              <a:tblPr firstRow="1" firstCol="1" bandRow="1"/>
              <a:tblGrid>
                <a:gridCol w="3350287"/>
                <a:gridCol w="8185176"/>
              </a:tblGrid>
              <a:tr h="388314">
                <a:tc>
                  <a:txBody>
                    <a:bodyPr/>
                    <a:lstStyle/>
                    <a:p>
                      <a:pPr>
                        <a:lnSpc>
                          <a:spcPct val="115000"/>
                        </a:lnSpc>
                        <a:spcAft>
                          <a:spcPts val="0"/>
                        </a:spcAft>
                      </a:pPr>
                      <a:r>
                        <a:rPr lang="ru-RU" sz="1600" dirty="0">
                          <a:effectLst/>
                          <a:latin typeface="Times New Roman"/>
                          <a:ea typeface="Times New Roman"/>
                          <a:cs typeface="Times New Roman"/>
                        </a:rPr>
                        <a:t>Формируются на 3 года. Это срок действия федерального закона о бюджете.</a:t>
                      </a:r>
                      <a:endParaRPr lang="ru-RU" sz="1600" dirty="0">
                        <a:effectLst/>
                        <a:latin typeface="Calibri"/>
                        <a:ea typeface="Calibri"/>
                        <a:cs typeface="Times New Roman"/>
                      </a:endParaRPr>
                    </a:p>
                  </a:txBody>
                  <a:tcPr marL="49003" marR="49003" marT="49002" marB="49002"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Times New Roman"/>
                          <a:cs typeface="Times New Roman"/>
                        </a:rPr>
                        <a:t>Формируются на финансовый </a:t>
                      </a:r>
                      <a:r>
                        <a:rPr lang="en-US" sz="1600" dirty="0" smtClean="0">
                          <a:effectLst/>
                          <a:latin typeface="Times New Roman"/>
                          <a:ea typeface="Times New Roman"/>
                          <a:cs typeface="Times New Roman"/>
                        </a:rPr>
                        <a:t> </a:t>
                      </a:r>
                      <a:r>
                        <a:rPr lang="ru-RU" sz="1600" dirty="0" smtClean="0">
                          <a:effectLst/>
                          <a:latin typeface="Times New Roman"/>
                          <a:ea typeface="Times New Roman"/>
                          <a:cs typeface="Times New Roman"/>
                        </a:rPr>
                        <a:t>год</a:t>
                      </a:r>
                      <a:r>
                        <a:rPr lang="ru-RU" sz="1600" dirty="0">
                          <a:effectLst/>
                          <a:latin typeface="Times New Roman"/>
                          <a:ea typeface="Times New Roman"/>
                          <a:cs typeface="Times New Roman"/>
                        </a:rPr>
                        <a:t>.</a:t>
                      </a:r>
                      <a:endParaRPr lang="ru-RU" sz="1600" dirty="0">
                        <a:effectLst/>
                        <a:latin typeface="Calibri"/>
                        <a:ea typeface="Calibri"/>
                        <a:cs typeface="Times New Roman"/>
                      </a:endParaRPr>
                    </a:p>
                  </a:txBody>
                  <a:tcPr marL="49003" marR="49003" marT="49002" marB="49002"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1369514">
                <a:tc>
                  <a:txBody>
                    <a:bodyPr/>
                    <a:lstStyle/>
                    <a:p>
                      <a:pPr>
                        <a:lnSpc>
                          <a:spcPct val="115000"/>
                        </a:lnSpc>
                        <a:spcAft>
                          <a:spcPts val="0"/>
                        </a:spcAft>
                      </a:pPr>
                      <a:r>
                        <a:rPr lang="ru-RU" sz="1600" dirty="0">
                          <a:effectLst/>
                          <a:latin typeface="Times New Roman"/>
                          <a:ea typeface="Times New Roman"/>
                          <a:cs typeface="Times New Roman"/>
                        </a:rPr>
                        <a:t>Планы можно менять</a:t>
                      </a:r>
                      <a:r>
                        <a:rPr lang="ru-RU" sz="1600" dirty="0" smtClean="0">
                          <a:effectLst/>
                          <a:latin typeface="Times New Roman"/>
                          <a:ea typeface="Times New Roman"/>
                          <a:cs typeface="Times New Roman"/>
                        </a:rPr>
                        <a:t>.</a:t>
                      </a:r>
                      <a:r>
                        <a:rPr lang="ru-RU" sz="1600" dirty="0">
                          <a:effectLst/>
                          <a:latin typeface="Times New Roman"/>
                          <a:ea typeface="Times New Roman"/>
                          <a:cs typeface="Times New Roman"/>
                        </a:rPr>
                        <a:t> </a:t>
                      </a:r>
                      <a:br>
                        <a:rPr lang="ru-RU" sz="1600" dirty="0">
                          <a:effectLst/>
                          <a:latin typeface="Times New Roman"/>
                          <a:ea typeface="Times New Roman"/>
                          <a:cs typeface="Times New Roman"/>
                        </a:rPr>
                      </a:br>
                      <a:r>
                        <a:rPr lang="ru-RU" sz="1600" dirty="0">
                          <a:effectLst/>
                          <a:latin typeface="Times New Roman"/>
                          <a:ea typeface="Times New Roman"/>
                          <a:cs typeface="Times New Roman"/>
                        </a:rPr>
                        <a:t>Вступают в силу в течение 10 рабочих дней после утверждения бюджета.</a:t>
                      </a:r>
                      <a:br>
                        <a:rPr lang="ru-RU" sz="1600" dirty="0">
                          <a:effectLst/>
                          <a:latin typeface="Times New Roman"/>
                          <a:ea typeface="Times New Roman"/>
                          <a:cs typeface="Times New Roman"/>
                        </a:rPr>
                      </a:br>
                      <a:r>
                        <a:rPr lang="ru-RU" sz="1600" dirty="0">
                          <a:effectLst/>
                          <a:latin typeface="Times New Roman"/>
                          <a:ea typeface="Times New Roman"/>
                          <a:cs typeface="Times New Roman"/>
                        </a:rPr>
                        <a:t> </a:t>
                      </a:r>
                      <a:br>
                        <a:rPr lang="ru-RU" sz="1600" dirty="0">
                          <a:effectLst/>
                          <a:latin typeface="Times New Roman"/>
                          <a:ea typeface="Times New Roman"/>
                          <a:cs typeface="Times New Roman"/>
                        </a:rPr>
                      </a:br>
                      <a:r>
                        <a:rPr lang="ru-RU" sz="1600" dirty="0">
                          <a:effectLst/>
                          <a:latin typeface="Times New Roman"/>
                          <a:ea typeface="Times New Roman"/>
                          <a:cs typeface="Times New Roman"/>
                        </a:rPr>
                        <a:t>Публикуются в ЕИС, на своих сайтах и в любых печатных изданиях в течение 3 рабочих дней после утверждения, если не являются государственной тайной.</a:t>
                      </a:r>
                      <a:endParaRPr lang="ru-RU" sz="1600" dirty="0">
                        <a:effectLst/>
                        <a:latin typeface="Calibri"/>
                        <a:ea typeface="Calibri"/>
                        <a:cs typeface="Times New Roman"/>
                      </a:endParaRPr>
                    </a:p>
                  </a:txBody>
                  <a:tcPr marL="49003" marR="49003" marT="49002" marB="49002"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Times New Roman"/>
                          <a:cs typeface="Times New Roman"/>
                        </a:rPr>
                        <a:t>Можно менять не позднее 10 дней до публикации закупки в ЕИС или до отправления приглашений для участников закрытой закупки. С 1 июля 2018 года можно </a:t>
                      </a:r>
                      <a:r>
                        <a:rPr lang="ru-RU" sz="1600" dirty="0" smtClean="0">
                          <a:effectLst/>
                          <a:latin typeface="Times New Roman"/>
                          <a:ea typeface="Times New Roman"/>
                          <a:cs typeface="Times New Roman"/>
                        </a:rPr>
                        <a:t>будет объявлять </a:t>
                      </a:r>
                      <a:r>
                        <a:rPr lang="ru-RU" sz="1600" dirty="0">
                          <a:effectLst/>
                          <a:latin typeface="Times New Roman"/>
                          <a:ea typeface="Times New Roman"/>
                          <a:cs typeface="Times New Roman"/>
                        </a:rPr>
                        <a:t>закупку через 1 день после изменения плана-графика, кроме этих случаев:</a:t>
                      </a:r>
                      <a:endParaRPr lang="ru-RU" sz="16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effectLst/>
                          <a:latin typeface="Times New Roman"/>
                          <a:ea typeface="Times New Roman"/>
                          <a:cs typeface="Times New Roman"/>
                        </a:rPr>
                        <a:t>если изменения вносят после того, как закупка не состоялась,  </a:t>
                      </a:r>
                      <a:endParaRPr lang="ru-RU" sz="16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effectLst/>
                          <a:latin typeface="Times New Roman"/>
                          <a:ea typeface="Times New Roman"/>
                          <a:cs typeface="Times New Roman"/>
                        </a:rPr>
                        <a:t>закупку планируют провести у единственного поставщика, </a:t>
                      </a:r>
                      <a:endParaRPr lang="ru-RU" sz="16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effectLst/>
                          <a:latin typeface="Times New Roman"/>
                          <a:ea typeface="Times New Roman"/>
                          <a:cs typeface="Times New Roman"/>
                        </a:rPr>
                        <a:t>планируют запрос котировок для устранения ЧС.</a:t>
                      </a:r>
                      <a:endParaRPr lang="ru-RU" sz="1600" dirty="0">
                        <a:effectLst/>
                        <a:latin typeface="Calibri"/>
                        <a:ea typeface="Calibri"/>
                        <a:cs typeface="Times New Roman"/>
                      </a:endParaRPr>
                    </a:p>
                    <a:p>
                      <a:pPr>
                        <a:lnSpc>
                          <a:spcPct val="115000"/>
                        </a:lnSpc>
                        <a:spcAft>
                          <a:spcPts val="0"/>
                        </a:spcAft>
                      </a:pPr>
                      <a:r>
                        <a:rPr lang="ru-RU" sz="1600" dirty="0">
                          <a:effectLst/>
                          <a:latin typeface="Times New Roman"/>
                          <a:ea typeface="Times New Roman"/>
                          <a:cs typeface="Times New Roman"/>
                        </a:rPr>
                        <a:t>Вступают в силу в течение 10 рабочих дней после утверждения бюджета.</a:t>
                      </a:r>
                      <a:endParaRPr lang="ru-RU" sz="1600" dirty="0">
                        <a:effectLst/>
                        <a:latin typeface="Calibri"/>
                        <a:ea typeface="Calibri"/>
                        <a:cs typeface="Times New Roman"/>
                      </a:endParaRPr>
                    </a:p>
                    <a:p>
                      <a:pPr>
                        <a:lnSpc>
                          <a:spcPct val="115000"/>
                        </a:lnSpc>
                        <a:spcAft>
                          <a:spcPts val="0"/>
                        </a:spcAft>
                      </a:pPr>
                      <a:r>
                        <a:rPr lang="ru-RU" sz="1600" dirty="0">
                          <a:effectLst/>
                          <a:latin typeface="Times New Roman"/>
                          <a:ea typeface="Times New Roman"/>
                          <a:cs typeface="Times New Roman"/>
                        </a:rPr>
                        <a:t>Публикуются в ЕИС в течение 3 рабочих дней после утверждения, если не составляют </a:t>
                      </a:r>
                      <a:r>
                        <a:rPr lang="ru-RU" sz="1600" dirty="0" err="1">
                          <a:effectLst/>
                          <a:latin typeface="Times New Roman"/>
                          <a:ea typeface="Times New Roman"/>
                          <a:cs typeface="Times New Roman"/>
                        </a:rPr>
                        <a:t>гостайны</a:t>
                      </a:r>
                      <a:r>
                        <a:rPr lang="ru-RU" sz="1600" dirty="0">
                          <a:effectLst/>
                          <a:latin typeface="Times New Roman"/>
                          <a:ea typeface="Times New Roman"/>
                          <a:cs typeface="Times New Roman"/>
                        </a:rPr>
                        <a:t>. </a:t>
                      </a:r>
                      <a:endParaRPr lang="ru-RU" sz="1600" dirty="0">
                        <a:effectLst/>
                        <a:latin typeface="Calibri"/>
                        <a:ea typeface="Calibri"/>
                        <a:cs typeface="Times New Roman"/>
                      </a:endParaRPr>
                    </a:p>
                  </a:txBody>
                  <a:tcPr marL="49003" marR="49003" marT="49002" marB="49002"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919362">
                <a:tc>
                  <a:txBody>
                    <a:bodyPr/>
                    <a:lstStyle/>
                    <a:p>
                      <a:pPr>
                        <a:lnSpc>
                          <a:spcPct val="115000"/>
                        </a:lnSpc>
                        <a:spcAft>
                          <a:spcPts val="0"/>
                        </a:spcAft>
                      </a:pPr>
                      <a:r>
                        <a:rPr lang="ru-RU" sz="1600" dirty="0">
                          <a:effectLst/>
                          <a:latin typeface="Times New Roman"/>
                          <a:ea typeface="Times New Roman"/>
                          <a:cs typeface="Times New Roman"/>
                        </a:rPr>
                        <a:t>В плане нужно обосновать объект каждой закупки в соответствии с нормативными затратами.</a:t>
                      </a:r>
                      <a:endParaRPr lang="ru-RU" sz="1600" dirty="0">
                        <a:effectLst/>
                        <a:latin typeface="Calibri"/>
                        <a:ea typeface="Calibri"/>
                        <a:cs typeface="Times New Roman"/>
                      </a:endParaRPr>
                    </a:p>
                  </a:txBody>
                  <a:tcPr marL="49003" marR="49003" marT="49002" marB="49002"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Times New Roman"/>
                          <a:cs typeface="Times New Roman"/>
                        </a:rPr>
                        <a:t>В плане-графике нужно обосновать:</a:t>
                      </a:r>
                      <a:endParaRPr lang="ru-RU" sz="16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effectLst/>
                          <a:latin typeface="Times New Roman"/>
                          <a:ea typeface="Times New Roman"/>
                          <a:cs typeface="Times New Roman"/>
                        </a:rPr>
                        <a:t>НМЦ,</a:t>
                      </a:r>
                      <a:endParaRPr lang="ru-RU" sz="16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effectLst/>
                          <a:latin typeface="Times New Roman"/>
                          <a:ea typeface="Times New Roman"/>
                          <a:cs typeface="Times New Roman"/>
                        </a:rPr>
                        <a:t>способ определения поставщика.</a:t>
                      </a:r>
                      <a:endParaRPr lang="ru-RU" sz="1600" dirty="0">
                        <a:effectLst/>
                        <a:latin typeface="Calibri"/>
                        <a:ea typeface="Calibri"/>
                        <a:cs typeface="Times New Roman"/>
                      </a:endParaRPr>
                    </a:p>
                    <a:p>
                      <a:pPr>
                        <a:lnSpc>
                          <a:spcPct val="115000"/>
                        </a:lnSpc>
                        <a:spcAft>
                          <a:spcPts val="0"/>
                        </a:spcAft>
                      </a:pPr>
                      <a:r>
                        <a:rPr lang="ru-RU" sz="1600" dirty="0">
                          <a:effectLst/>
                          <a:latin typeface="Times New Roman"/>
                          <a:ea typeface="Times New Roman"/>
                          <a:cs typeface="Times New Roman"/>
                        </a:rPr>
                        <a:t>Еще заказчики учитывают квоты на закупки разными способами и необходимость проводить 15% всех закупок у субъектов малого предпринимательства и социально ориентированных организаций.</a:t>
                      </a:r>
                      <a:endParaRPr lang="ru-RU" sz="1600" dirty="0">
                        <a:effectLst/>
                        <a:latin typeface="Calibri"/>
                        <a:ea typeface="Calibri"/>
                        <a:cs typeface="Times New Roman"/>
                      </a:endParaRPr>
                    </a:p>
                  </a:txBody>
                  <a:tcPr marL="49003" marR="49003" marT="49002" marB="49002"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481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114300" y="1101492"/>
            <a:ext cx="11567160" cy="3447098"/>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Все </a:t>
            </a:r>
            <a:r>
              <a:rPr lang="ru-RU" sz="2000" dirty="0" err="1">
                <a:solidFill>
                  <a:srgbClr val="121212"/>
                </a:solidFill>
                <a:latin typeface="Times New Roman"/>
                <a:ea typeface="Times New Roman"/>
                <a:cs typeface="Times New Roman"/>
              </a:rPr>
              <a:t>госзакупки</a:t>
            </a:r>
            <a:r>
              <a:rPr lang="ru-RU" sz="2000" dirty="0">
                <a:solidFill>
                  <a:srgbClr val="121212"/>
                </a:solidFill>
                <a:latin typeface="Times New Roman"/>
                <a:ea typeface="Times New Roman"/>
                <a:cs typeface="Times New Roman"/>
              </a:rPr>
              <a:t> нормируются. Количество, цену, характеристики товаров и услуг устанавливает федеральное и местное законодательство РФ. </a:t>
            </a:r>
            <a:endParaRPr lang="ru-RU" sz="1800" dirty="0">
              <a:ea typeface="Calibri"/>
              <a:cs typeface="Times New Roman"/>
            </a:endParaRPr>
          </a:p>
          <a:p>
            <a:pPr>
              <a:lnSpc>
                <a:spcPct val="115000"/>
              </a:lnSpc>
              <a:spcAft>
                <a:spcPts val="0"/>
              </a:spcAft>
            </a:pPr>
            <a:r>
              <a:rPr lang="ru-RU" sz="2000" i="1" dirty="0">
                <a:solidFill>
                  <a:srgbClr val="121212"/>
                </a:solidFill>
                <a:latin typeface="Times New Roman"/>
                <a:ea typeface="Times New Roman"/>
                <a:cs typeface="Times New Roman"/>
              </a:rPr>
              <a:t>Например, руководитель государственной организации может купить за счет бюджета только одно офисное кресло в год не дороже определенной суммы, которая зависит от региона. Все нормативы есть в ЕИС. </a:t>
            </a:r>
            <a:endParaRPr lang="ru-RU" sz="1800" dirty="0">
              <a:ea typeface="Calibri"/>
              <a:cs typeface="Times New Roman"/>
            </a:endParaRPr>
          </a:p>
          <a:p>
            <a:pPr>
              <a:lnSpc>
                <a:spcPct val="115000"/>
              </a:lnSpc>
              <a:spcAft>
                <a:spcPts val="0"/>
              </a:spcAft>
            </a:pPr>
            <a:r>
              <a:rPr lang="ru-RU" sz="2000" b="1" dirty="0">
                <a:solidFill>
                  <a:srgbClr val="121212"/>
                </a:solidFill>
                <a:latin typeface="Times New Roman"/>
                <a:ea typeface="Times New Roman"/>
                <a:cs typeface="Times New Roman"/>
              </a:rPr>
              <a:t>Начальная цена контракта</a:t>
            </a:r>
            <a:endParaRPr lang="ru-RU" sz="1800" b="1" dirty="0">
              <a:ea typeface="Calibri"/>
              <a:cs typeface="Times New Roman"/>
            </a:endParaRPr>
          </a:p>
          <a:p>
            <a:r>
              <a:rPr lang="ru-RU" sz="2000" dirty="0">
                <a:solidFill>
                  <a:srgbClr val="121212"/>
                </a:solidFill>
                <a:latin typeface="Times New Roman"/>
                <a:ea typeface="Times New Roman"/>
              </a:rPr>
              <a:t>Начальную цену контракта определяет заказчик в зависимости от объекта закупки и способа размещения. Для поставщиков действуют антидемпинговые меры. Это значит, что если итоговая цена закупки будет на 25% ниже от НМЦ, победителю придется предоставить повышенное обеспечение контракта или приложить контракты. </a:t>
            </a:r>
            <a:endParaRPr lang="ru-RU" dirty="0"/>
          </a:p>
        </p:txBody>
      </p:sp>
      <p:sp>
        <p:nvSpPr>
          <p:cNvPr id="3" name="Прямоугольник 2"/>
          <p:cNvSpPr/>
          <p:nvPr/>
        </p:nvSpPr>
        <p:spPr>
          <a:xfrm>
            <a:off x="811529" y="4755982"/>
            <a:ext cx="10869931" cy="1631216"/>
          </a:xfrm>
          <a:prstGeom prst="rect">
            <a:avLst/>
          </a:prstGeom>
        </p:spPr>
        <p:txBody>
          <a:bodyPr wrap="square">
            <a:spAutoFit/>
          </a:bodyPr>
          <a:lstStyle/>
          <a:p>
            <a:pPr indent="360000">
              <a:spcAft>
                <a:spcPts val="0"/>
              </a:spcAft>
            </a:pPr>
            <a:r>
              <a:rPr lang="ru-RU" sz="2000" dirty="0">
                <a:solidFill>
                  <a:srgbClr val="121212"/>
                </a:solidFill>
                <a:latin typeface="Times New Roman"/>
                <a:ea typeface="Times New Roman"/>
                <a:cs typeface="Times New Roman"/>
              </a:rPr>
              <a:t>Заказчик проводит закупки у единственного поставщика или конкурентными способами: открытыми или закрытыми. Извещения об открытых закупках заказчик публикует в ЕИС, участвовать в них могут любые поставщики. Закрытые закупки заказчик согласовывает с ФАС и после этого отправляет приглашения ограниченному числу участников, которые способны выполнить контракт.</a:t>
            </a:r>
            <a:endParaRPr lang="ru-RU" sz="1800" dirty="0">
              <a:ea typeface="Calibri"/>
              <a:cs typeface="Times New Roman"/>
            </a:endParaRPr>
          </a:p>
        </p:txBody>
      </p:sp>
    </p:spTree>
    <p:extLst>
      <p:ext uri="{BB962C8B-B14F-4D97-AF65-F5344CB8AC3E}">
        <p14:creationId xmlns:p14="http://schemas.microsoft.com/office/powerpoint/2010/main" val="4113429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19824131"/>
              </p:ext>
            </p:extLst>
          </p:nvPr>
        </p:nvGraphicFramePr>
        <p:xfrm>
          <a:off x="112401" y="1326826"/>
          <a:ext cx="11967210" cy="5571294"/>
        </p:xfrm>
        <a:graphic>
          <a:graphicData uri="http://schemas.openxmlformats.org/drawingml/2006/table">
            <a:tbl>
              <a:tblPr firstRow="1" firstCol="1" bandRow="1"/>
              <a:tblGrid>
                <a:gridCol w="3108959"/>
                <a:gridCol w="8858251"/>
              </a:tblGrid>
              <a:tr h="1497130">
                <a:tc>
                  <a:txBody>
                    <a:bodyPr/>
                    <a:lstStyle/>
                    <a:p>
                      <a:pPr>
                        <a:lnSpc>
                          <a:spcPct val="115000"/>
                        </a:lnSpc>
                        <a:spcAft>
                          <a:spcPts val="0"/>
                        </a:spcAft>
                      </a:pPr>
                      <a:r>
                        <a:rPr lang="ru-RU" sz="2000" b="1" u="none" strike="noStrike" dirty="0">
                          <a:solidFill>
                            <a:schemeClr val="tx1"/>
                          </a:solidFill>
                          <a:effectLst/>
                          <a:latin typeface="Times New Roman"/>
                          <a:ea typeface="Times New Roman"/>
                          <a:cs typeface="Times New Roman"/>
                          <a:hlinkClick r:id="rId2"/>
                        </a:rPr>
                        <a:t>Закупка у единственного поставщика</a:t>
                      </a:r>
                      <a:endParaRPr lang="ru-RU" sz="2000" dirty="0">
                        <a:solidFill>
                          <a:schemeClr val="tx1"/>
                        </a:solidFill>
                        <a:effectLst/>
                        <a:latin typeface="Calibri"/>
                        <a:ea typeface="Calibri"/>
                        <a:cs typeface="Times New Roman"/>
                      </a:endParaRPr>
                    </a:p>
                  </a:txBody>
                  <a:tcPr marL="52249" marR="52249" marT="52249" marB="52249"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Заказчик сам решает, с кем заключить контракт. Один из самых востребованных случаев закупки у единственного поставщика — это закупка не дороже 100 тыс. </a:t>
                      </a:r>
                      <a:r>
                        <a:rPr lang="ru-RU" sz="2000" dirty="0" err="1">
                          <a:effectLst/>
                          <a:latin typeface="Times New Roman"/>
                          <a:ea typeface="Times New Roman"/>
                          <a:cs typeface="Times New Roman"/>
                        </a:rPr>
                        <a:t>руб</a:t>
                      </a:r>
                      <a:r>
                        <a:rPr lang="ru-RU" sz="2000" dirty="0">
                          <a:effectLst/>
                          <a:latin typeface="Times New Roman"/>
                          <a:ea typeface="Times New Roman"/>
                          <a:cs typeface="Times New Roman"/>
                        </a:rPr>
                        <a:t> (для учреждений культуры или спортивных организаций не дороже 400 тыс. руб.).  С 1 марта 2019 года крупные заказчики обязаны проводить такие закупки на </a:t>
                      </a:r>
                      <a:r>
                        <a:rPr lang="ru-RU" sz="2000" u="none" strike="noStrike" dirty="0">
                          <a:solidFill>
                            <a:srgbClr val="824DE2"/>
                          </a:solidFill>
                          <a:effectLst/>
                          <a:latin typeface="Times New Roman"/>
                          <a:ea typeface="Times New Roman"/>
                          <a:cs typeface="Times New Roman"/>
                          <a:hlinkClick r:id="rId3"/>
                        </a:rPr>
                        <a:t>Едином </a:t>
                      </a:r>
                      <a:r>
                        <a:rPr lang="ru-RU" sz="2000" u="none" strike="noStrike" dirty="0" err="1">
                          <a:solidFill>
                            <a:srgbClr val="824DE2"/>
                          </a:solidFill>
                          <a:effectLst/>
                          <a:latin typeface="Times New Roman"/>
                          <a:ea typeface="Times New Roman"/>
                          <a:cs typeface="Times New Roman"/>
                          <a:hlinkClick r:id="rId3"/>
                        </a:rPr>
                        <a:t>агрегаторе</a:t>
                      </a:r>
                      <a:r>
                        <a:rPr lang="ru-RU" sz="2000" u="none" strike="noStrike" dirty="0">
                          <a:solidFill>
                            <a:srgbClr val="824DE2"/>
                          </a:solidFill>
                          <a:effectLst/>
                          <a:latin typeface="Times New Roman"/>
                          <a:ea typeface="Times New Roman"/>
                          <a:cs typeface="Times New Roman"/>
                          <a:hlinkClick r:id="rId3"/>
                        </a:rPr>
                        <a:t> торгов «Березка»</a:t>
                      </a:r>
                      <a:r>
                        <a:rPr lang="ru-RU" sz="2000" dirty="0">
                          <a:effectLst/>
                          <a:latin typeface="Times New Roman"/>
                          <a:ea typeface="Times New Roman"/>
                          <a:cs typeface="Times New Roman"/>
                        </a:rPr>
                        <a:t>. </a:t>
                      </a:r>
                      <a:endParaRPr lang="ru-RU" sz="2000" dirty="0">
                        <a:effectLst/>
                        <a:latin typeface="Calibri"/>
                        <a:ea typeface="Calibri"/>
                        <a:cs typeface="Times New Roman"/>
                      </a:endParaRPr>
                    </a:p>
                  </a:txBody>
                  <a:tcPr marL="52249" marR="52249" marT="52249" marB="52249"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1035274">
                <a:tc>
                  <a:txBody>
                    <a:bodyPr/>
                    <a:lstStyle/>
                    <a:p>
                      <a:pPr>
                        <a:lnSpc>
                          <a:spcPct val="115000"/>
                        </a:lnSpc>
                        <a:spcAft>
                          <a:spcPts val="0"/>
                        </a:spcAft>
                      </a:pPr>
                      <a:r>
                        <a:rPr lang="ru-RU" sz="2000" b="1" u="none" strike="noStrike">
                          <a:solidFill>
                            <a:srgbClr val="824DE2"/>
                          </a:solidFill>
                          <a:effectLst/>
                          <a:latin typeface="Times New Roman"/>
                          <a:ea typeface="Times New Roman"/>
                          <a:cs typeface="Times New Roman"/>
                          <a:hlinkClick r:id="rId4"/>
                        </a:rPr>
                        <a:t>Открытый конкурс</a:t>
                      </a:r>
                      <a:endParaRPr lang="ru-RU" sz="2000">
                        <a:effectLst/>
                        <a:latin typeface="Calibri"/>
                        <a:ea typeface="Calibri"/>
                        <a:cs typeface="Times New Roman"/>
                      </a:endParaRPr>
                    </a:p>
                  </a:txBody>
                  <a:tcPr marL="52249" marR="52249" marT="52249" marB="52249"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a:effectLst/>
                          <a:latin typeface="Times New Roman"/>
                          <a:ea typeface="Times New Roman"/>
                          <a:cs typeface="Times New Roman"/>
                        </a:rPr>
                        <a:t>Комиссия рассматривает заявки участников и сравнивает цену, качество товара, опыт выполнения аналогичных контрактов, квалификацию сотрудников и т.д. Побеждает участник, который предложил лучшие условия.</a:t>
                      </a:r>
                      <a:endParaRPr lang="ru-RU" sz="2000">
                        <a:effectLst/>
                        <a:latin typeface="Calibri"/>
                        <a:ea typeface="Calibri"/>
                        <a:cs typeface="Times New Roman"/>
                      </a:endParaRPr>
                    </a:p>
                  </a:txBody>
                  <a:tcPr marL="52249" marR="52249" marT="52249" marB="52249"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2112940">
                <a:tc>
                  <a:txBody>
                    <a:bodyPr/>
                    <a:lstStyle/>
                    <a:p>
                      <a:pPr>
                        <a:lnSpc>
                          <a:spcPct val="115000"/>
                        </a:lnSpc>
                        <a:spcAft>
                          <a:spcPts val="0"/>
                        </a:spcAft>
                      </a:pPr>
                      <a:r>
                        <a:rPr lang="ru-RU" sz="2000" b="1" dirty="0">
                          <a:effectLst/>
                          <a:latin typeface="Times New Roman"/>
                          <a:ea typeface="Times New Roman"/>
                          <a:cs typeface="Times New Roman"/>
                        </a:rPr>
                        <a:t>Конкурс с ограниченным участием</a:t>
                      </a:r>
                      <a:endParaRPr lang="ru-RU" sz="2000" dirty="0">
                        <a:effectLst/>
                        <a:latin typeface="Calibri"/>
                        <a:ea typeface="Calibri"/>
                        <a:cs typeface="Times New Roman"/>
                      </a:endParaRPr>
                    </a:p>
                  </a:txBody>
                  <a:tcPr marL="52249" marR="52249" marT="52249" marB="52249"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Заказчики используют этот способ только на услуги, которые утверждены в </a:t>
                      </a:r>
                      <a:r>
                        <a:rPr lang="ru-RU" sz="2000" u="none" strike="noStrike" dirty="0">
                          <a:solidFill>
                            <a:srgbClr val="824DE2"/>
                          </a:solidFill>
                          <a:effectLst/>
                          <a:latin typeface="Times New Roman"/>
                          <a:ea typeface="Times New Roman"/>
                          <a:cs typeface="Times New Roman"/>
                          <a:hlinkClick r:id="rId5"/>
                        </a:rPr>
                        <a:t>постановлении правительства от 04.02.2015 г. № 99</a:t>
                      </a:r>
                      <a:r>
                        <a:rPr lang="ru-RU" sz="2000" dirty="0">
                          <a:effectLst/>
                          <a:latin typeface="Times New Roman"/>
                          <a:ea typeface="Times New Roman"/>
                          <a:cs typeface="Times New Roman"/>
                        </a:rPr>
                        <a:t>. В нем же прописаны дополнительные требования к участникам таких конкурсов: </a:t>
                      </a:r>
                      <a:endParaRPr lang="ru-RU" sz="20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effectLst/>
                          <a:latin typeface="Times New Roman"/>
                          <a:ea typeface="Times New Roman"/>
                          <a:cs typeface="Times New Roman"/>
                        </a:rPr>
                        <a:t>финансовые ресурсы для исполнения контракта,</a:t>
                      </a:r>
                      <a:endParaRPr lang="ru-RU" sz="20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effectLst/>
                          <a:latin typeface="Times New Roman"/>
                          <a:ea typeface="Times New Roman"/>
                          <a:cs typeface="Times New Roman"/>
                        </a:rPr>
                        <a:t>право собственности на недвижимость и технику, </a:t>
                      </a:r>
                      <a:endParaRPr lang="ru-RU" sz="20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effectLst/>
                          <a:latin typeface="Times New Roman"/>
                          <a:ea typeface="Times New Roman"/>
                          <a:cs typeface="Times New Roman"/>
                        </a:rPr>
                        <a:t>опыт аналогичных работ, </a:t>
                      </a:r>
                      <a:endParaRPr lang="ru-RU" sz="20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effectLst/>
                          <a:latin typeface="Times New Roman"/>
                          <a:ea typeface="Times New Roman"/>
                          <a:cs typeface="Times New Roman"/>
                        </a:rPr>
                        <a:t>нужное количество квалифицированных специалистов.</a:t>
                      </a:r>
                      <a:endParaRPr lang="ru-RU" sz="2000" dirty="0">
                        <a:effectLst/>
                        <a:latin typeface="Calibri"/>
                        <a:ea typeface="Calibri"/>
                        <a:cs typeface="Times New Roman"/>
                      </a:endParaRPr>
                    </a:p>
                  </a:txBody>
                  <a:tcPr marL="52249" marR="52249" marT="52249" marB="52249"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377440" y="944758"/>
            <a:ext cx="96964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marL="457200" fontAlgn="base">
              <a:spcBef>
                <a:spcPct val="0"/>
              </a:spcBef>
              <a:spcAft>
                <a:spcPct val="0"/>
              </a:spcAft>
              <a:tabLst>
                <a:tab pos="457200" algn="l"/>
              </a:tabLst>
              <a:defRPr>
                <a:solidFill>
                  <a:schemeClr val="tx1"/>
                </a:solidFill>
                <a:latin typeface="Arial" pitchFamily="34" charset="0"/>
                <a:cs typeface="Arial" pitchFamily="34" charset="0"/>
              </a:defRPr>
            </a:lvl2pPr>
            <a:lvl3pPr marL="914400" fontAlgn="base">
              <a:spcBef>
                <a:spcPct val="0"/>
              </a:spcBef>
              <a:spcAft>
                <a:spcPct val="0"/>
              </a:spcAft>
              <a:tabLst>
                <a:tab pos="457200" algn="l"/>
              </a:tabLst>
              <a:defRPr>
                <a:solidFill>
                  <a:schemeClr val="tx1"/>
                </a:solidFill>
                <a:latin typeface="Arial" pitchFamily="34" charset="0"/>
                <a:cs typeface="Arial" pitchFamily="34" charset="0"/>
              </a:defRPr>
            </a:lvl3pPr>
            <a:lvl4pPr marL="1371600" fontAlgn="base">
              <a:spcBef>
                <a:spcPct val="0"/>
              </a:spcBef>
              <a:spcAft>
                <a:spcPct val="0"/>
              </a:spcAft>
              <a:tabLst>
                <a:tab pos="457200" algn="l"/>
              </a:tabLst>
              <a:defRPr>
                <a:solidFill>
                  <a:schemeClr val="tx1"/>
                </a:solidFill>
                <a:latin typeface="Arial" pitchFamily="34" charset="0"/>
                <a:cs typeface="Arial" pitchFamily="34" charset="0"/>
              </a:defRPr>
            </a:lvl4pPr>
            <a:lvl5pPr marL="1828800" fontAlgn="base">
              <a:spcBef>
                <a:spcPct val="0"/>
              </a:spcBef>
              <a:spcAft>
                <a:spcPct val="0"/>
              </a:spcAft>
              <a:tabLst>
                <a:tab pos="457200" algn="l"/>
              </a:tabLst>
              <a:defRPr>
                <a:solidFill>
                  <a:schemeClr val="tx1"/>
                </a:solidFill>
                <a:latin typeface="Arial" pitchFamily="34" charset="0"/>
                <a:cs typeface="Arial" pitchFamily="34" charset="0"/>
              </a:defRPr>
            </a:lvl5pPr>
            <a:lvl6pPr marL="2286000" fontAlgn="base">
              <a:spcBef>
                <a:spcPct val="0"/>
              </a:spcBef>
              <a:spcAft>
                <a:spcPct val="0"/>
              </a:spcAft>
              <a:tabLst>
                <a:tab pos="457200" algn="l"/>
              </a:tabLst>
              <a:defRPr>
                <a:solidFill>
                  <a:schemeClr val="tx1"/>
                </a:solidFill>
                <a:latin typeface="Arial" pitchFamily="34" charset="0"/>
                <a:cs typeface="Arial" pitchFamily="34" charset="0"/>
              </a:defRPr>
            </a:lvl6pPr>
            <a:lvl7pPr marL="2743200" fontAlgn="base">
              <a:spcBef>
                <a:spcPct val="0"/>
              </a:spcBef>
              <a:spcAft>
                <a:spcPct val="0"/>
              </a:spcAft>
              <a:tabLst>
                <a:tab pos="457200" algn="l"/>
              </a:tabLst>
              <a:defRPr>
                <a:solidFill>
                  <a:schemeClr val="tx1"/>
                </a:solidFill>
                <a:latin typeface="Arial" pitchFamily="34" charset="0"/>
                <a:cs typeface="Arial" pitchFamily="34" charset="0"/>
              </a:defRPr>
            </a:lvl7pPr>
            <a:lvl8pPr marL="3200400" fontAlgn="base">
              <a:spcBef>
                <a:spcPct val="0"/>
              </a:spcBef>
              <a:spcAft>
                <a:spcPct val="0"/>
              </a:spcAft>
              <a:tabLst>
                <a:tab pos="457200" algn="l"/>
              </a:tabLst>
              <a:defRPr>
                <a:solidFill>
                  <a:schemeClr val="tx1"/>
                </a:solidFill>
                <a:latin typeface="Arial" pitchFamily="34" charset="0"/>
                <a:cs typeface="Arial" pitchFamily="34" charset="0"/>
              </a:defRPr>
            </a:lvl8pPr>
            <a:lvl9pPr marL="3657600"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altLang="ru-RU" sz="2400" b="0" i="0" u="none" strike="noStrike" cap="none" normalizeH="0" baseline="0" dirty="0" smtClean="0">
                <a:ln>
                  <a:noFill/>
                </a:ln>
                <a:solidFill>
                  <a:srgbClr val="121212"/>
                </a:solidFill>
                <a:effectLst/>
                <a:ea typeface="Times New Roman" pitchFamily="18" charset="0"/>
                <a:cs typeface="Times New Roman" pitchFamily="18" charset="0"/>
              </a:rPr>
              <a:t>В </a:t>
            </a:r>
            <a:r>
              <a:rPr kumimoji="0" lang="ru-RU" altLang="ru-RU" sz="2400" b="0" i="0" u="none" strike="noStrike" cap="none" normalizeH="0" baseline="0" dirty="0" smtClean="0">
                <a:ln>
                  <a:noFill/>
                </a:ln>
                <a:solidFill>
                  <a:srgbClr val="824DE2"/>
                </a:solidFill>
                <a:effectLst/>
                <a:ea typeface="Times New Roman" pitchFamily="18" charset="0"/>
                <a:cs typeface="Times New Roman" pitchFamily="18" charset="0"/>
                <a:hlinkClick r:id="rId6"/>
              </a:rPr>
              <a:t>ст. 24 44-ФЗ</a:t>
            </a:r>
            <a:r>
              <a:rPr kumimoji="0" lang="ru-RU" altLang="ru-RU" sz="2400" b="0" i="0" u="none" strike="noStrike" cap="none" normalizeH="0" baseline="0" dirty="0" smtClean="0">
                <a:ln>
                  <a:noFill/>
                </a:ln>
                <a:solidFill>
                  <a:srgbClr val="121212"/>
                </a:solidFill>
                <a:effectLst/>
                <a:ea typeface="Times New Roman" pitchFamily="18" charset="0"/>
                <a:cs typeface="Times New Roman" pitchFamily="18" charset="0"/>
              </a:rPr>
              <a:t>  </a:t>
            </a:r>
            <a:r>
              <a:rPr lang="ru-RU" altLang="ru-RU" sz="2400" dirty="0" smtClean="0">
                <a:solidFill>
                  <a:srgbClr val="121212"/>
                </a:solidFill>
                <a:ea typeface="Times New Roman" pitchFamily="18" charset="0"/>
                <a:cs typeface="Times New Roman" pitchFamily="18" charset="0"/>
              </a:rPr>
              <a:t>способы закупки:</a:t>
            </a:r>
            <a:endParaRPr kumimoji="0" lang="ru-RU" altLang="ru-RU"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81860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777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Заголовок 1"/>
          <p:cNvSpPr txBox="1">
            <a:spLocks/>
          </p:cNvSpPr>
          <p:nvPr/>
        </p:nvSpPr>
        <p:spPr bwMode="auto">
          <a:xfrm>
            <a:off x="829205" y="0"/>
            <a:ext cx="10769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r>
              <a:rPr lang="ru-RU" altLang="ru-RU" sz="2400" dirty="0" smtClean="0">
                <a:solidFill>
                  <a:srgbClr val="1F497D"/>
                </a:solidFill>
              </a:rPr>
              <a:t>История </a:t>
            </a:r>
            <a:r>
              <a:rPr lang="ru-RU" altLang="ru-RU" sz="2400" dirty="0" err="1" smtClean="0">
                <a:solidFill>
                  <a:srgbClr val="1F497D"/>
                </a:solidFill>
              </a:rPr>
              <a:t>госзакупок</a:t>
            </a:r>
            <a:endParaRPr lang="ru-RU" altLang="ru-RU" sz="2400" dirty="0" smtClean="0">
              <a:solidFill>
                <a:srgbClr val="1F497D"/>
              </a:solidFill>
              <a:latin typeface="Constantia" pitchFamily="18" charset="0"/>
            </a:endParaRPr>
          </a:p>
        </p:txBody>
      </p:sp>
      <p:sp>
        <p:nvSpPr>
          <p:cNvPr id="4" name="Скругленный прямоугольник 3"/>
          <p:cNvSpPr>
            <a:spLocks noChangeArrowheads="1"/>
          </p:cNvSpPr>
          <p:nvPr/>
        </p:nvSpPr>
        <p:spPr bwMode="auto">
          <a:xfrm>
            <a:off x="1300163" y="385763"/>
            <a:ext cx="10672762" cy="2314576"/>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a:r>
              <a:rPr lang="ru-RU" sz="2000" b="0" dirty="0" smtClean="0">
                <a:latin typeface="Times New Roman" pitchFamily="18" charset="0"/>
                <a:cs typeface="Times New Roman" pitchFamily="18" charset="0"/>
              </a:rPr>
              <a:t>Первые публичные торги с участием государства относятся к XVII веку. В июле 1654 года государь Алексей </a:t>
            </a:r>
            <a:r>
              <a:rPr lang="ru-RU" sz="2000" b="0" dirty="0" smtClean="0">
                <a:latin typeface="Times New Roman" pitchFamily="18" charset="0"/>
                <a:cs typeface="Times New Roman" pitchFamily="18" charset="0"/>
              </a:rPr>
              <a:t>Михайлович</a:t>
            </a:r>
            <a:r>
              <a:rPr lang="en-US" sz="2000" b="0" dirty="0" smtClean="0">
                <a:latin typeface="Times New Roman" pitchFamily="18" charset="0"/>
                <a:cs typeface="Times New Roman" pitchFamily="18" charset="0"/>
              </a:rPr>
              <a:t> </a:t>
            </a:r>
            <a:r>
              <a:rPr lang="ru-RU" sz="2000" b="0" dirty="0" smtClean="0">
                <a:latin typeface="Times New Roman" pitchFamily="18" charset="0"/>
                <a:cs typeface="Times New Roman" pitchFamily="18" charset="0"/>
              </a:rPr>
              <a:t>Романов (</a:t>
            </a:r>
            <a:r>
              <a:rPr lang="ru-RU" sz="2000" b="0" dirty="0" err="1" smtClean="0">
                <a:latin typeface="Times New Roman" pitchFamily="18" charset="0"/>
                <a:cs typeface="Times New Roman" pitchFamily="18" charset="0"/>
              </a:rPr>
              <a:t>Тишайский</a:t>
            </a:r>
            <a:r>
              <a:rPr lang="ru-RU" sz="2000" b="0" dirty="0" smtClean="0">
                <a:latin typeface="Times New Roman" pitchFamily="18" charset="0"/>
                <a:cs typeface="Times New Roman" pitchFamily="18" charset="0"/>
              </a:rPr>
              <a:t>) </a:t>
            </a:r>
            <a:r>
              <a:rPr lang="ru-RU" sz="2000" b="0" dirty="0" smtClean="0">
                <a:latin typeface="Times New Roman" pitchFamily="18" charset="0"/>
                <a:cs typeface="Times New Roman" pitchFamily="18" charset="0"/>
              </a:rPr>
              <a:t>издал Указ об условиях доставки муки и сухарей в город Смоленск. Царь повелел отправить грамоты воеводам в близлежащие города, московским боярам и купцам, которые согласились бы отвезти муку и сухари в Смоленск «по сороку и по сороку по пяти алтын и по </a:t>
            </a:r>
            <a:r>
              <a:rPr lang="ru-RU" sz="2000" b="0" dirty="0" err="1" smtClean="0">
                <a:latin typeface="Times New Roman" pitchFamily="18" charset="0"/>
                <a:cs typeface="Times New Roman" pitchFamily="18" charset="0"/>
              </a:rPr>
              <a:t>полуторы</a:t>
            </a:r>
            <a:r>
              <a:rPr lang="ru-RU" sz="2000" b="0" dirty="0" smtClean="0">
                <a:latin typeface="Times New Roman" pitchFamily="18" charset="0"/>
                <a:cs typeface="Times New Roman" pitchFamily="18" charset="0"/>
              </a:rPr>
              <a:t> рубли». Государство еще не проводило открытый конкурс в классическом виде, но уже формировало заказ, отбирало исполнителей, формулировало условия контракта</a:t>
            </a:r>
            <a:r>
              <a:rPr lang="ru-RU" sz="1600" b="0" dirty="0" smtClean="0">
                <a:latin typeface="Times New Roman" pitchFamily="18" charset="0"/>
                <a:cs typeface="Times New Roman" pitchFamily="18" charset="0"/>
              </a:rPr>
              <a:t>. </a:t>
            </a:r>
            <a:endParaRPr lang="ru-RU" sz="1600" b="0" dirty="0">
              <a:latin typeface="Times New Roman" pitchFamily="18" charset="0"/>
              <a:cs typeface="Times New Roman" pitchFamily="18" charset="0"/>
            </a:endParaRPr>
          </a:p>
        </p:txBody>
      </p:sp>
      <p:grpSp>
        <p:nvGrpSpPr>
          <p:cNvPr id="5124" name="Group 23"/>
          <p:cNvGrpSpPr>
            <a:grpSpLocks/>
          </p:cNvGrpSpPr>
          <p:nvPr/>
        </p:nvGrpSpPr>
        <p:grpSpPr bwMode="auto">
          <a:xfrm>
            <a:off x="0" y="644585"/>
            <a:ext cx="958851" cy="720725"/>
            <a:chOff x="249" y="527"/>
            <a:chExt cx="453" cy="454"/>
          </a:xfrm>
        </p:grpSpPr>
        <p:sp>
          <p:nvSpPr>
            <p:cNvPr id="5137"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b="0" smtClean="0">
                <a:solidFill>
                  <a:srgbClr val="FFFFFF"/>
                </a:solidFill>
                <a:latin typeface="Tahoma" pitchFamily="34" charset="0"/>
              </a:endParaRPr>
            </a:p>
          </p:txBody>
        </p:sp>
        <p:pic>
          <p:nvPicPr>
            <p:cNvPr id="5138" name="Picture 2" descr="C:\Users\Di\Dropbox\Проект! Закупки\PPT\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Скругленный прямоугольник 3"/>
          <p:cNvSpPr>
            <a:spLocks noChangeArrowheads="1"/>
          </p:cNvSpPr>
          <p:nvPr/>
        </p:nvSpPr>
        <p:spPr bwMode="auto">
          <a:xfrm>
            <a:off x="857250" y="2786063"/>
            <a:ext cx="11029951" cy="2043112"/>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ru-RU" sz="1600" b="0" dirty="0" smtClean="0"/>
              <a:t>Петр </a:t>
            </a:r>
            <a:r>
              <a:rPr lang="en-US" sz="1600" b="0" dirty="0" smtClean="0"/>
              <a:t>I </a:t>
            </a:r>
            <a:r>
              <a:rPr lang="ru-RU" sz="1600" b="0" dirty="0" smtClean="0"/>
              <a:t>- появление первых открытых торгов. Поставщики оповещались о новом государственном заказе через специальную вывеску на городских воротах. Здесь же государевы люди размещали информацию ценах и условиях. Участвовать в выполнении заказа мог каждый благонадежный предприниматель. Его ответственность и гарантию выполнения заказа подтверждал поручитель из числа уважаемых горожан.</a:t>
            </a:r>
            <a:br>
              <a:rPr lang="ru-RU" sz="1600" b="0" dirty="0" smtClean="0"/>
            </a:br>
            <a:r>
              <a:rPr lang="ru-RU" sz="1600" b="0" dirty="0" smtClean="0"/>
              <a:t>Если купец, выигравший «тендер» по каким-то причинам не выполнял заказ, государство накладывало на него пеню. Порой пеня в два раза превышала сумму контракта. Рублем наказывался не только сам купец, но и его поручитель. </a:t>
            </a:r>
            <a:endParaRPr lang="ru-RU" sz="1600" b="0" dirty="0"/>
          </a:p>
        </p:txBody>
      </p:sp>
      <p:sp>
        <p:nvSpPr>
          <p:cNvPr id="5" name="Скругленный прямоугольник 3"/>
          <p:cNvSpPr>
            <a:spLocks noChangeArrowheads="1"/>
          </p:cNvSpPr>
          <p:nvPr/>
        </p:nvSpPr>
        <p:spPr bwMode="auto">
          <a:xfrm>
            <a:off x="871538" y="5000626"/>
            <a:ext cx="4843464" cy="990601"/>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fontAlgn="base">
              <a:spcBef>
                <a:spcPct val="50000"/>
              </a:spcBef>
              <a:spcAft>
                <a:spcPct val="0"/>
              </a:spcAft>
            </a:pPr>
            <a:r>
              <a:rPr lang="ru-RU" sz="1600" b="0" dirty="0" smtClean="0"/>
              <a:t>В 1999 году  «О конкурсах на размещение заказов на поставки товаров, выполнение работ, оказание услуг для государственных нужд» №97-ФЗ. </a:t>
            </a:r>
            <a:endParaRPr lang="ru-RU" altLang="ru-RU" sz="1600" b="0" dirty="0" smtClean="0">
              <a:solidFill>
                <a:srgbClr val="000000"/>
              </a:solidFill>
            </a:endParaRPr>
          </a:p>
        </p:txBody>
      </p:sp>
      <p:sp>
        <p:nvSpPr>
          <p:cNvPr id="7" name="Скругленный прямоугольник 3"/>
          <p:cNvSpPr>
            <a:spLocks noChangeArrowheads="1"/>
          </p:cNvSpPr>
          <p:nvPr/>
        </p:nvSpPr>
        <p:spPr bwMode="auto">
          <a:xfrm>
            <a:off x="6200775" y="4995861"/>
            <a:ext cx="5472113" cy="947739"/>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fontAlgn="base">
              <a:spcBef>
                <a:spcPct val="50000"/>
              </a:spcBef>
              <a:spcAft>
                <a:spcPct val="0"/>
              </a:spcAft>
            </a:pPr>
            <a:r>
              <a:rPr lang="ru-RU" sz="1600" b="0" dirty="0" smtClean="0"/>
              <a:t>21 июля 2005 года был принят знакомый всем современным специалистам и экспертам в сфере закупок </a:t>
            </a:r>
            <a:r>
              <a:rPr lang="ru-RU" sz="1600" b="0" u="sng" dirty="0" smtClean="0"/>
              <a:t>Федеральный закон №94-ФЗ. </a:t>
            </a:r>
            <a:endParaRPr lang="ru-RU" altLang="ru-RU" sz="1600" b="0" dirty="0" smtClean="0">
              <a:solidFill>
                <a:srgbClr val="000000"/>
              </a:solidFill>
            </a:endParaRPr>
          </a:p>
        </p:txBody>
      </p:sp>
      <p:grpSp>
        <p:nvGrpSpPr>
          <p:cNvPr id="5128" name="Group 24"/>
          <p:cNvGrpSpPr>
            <a:grpSpLocks/>
          </p:cNvGrpSpPr>
          <p:nvPr/>
        </p:nvGrpSpPr>
        <p:grpSpPr bwMode="auto">
          <a:xfrm>
            <a:off x="214312" y="3243263"/>
            <a:ext cx="544513" cy="542984"/>
            <a:chOff x="249" y="527"/>
            <a:chExt cx="453" cy="454"/>
          </a:xfrm>
        </p:grpSpPr>
        <p:sp>
          <p:nvSpPr>
            <p:cNvPr id="5135"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smtClean="0">
                <a:solidFill>
                  <a:srgbClr val="FFFFFF"/>
                </a:solidFill>
                <a:latin typeface="Tahoma" pitchFamily="34" charset="0"/>
              </a:endParaRPr>
            </a:p>
          </p:txBody>
        </p:sp>
        <p:pic>
          <p:nvPicPr>
            <p:cNvPr id="5136" name="Picture 2" descr="C:\Users\Di\Dropbox\Проект! Закупки\PPT\Check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9" name="Group 27"/>
          <p:cNvGrpSpPr>
            <a:grpSpLocks/>
          </p:cNvGrpSpPr>
          <p:nvPr/>
        </p:nvGrpSpPr>
        <p:grpSpPr bwMode="auto">
          <a:xfrm>
            <a:off x="185738" y="5800725"/>
            <a:ext cx="587376" cy="506419"/>
            <a:chOff x="249" y="527"/>
            <a:chExt cx="453" cy="454"/>
          </a:xfrm>
        </p:grpSpPr>
        <p:sp>
          <p:nvSpPr>
            <p:cNvPr id="5133"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b="0" smtClean="0">
                <a:solidFill>
                  <a:srgbClr val="FFFFFF"/>
                </a:solidFill>
                <a:latin typeface="Tahoma" pitchFamily="34" charset="0"/>
              </a:endParaRPr>
            </a:p>
          </p:txBody>
        </p:sp>
        <p:pic>
          <p:nvPicPr>
            <p:cNvPr id="5134" name="Picture 2" descr="C:\Users\Di\Dropbox\Проект! Закупки\PPT\CheckMar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93300" y="3491616"/>
            <a:ext cx="22987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1" name="Rectangle 1"/>
          <p:cNvSpPr>
            <a:spLocks noChangeArrowheads="1"/>
          </p:cNvSpPr>
          <p:nvPr/>
        </p:nvSpPr>
        <p:spPr bwMode="auto">
          <a:xfrm>
            <a:off x="1028700" y="6157808"/>
            <a:ext cx="10658475"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В 2013 году принят действующий сегодня ФЗ «О контрактной системе в сфере закупок товаров, работ, услуг для обеспечения </a:t>
            </a:r>
            <a:r>
              <a:rPr kumimoji="0" lang="ru-RU" sz="200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гос</a:t>
            </a:r>
            <a:r>
              <a:rPr kumimoji="0" lang="ru-RU" sz="20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и муниципальных нужд» от 05.04.2013 № 44-ФЗ. </a:t>
            </a:r>
            <a:endParaRPr kumimoji="0" lang="ru-RU" sz="200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69896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05800265"/>
              </p:ext>
            </p:extLst>
          </p:nvPr>
        </p:nvGraphicFramePr>
        <p:xfrm>
          <a:off x="308615" y="1051561"/>
          <a:ext cx="11750041" cy="5562367"/>
        </p:xfrm>
        <a:graphic>
          <a:graphicData uri="http://schemas.openxmlformats.org/drawingml/2006/table">
            <a:tbl>
              <a:tblPr firstRow="1" firstCol="1" bandRow="1"/>
              <a:tblGrid>
                <a:gridCol w="2652104"/>
                <a:gridCol w="9097937"/>
              </a:tblGrid>
              <a:tr h="1954530">
                <a:tc>
                  <a:txBody>
                    <a:bodyPr/>
                    <a:lstStyle/>
                    <a:p>
                      <a:pPr>
                        <a:lnSpc>
                          <a:spcPct val="115000"/>
                        </a:lnSpc>
                        <a:spcAft>
                          <a:spcPts val="0"/>
                        </a:spcAft>
                      </a:pPr>
                      <a:r>
                        <a:rPr lang="ru-RU" sz="2000" b="1">
                          <a:effectLst/>
                          <a:latin typeface="Times New Roman"/>
                          <a:ea typeface="Times New Roman"/>
                          <a:cs typeface="Times New Roman"/>
                        </a:rPr>
                        <a:t>Двухэтапный конкурс</a:t>
                      </a:r>
                      <a:endParaRPr lang="ru-RU" sz="200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На первом этапе поставщики присылают заявки, не называя цену, за которую готовы оказать услуги. На втором этапе заказчик сравнивает предложенные цены поставщиков, прошедших отбор на первом этапе. Двухэтапный конкурс часто проводят на закупку строительных услуг, проектировочных работ и научных исследований, высокотехнологичной и инновационной продукции.</a:t>
                      </a:r>
                      <a:endParaRPr lang="ru-RU" sz="2000" dirty="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1651141">
                <a:tc>
                  <a:txBody>
                    <a:bodyPr/>
                    <a:lstStyle/>
                    <a:p>
                      <a:pPr>
                        <a:lnSpc>
                          <a:spcPct val="115000"/>
                        </a:lnSpc>
                        <a:spcAft>
                          <a:spcPts val="0"/>
                        </a:spcAft>
                      </a:pPr>
                      <a:r>
                        <a:rPr lang="ru-RU" sz="2000" b="1">
                          <a:effectLst/>
                          <a:latin typeface="Times New Roman"/>
                          <a:ea typeface="Times New Roman"/>
                          <a:cs typeface="Times New Roman"/>
                        </a:rPr>
                        <a:t>Закрытый конкурс</a:t>
                      </a:r>
                      <a:endParaRPr lang="ru-RU" sz="200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Принять участие в закрытой закупке может ограниченный круг поставщиков, которые </a:t>
                      </a:r>
                      <a:r>
                        <a:rPr lang="ru-RU" sz="2000" dirty="0" smtClean="0">
                          <a:effectLst/>
                          <a:latin typeface="Times New Roman"/>
                          <a:ea typeface="Times New Roman"/>
                          <a:cs typeface="Times New Roman"/>
                        </a:rPr>
                        <a:t>соответствуют </a:t>
                      </a:r>
                      <a:r>
                        <a:rPr lang="ru-RU" sz="2000" dirty="0">
                          <a:effectLst/>
                          <a:latin typeface="Times New Roman"/>
                          <a:ea typeface="Times New Roman"/>
                          <a:cs typeface="Times New Roman"/>
                        </a:rPr>
                        <a:t>требованиям и которых заказчик приглашает сам. </a:t>
                      </a:r>
                      <a:r>
                        <a:rPr lang="ru-RU" sz="1600" dirty="0">
                          <a:effectLst/>
                          <a:latin typeface="Times New Roman"/>
                          <a:ea typeface="Times New Roman"/>
                          <a:cs typeface="Times New Roman"/>
                        </a:rPr>
                        <a:t>Если закупка не составляет </a:t>
                      </a:r>
                      <a:r>
                        <a:rPr lang="ru-RU" sz="1600" dirty="0" err="1">
                          <a:effectLst/>
                          <a:latin typeface="Times New Roman"/>
                          <a:ea typeface="Times New Roman"/>
                          <a:cs typeface="Times New Roman"/>
                        </a:rPr>
                        <a:t>гостайну</a:t>
                      </a:r>
                      <a:r>
                        <a:rPr lang="ru-RU" sz="1600" dirty="0">
                          <a:effectLst/>
                          <a:latin typeface="Times New Roman"/>
                          <a:ea typeface="Times New Roman"/>
                          <a:cs typeface="Times New Roman"/>
                        </a:rPr>
                        <a:t>, извещение публикуют в ЕИС. В этом случае заинтересованные поставщики подтверждают документами, что соответствуют требованиям, и подают заказчику запрос на предоставление конкурсной документации.</a:t>
                      </a:r>
                      <a:endParaRPr lang="ru-RU" sz="1600" dirty="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665355">
                <a:tc>
                  <a:txBody>
                    <a:bodyPr/>
                    <a:lstStyle/>
                    <a:p>
                      <a:pPr>
                        <a:lnSpc>
                          <a:spcPct val="115000"/>
                        </a:lnSpc>
                        <a:spcAft>
                          <a:spcPts val="0"/>
                        </a:spcAft>
                      </a:pPr>
                      <a:r>
                        <a:rPr lang="ru-RU" sz="2000" b="1">
                          <a:effectLst/>
                          <a:latin typeface="Times New Roman"/>
                          <a:ea typeface="Times New Roman"/>
                          <a:cs typeface="Times New Roman"/>
                        </a:rPr>
                        <a:t>Закрытый конкурс с ограниченным участием</a:t>
                      </a:r>
                      <a:endParaRPr lang="ru-RU" sz="200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Отличие закрытого конкурса с ограниченным участием в том, что победитель должен пройти </a:t>
                      </a:r>
                      <a:r>
                        <a:rPr lang="ru-RU" sz="2000" dirty="0" err="1">
                          <a:effectLst/>
                          <a:latin typeface="Times New Roman"/>
                          <a:ea typeface="Times New Roman"/>
                          <a:cs typeface="Times New Roman"/>
                        </a:rPr>
                        <a:t>предквалификационный</a:t>
                      </a:r>
                      <a:r>
                        <a:rPr lang="ru-RU" sz="2000" dirty="0">
                          <a:effectLst/>
                          <a:latin typeface="Times New Roman"/>
                          <a:ea typeface="Times New Roman"/>
                          <a:cs typeface="Times New Roman"/>
                        </a:rPr>
                        <a:t> отбор.</a:t>
                      </a:r>
                      <a:endParaRPr lang="ru-RU" sz="2000" dirty="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524528">
                <a:tc>
                  <a:txBody>
                    <a:bodyPr/>
                    <a:lstStyle/>
                    <a:p>
                      <a:pPr>
                        <a:lnSpc>
                          <a:spcPct val="115000"/>
                        </a:lnSpc>
                        <a:spcAft>
                          <a:spcPts val="0"/>
                        </a:spcAft>
                      </a:pPr>
                      <a:r>
                        <a:rPr lang="ru-RU" sz="2000" b="1">
                          <a:effectLst/>
                          <a:latin typeface="Times New Roman"/>
                          <a:ea typeface="Times New Roman"/>
                          <a:cs typeface="Times New Roman"/>
                        </a:rPr>
                        <a:t>Закрытый двухэтапный конкурс</a:t>
                      </a:r>
                      <a:endParaRPr lang="ru-RU" sz="200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Сначала заказчик оценивает квалификацию поставщика или качество товара, а на втором этапе сравнивает цену. </a:t>
                      </a:r>
                      <a:endParaRPr lang="ru-RU" sz="2000" dirty="0">
                        <a:effectLst/>
                        <a:latin typeface="Calibri"/>
                        <a:ea typeface="Calibri"/>
                        <a:cs typeface="Times New Roman"/>
                      </a:endParaRPr>
                    </a:p>
                  </a:txBody>
                  <a:tcPr marL="51024" marR="51024" marT="51024" marB="51024"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138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35414515"/>
              </p:ext>
            </p:extLst>
          </p:nvPr>
        </p:nvGraphicFramePr>
        <p:xfrm>
          <a:off x="251499" y="1053803"/>
          <a:ext cx="11449599" cy="5155080"/>
        </p:xfrm>
        <a:graphic>
          <a:graphicData uri="http://schemas.openxmlformats.org/drawingml/2006/table">
            <a:tbl>
              <a:tblPr firstRow="1" firstCol="1" bandRow="1"/>
              <a:tblGrid>
                <a:gridCol w="2183131"/>
                <a:gridCol w="9266468"/>
              </a:tblGrid>
              <a:tr h="1163617">
                <a:tc>
                  <a:txBody>
                    <a:bodyPr/>
                    <a:lstStyle/>
                    <a:p>
                      <a:pPr>
                        <a:lnSpc>
                          <a:spcPct val="115000"/>
                        </a:lnSpc>
                        <a:spcAft>
                          <a:spcPts val="0"/>
                        </a:spcAft>
                      </a:pPr>
                      <a:r>
                        <a:rPr lang="ru-RU" sz="2000" b="1" u="none" strike="noStrike" dirty="0">
                          <a:solidFill>
                            <a:srgbClr val="824DE2"/>
                          </a:solidFill>
                          <a:effectLst/>
                          <a:latin typeface="Times New Roman"/>
                          <a:ea typeface="Times New Roman"/>
                          <a:cs typeface="Times New Roman"/>
                          <a:hlinkClick r:id="rId2"/>
                        </a:rPr>
                        <a:t>Электронный аукцион</a:t>
                      </a:r>
                      <a:endParaRPr lang="ru-RU" sz="2000" dirty="0">
                        <a:effectLst/>
                        <a:latin typeface="Calibri"/>
                        <a:ea typeface="Calibri"/>
                        <a:cs typeface="Times New Roman"/>
                      </a:endParaRPr>
                    </a:p>
                  </a:txBody>
                  <a:tcPr marL="41300" marR="41300" marT="41300" marB="413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Самый популярный вид закупок по 44-ФЗ (62% всех закупок в 2017). Проходит в электронной форме на одной из 8 ЭТП. Для участия нужна </a:t>
                      </a:r>
                      <a:r>
                        <a:rPr lang="ru-RU" sz="2000" u="none" strike="noStrike" dirty="0">
                          <a:solidFill>
                            <a:srgbClr val="824DE2"/>
                          </a:solidFill>
                          <a:effectLst/>
                          <a:latin typeface="Times New Roman"/>
                          <a:ea typeface="Times New Roman"/>
                          <a:cs typeface="Times New Roman"/>
                          <a:hlinkClick r:id="rId3"/>
                        </a:rPr>
                        <a:t>электронная подпись</a:t>
                      </a:r>
                      <a:r>
                        <a:rPr lang="ru-RU" sz="2000" dirty="0">
                          <a:effectLst/>
                          <a:latin typeface="Times New Roman"/>
                          <a:ea typeface="Times New Roman"/>
                          <a:cs typeface="Times New Roman"/>
                        </a:rPr>
                        <a:t> и </a:t>
                      </a:r>
                      <a:r>
                        <a:rPr lang="ru-RU" sz="2000" u="none" strike="noStrike" dirty="0">
                          <a:solidFill>
                            <a:srgbClr val="824DE2"/>
                          </a:solidFill>
                          <a:effectLst/>
                          <a:latin typeface="Times New Roman"/>
                          <a:ea typeface="Times New Roman"/>
                          <a:cs typeface="Times New Roman"/>
                          <a:hlinkClick r:id="rId4"/>
                        </a:rPr>
                        <a:t>аккредитация на ЭТП</a:t>
                      </a:r>
                      <a:r>
                        <a:rPr lang="ru-RU" sz="2000" dirty="0">
                          <a:effectLst/>
                          <a:latin typeface="Times New Roman"/>
                          <a:ea typeface="Times New Roman"/>
                          <a:cs typeface="Times New Roman"/>
                        </a:rPr>
                        <a:t> (с 1 января 2019 регистрация в ЕИС</a:t>
                      </a:r>
                      <a:r>
                        <a:rPr lang="ru-RU" sz="1600" dirty="0">
                          <a:effectLst/>
                          <a:latin typeface="Times New Roman"/>
                          <a:ea typeface="Times New Roman"/>
                          <a:cs typeface="Times New Roman"/>
                        </a:rPr>
                        <a:t>). Заявка состоит из двух частей, которые нужно подать одновременно. До аукциона заказчик рассматривает первую, после аукциона — вторую. После допуска первой части поставщик в назначенное время заходит на торговую площадку и подает ценовые предложения. Участники снижают НМЦ «на шаг» от 0,5 до 5% НМЦ. Если в течение 10 минут никто не предлагает более низкую цену, побеждает участник, который предложил самую низкую цену. После торгов заказчик проверяет вторые части заявок и объявляет победителя, с которым заключает контракт.</a:t>
                      </a:r>
                      <a:endParaRPr lang="ru-RU" sz="1600" dirty="0">
                        <a:effectLst/>
                        <a:latin typeface="Calibri"/>
                        <a:ea typeface="Calibri"/>
                        <a:cs typeface="Times New Roman"/>
                      </a:endParaRPr>
                    </a:p>
                  </a:txBody>
                  <a:tcPr marL="41300" marR="41300" marT="41300" marB="413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502920">
                <a:tc>
                  <a:txBody>
                    <a:bodyPr/>
                    <a:lstStyle/>
                    <a:p>
                      <a:pPr>
                        <a:lnSpc>
                          <a:spcPct val="115000"/>
                        </a:lnSpc>
                        <a:spcAft>
                          <a:spcPts val="0"/>
                        </a:spcAft>
                      </a:pPr>
                      <a:r>
                        <a:rPr lang="ru-RU" sz="2000" b="1">
                          <a:effectLst/>
                          <a:latin typeface="Times New Roman"/>
                          <a:ea typeface="Times New Roman"/>
                          <a:cs typeface="Times New Roman"/>
                        </a:rPr>
                        <a:t>Закрытый аукцион</a:t>
                      </a:r>
                      <a:endParaRPr lang="ru-RU" sz="2000">
                        <a:effectLst/>
                        <a:latin typeface="Calibri"/>
                        <a:ea typeface="Calibri"/>
                        <a:cs typeface="Times New Roman"/>
                      </a:endParaRPr>
                    </a:p>
                  </a:txBody>
                  <a:tcPr marL="41300" marR="41300" marT="41300" marB="413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В бумажных закрытых аукционах участники подают заявки в запечатанном конверте. </a:t>
                      </a:r>
                      <a:r>
                        <a:rPr lang="ru-RU" sz="1600" dirty="0">
                          <a:effectLst/>
                          <a:latin typeface="Times New Roman"/>
                          <a:ea typeface="Times New Roman"/>
                          <a:cs typeface="Times New Roman"/>
                        </a:rPr>
                        <a:t>Прошедшие участвуют в аукционе лично, снижая цену, поднимая таблички. В электронной форме закрытые аукционы проходят на специализированных торговых площадках. </a:t>
                      </a:r>
                      <a:endParaRPr lang="ru-RU" sz="1600" dirty="0">
                        <a:effectLst/>
                        <a:latin typeface="Calibri"/>
                        <a:ea typeface="Calibri"/>
                        <a:cs typeface="Times New Roman"/>
                      </a:endParaRPr>
                    </a:p>
                  </a:txBody>
                  <a:tcPr marL="41300" marR="41300" marT="41300" marB="413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720090">
                <a:tc>
                  <a:txBody>
                    <a:bodyPr/>
                    <a:lstStyle/>
                    <a:p>
                      <a:pPr>
                        <a:lnSpc>
                          <a:spcPct val="115000"/>
                        </a:lnSpc>
                        <a:spcAft>
                          <a:spcPts val="0"/>
                        </a:spcAft>
                      </a:pPr>
                      <a:r>
                        <a:rPr lang="ru-RU" sz="2000" b="1" u="none" strike="noStrike">
                          <a:solidFill>
                            <a:srgbClr val="824DE2"/>
                          </a:solidFill>
                          <a:effectLst/>
                          <a:latin typeface="Times New Roman"/>
                          <a:ea typeface="Times New Roman"/>
                          <a:cs typeface="Times New Roman"/>
                          <a:hlinkClick r:id="rId5"/>
                        </a:rPr>
                        <a:t>Запрос котировок</a:t>
                      </a:r>
                      <a:endParaRPr lang="ru-RU" sz="2000">
                        <a:effectLst/>
                        <a:latin typeface="Calibri"/>
                        <a:ea typeface="Calibri"/>
                        <a:cs typeface="Times New Roman"/>
                      </a:endParaRPr>
                    </a:p>
                  </a:txBody>
                  <a:tcPr marL="41300" marR="41300" marT="41300" marB="413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2000" dirty="0">
                          <a:effectLst/>
                          <a:latin typeface="Times New Roman"/>
                          <a:ea typeface="Times New Roman"/>
                          <a:cs typeface="Times New Roman"/>
                        </a:rPr>
                        <a:t>Это относительно простая и быстрая процедура. </a:t>
                      </a:r>
                      <a:r>
                        <a:rPr lang="ru-RU" sz="1600" dirty="0">
                          <a:effectLst/>
                          <a:latin typeface="Times New Roman"/>
                          <a:ea typeface="Times New Roman"/>
                          <a:cs typeface="Times New Roman"/>
                        </a:rPr>
                        <a:t>Участники присылают свои заявки с ценой один раз. После окончания срока подачи заказчик смотрит сразу все заявки, а победителя определяют по цене. НМЦ такой закупки — не выше 500 тыс. руб. и совокупный годовой объем таких закупок не более 10% от запланированных заказчиком на год.</a:t>
                      </a:r>
                      <a:endParaRPr lang="ru-RU" sz="1600" dirty="0">
                        <a:effectLst/>
                        <a:latin typeface="Calibri"/>
                        <a:ea typeface="Calibri"/>
                        <a:cs typeface="Times New Roman"/>
                      </a:endParaRPr>
                    </a:p>
                  </a:txBody>
                  <a:tcPr marL="41300" marR="41300" marT="41300" marB="413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817509677"/>
              </p:ext>
            </p:extLst>
          </p:nvPr>
        </p:nvGraphicFramePr>
        <p:xfrm>
          <a:off x="297210" y="5829300"/>
          <a:ext cx="11894822" cy="1245870"/>
        </p:xfrm>
        <a:graphic>
          <a:graphicData uri="http://schemas.openxmlformats.org/drawingml/2006/table">
            <a:tbl>
              <a:tblPr firstRow="1" firstCol="1" bandRow="1"/>
              <a:tblGrid>
                <a:gridCol w="2343151"/>
                <a:gridCol w="9551671"/>
              </a:tblGrid>
              <a:tr h="1245870">
                <a:tc>
                  <a:txBody>
                    <a:bodyPr/>
                    <a:lstStyle/>
                    <a:p>
                      <a:pPr>
                        <a:lnSpc>
                          <a:spcPct val="115000"/>
                        </a:lnSpc>
                        <a:spcAft>
                          <a:spcPts val="0"/>
                        </a:spcAft>
                      </a:pPr>
                      <a:r>
                        <a:rPr lang="ru-RU" sz="1800" b="1" u="none" strike="noStrike" dirty="0">
                          <a:solidFill>
                            <a:srgbClr val="00B0F0"/>
                          </a:solidFill>
                          <a:effectLst/>
                          <a:latin typeface="Times New Roman"/>
                          <a:ea typeface="Times New Roman"/>
                          <a:cs typeface="Times New Roman"/>
                          <a:hlinkClick r:id="rId6"/>
                        </a:rPr>
                        <a:t>Запрос предложений</a:t>
                      </a:r>
                      <a:endParaRPr lang="ru-RU" sz="1800" dirty="0">
                        <a:solidFill>
                          <a:srgbClr val="00B0F0"/>
                        </a:solidFill>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800" dirty="0">
                          <a:solidFill>
                            <a:srgbClr val="00B0F0"/>
                          </a:solidFill>
                          <a:effectLst/>
                          <a:latin typeface="Times New Roman"/>
                          <a:ea typeface="Times New Roman"/>
                          <a:cs typeface="Times New Roman"/>
                        </a:rPr>
                        <a:t>Чаще всего заказчик проводит запрос при несостоявшихся аукционах или повторных конкурсов, а также при закупке на лечение российских граждан за границей.</a:t>
                      </a:r>
                      <a:endParaRPr lang="ru-RU" sz="1800" dirty="0">
                        <a:solidFill>
                          <a:srgbClr val="00B0F0"/>
                        </a:solidFill>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6577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pic>
        <p:nvPicPr>
          <p:cNvPr id="5122" name="Рисунок 8" descr="https://zakupki.kontur.ru/site/Files/userfiles/image/News/SMP_maksi-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531" y="729380"/>
            <a:ext cx="5075239" cy="159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55271" y="2477081"/>
            <a:ext cx="11681460" cy="2569934"/>
          </a:xfrm>
          <a:prstGeom prst="rect">
            <a:avLst/>
          </a:prstGeom>
        </p:spPr>
        <p:txBody>
          <a:bodyPr wrap="square">
            <a:spAutoFit/>
          </a:bodyPr>
          <a:lstStyle/>
          <a:p>
            <a:pPr>
              <a:lnSpc>
                <a:spcPct val="115000"/>
              </a:lnSpc>
              <a:spcAft>
                <a:spcPts val="0"/>
              </a:spcAft>
            </a:pPr>
            <a:r>
              <a:rPr lang="ru-RU" sz="2000" dirty="0" smtClean="0">
                <a:solidFill>
                  <a:srgbClr val="121212"/>
                </a:solidFill>
                <a:latin typeface="Times New Roman"/>
                <a:ea typeface="Times New Roman"/>
                <a:cs typeface="Times New Roman"/>
              </a:rPr>
              <a:t>Организациям </a:t>
            </a:r>
            <a:r>
              <a:rPr lang="ru-RU" sz="2000" dirty="0">
                <a:solidFill>
                  <a:srgbClr val="121212"/>
                </a:solidFill>
                <a:latin typeface="Times New Roman"/>
                <a:ea typeface="Times New Roman"/>
                <a:cs typeface="Times New Roman"/>
              </a:rPr>
              <a:t>инвалидов и учреждениям и предприятиям уголовно-исполнительной системы</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Предприятие УИС или организация инвалидов участвуют в закупке наравне со всеми, но если побеждают, то могут повысить свою цену на 15%, (не выше НМЦ). Преимущество дается при закупке определенных товаров, включенных в перечень правительством. Заказчик указывает в извещении о закупке о том, что для организации инвалидов и предприятия УИС получат </a:t>
            </a:r>
            <a:r>
              <a:rPr lang="ru-RU" sz="2000" dirty="0" err="1">
                <a:solidFill>
                  <a:srgbClr val="121212"/>
                </a:solidFill>
                <a:latin typeface="Times New Roman"/>
                <a:ea typeface="Times New Roman"/>
                <a:cs typeface="Times New Roman"/>
              </a:rPr>
              <a:t>приемущества</a:t>
            </a:r>
            <a:r>
              <a:rPr lang="ru-RU" sz="2000" dirty="0">
                <a:solidFill>
                  <a:srgbClr val="121212"/>
                </a:solidFill>
                <a:latin typeface="Times New Roman"/>
                <a:ea typeface="Times New Roman"/>
                <a:cs typeface="Times New Roman"/>
              </a:rPr>
              <a:t>. </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Также такие организации платят меньше обеспечение в крупных заявки. В закупках &gt; 20 млн руб. — всего от 0,5 до 2% от НМЦ (для остальных категорий этот параметр — от 0,5 до 5% от НМЦ). </a:t>
            </a:r>
            <a:endParaRPr lang="ru-RU" sz="1800" dirty="0">
              <a:ea typeface="Calibri"/>
              <a:cs typeface="Times New Roman"/>
            </a:endParaRPr>
          </a:p>
        </p:txBody>
      </p:sp>
      <p:sp>
        <p:nvSpPr>
          <p:cNvPr id="3" name="Прямоугольник 2"/>
          <p:cNvSpPr/>
          <p:nvPr/>
        </p:nvSpPr>
        <p:spPr>
          <a:xfrm>
            <a:off x="1115621" y="1120234"/>
            <a:ext cx="3377078" cy="446276"/>
          </a:xfrm>
          <a:prstGeom prst="rect">
            <a:avLst/>
          </a:prstGeom>
        </p:spPr>
        <p:txBody>
          <a:bodyPr wrap="none">
            <a:spAutoFit/>
          </a:bodyPr>
          <a:lstStyle/>
          <a:p>
            <a:pPr lvl="0">
              <a:lnSpc>
                <a:spcPct val="115000"/>
              </a:lnSpc>
            </a:pPr>
            <a:r>
              <a:rPr lang="ru-RU" sz="2000" b="1" dirty="0">
                <a:solidFill>
                  <a:srgbClr val="121212"/>
                </a:solidFill>
                <a:latin typeface="Times New Roman"/>
                <a:ea typeface="Times New Roman"/>
                <a:cs typeface="Times New Roman"/>
              </a:rPr>
              <a:t>Преимущества участникам</a:t>
            </a:r>
            <a:endParaRPr lang="ru-RU" sz="1800" b="1" dirty="0">
              <a:solidFill>
                <a:prstClr val="black"/>
              </a:solidFill>
              <a:ea typeface="Calibri"/>
              <a:cs typeface="Times New Roman"/>
            </a:endParaRPr>
          </a:p>
        </p:txBody>
      </p:sp>
    </p:spTree>
    <p:extLst>
      <p:ext uri="{BB962C8B-B14F-4D97-AF65-F5344CB8AC3E}">
        <p14:creationId xmlns:p14="http://schemas.microsoft.com/office/powerpoint/2010/main" val="307685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938" y="105626"/>
            <a:ext cx="11670031" cy="6324808"/>
          </a:xfrm>
          <a:prstGeom prst="rect">
            <a:avLst/>
          </a:prstGeom>
        </p:spPr>
        <p:txBody>
          <a:bodyPr wrap="square">
            <a:spAutoFit/>
          </a:bodyPr>
          <a:lstStyle/>
          <a:p>
            <a:pPr>
              <a:lnSpc>
                <a:spcPct val="115000"/>
              </a:lnSpc>
              <a:spcBef>
                <a:spcPts val="1000"/>
              </a:spcBef>
              <a:spcAft>
                <a:spcPts val="0"/>
              </a:spcAft>
            </a:pPr>
            <a:r>
              <a:rPr lang="ru-RU" sz="2000" b="1" dirty="0">
                <a:solidFill>
                  <a:srgbClr val="121212"/>
                </a:solidFill>
                <a:latin typeface="Times New Roman"/>
                <a:ea typeface="Times New Roman"/>
              </a:rPr>
              <a:t>Как заказчик описывает закупк</a:t>
            </a:r>
            <a:r>
              <a:rPr lang="ru-RU" sz="2000" dirty="0">
                <a:solidFill>
                  <a:srgbClr val="121212"/>
                </a:solidFill>
                <a:latin typeface="Times New Roman"/>
                <a:ea typeface="Times New Roman"/>
              </a:rPr>
              <a:t>у</a:t>
            </a:r>
            <a:endParaRPr lang="ru-RU" sz="2400" b="1" dirty="0">
              <a:solidFill>
                <a:srgbClr val="4F81BD"/>
              </a:solidFill>
              <a:latin typeface="Cambria"/>
              <a:ea typeface="Times New Roman"/>
            </a:endParaRPr>
          </a:p>
          <a:p>
            <a:pPr>
              <a:spcAft>
                <a:spcPts val="0"/>
              </a:spcAft>
            </a:pPr>
            <a:r>
              <a:rPr lang="ru-RU" sz="2000" dirty="0">
                <a:solidFill>
                  <a:srgbClr val="121212"/>
                </a:solidFill>
                <a:latin typeface="Times New Roman"/>
                <a:ea typeface="Times New Roman"/>
              </a:rPr>
              <a:t>Общие требования</a:t>
            </a:r>
            <a:endParaRPr lang="ru-RU" sz="2400" b="1" dirty="0">
              <a:latin typeface="Times New Roman"/>
              <a:ea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Calibri"/>
                <a:cs typeface="Times New Roman"/>
              </a:rPr>
              <a:t>Заказчик указывает в </a:t>
            </a:r>
            <a:r>
              <a:rPr lang="ru-RU" sz="2000" dirty="0" err="1">
                <a:solidFill>
                  <a:srgbClr val="121212"/>
                </a:solidFill>
                <a:latin typeface="Times New Roman"/>
                <a:ea typeface="Calibri"/>
                <a:cs typeface="Times New Roman"/>
              </a:rPr>
              <a:t>техзадании</a:t>
            </a:r>
            <a:r>
              <a:rPr lang="ru-RU" sz="2000" dirty="0">
                <a:solidFill>
                  <a:srgbClr val="121212"/>
                </a:solidFill>
                <a:latin typeface="Times New Roman"/>
                <a:ea typeface="Calibri"/>
                <a:cs typeface="Times New Roman"/>
              </a:rPr>
              <a:t> функциональные, технические, качественные и эксплуатационные характеристики товара. </a:t>
            </a:r>
            <a:endParaRPr lang="ru-RU" sz="1800" dirty="0">
              <a:ea typeface="Calibri"/>
              <a:cs typeface="Times New Roman"/>
            </a:endParaRPr>
          </a:p>
          <a:p>
            <a:pPr marL="381000">
              <a:spcAft>
                <a:spcPts val="0"/>
              </a:spcAft>
            </a:pPr>
            <a:r>
              <a:rPr lang="ru-RU" sz="2000" dirty="0">
                <a:solidFill>
                  <a:srgbClr val="121212"/>
                </a:solidFill>
                <a:latin typeface="Times New Roman"/>
                <a:ea typeface="Times New Roman"/>
              </a:rPr>
              <a:t>Без оговорки </a:t>
            </a:r>
            <a:r>
              <a:rPr lang="ru-RU" sz="2000" dirty="0">
                <a:solidFill>
                  <a:srgbClr val="FF0000"/>
                </a:solidFill>
                <a:latin typeface="Times New Roman"/>
                <a:ea typeface="Times New Roman"/>
              </a:rPr>
              <a:t>«или эквивалент»</a:t>
            </a:r>
            <a:r>
              <a:rPr lang="ru-RU" sz="2000" dirty="0">
                <a:solidFill>
                  <a:srgbClr val="121212"/>
                </a:solidFill>
                <a:latin typeface="Times New Roman"/>
                <a:ea typeface="Times New Roman"/>
              </a:rPr>
              <a:t> в описание нельзя включать: </a:t>
            </a:r>
            <a:endParaRPr lang="ru-RU" sz="2000" dirty="0">
              <a:latin typeface="Times New Roman"/>
              <a:ea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товарные знаки (молоко «Веселый молочник», автомобиль </a:t>
            </a:r>
            <a:r>
              <a:rPr lang="ru-RU" sz="2000" dirty="0" err="1">
                <a:solidFill>
                  <a:srgbClr val="121212"/>
                </a:solidFill>
                <a:latin typeface="Times New Roman"/>
                <a:ea typeface="Calibri"/>
                <a:cs typeface="Times New Roman"/>
              </a:rPr>
              <a:t>Toyota</a:t>
            </a:r>
            <a:r>
              <a:rPr lang="ru-RU" sz="2000" dirty="0">
                <a:solidFill>
                  <a:srgbClr val="121212"/>
                </a:solidFill>
                <a:latin typeface="Times New Roman"/>
                <a:ea typeface="Calibri"/>
                <a:cs typeface="Times New Roman"/>
              </a:rPr>
              <a:t>, принтер </a:t>
            </a:r>
            <a:r>
              <a:rPr lang="ru-RU" sz="2000" dirty="0" err="1">
                <a:solidFill>
                  <a:srgbClr val="121212"/>
                </a:solidFill>
                <a:latin typeface="Times New Roman"/>
                <a:ea typeface="Calibri"/>
                <a:cs typeface="Times New Roman"/>
              </a:rPr>
              <a:t>Canon</a:t>
            </a:r>
            <a:r>
              <a:rPr lang="ru-RU" sz="2000" dirty="0">
                <a:solidFill>
                  <a:srgbClr val="121212"/>
                </a:solidFill>
                <a:latin typeface="Times New Roman"/>
                <a:ea typeface="Calibri"/>
                <a:cs typeface="Times New Roman"/>
              </a:rPr>
              <a:t>),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знаки обслуживания (мобильная связь «МТС», услуги авиаперевозок «Аэрофлот»),</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фирменные наименования (</a:t>
            </a:r>
            <a:r>
              <a:rPr lang="ru-RU" sz="2000" dirty="0" err="1">
                <a:solidFill>
                  <a:srgbClr val="121212"/>
                </a:solidFill>
                <a:latin typeface="Times New Roman"/>
                <a:ea typeface="Calibri"/>
                <a:cs typeface="Times New Roman"/>
              </a:rPr>
              <a:t>iPad</a:t>
            </a:r>
            <a:r>
              <a:rPr lang="ru-RU" sz="2000" dirty="0">
                <a:solidFill>
                  <a:srgbClr val="121212"/>
                </a:solidFill>
                <a:latin typeface="Times New Roman"/>
                <a:ea typeface="Calibri"/>
                <a:cs typeface="Times New Roman"/>
              </a:rPr>
              <a:t>),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патенты, полезные модели и промышленные образцы (радиатор, патент РФ на промышленный образец № 70094),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наименование места происхождения товара или производителя (вологодское масло, тульский пряник, </a:t>
            </a:r>
            <a:r>
              <a:rPr lang="ru-RU" sz="2000" dirty="0" err="1">
                <a:solidFill>
                  <a:srgbClr val="121212"/>
                </a:solidFill>
                <a:latin typeface="Times New Roman"/>
                <a:ea typeface="Calibri"/>
                <a:cs typeface="Times New Roman"/>
              </a:rPr>
              <a:t>каслинское</a:t>
            </a:r>
            <a:r>
              <a:rPr lang="ru-RU" sz="2000" dirty="0">
                <a:solidFill>
                  <a:srgbClr val="121212"/>
                </a:solidFill>
                <a:latin typeface="Times New Roman"/>
                <a:ea typeface="Calibri"/>
                <a:cs typeface="Times New Roman"/>
              </a:rPr>
              <a:t> литье),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любые требования к товарам, которые ограничивают конкуренцию. </a:t>
            </a:r>
            <a:endParaRPr lang="ru-RU" sz="1800" dirty="0">
              <a:ea typeface="Calibri"/>
              <a:cs typeface="Times New Roman"/>
            </a:endParaRPr>
          </a:p>
          <a:p>
            <a:pPr marL="381000">
              <a:spcAft>
                <a:spcPts val="0"/>
              </a:spcAft>
            </a:pPr>
            <a:r>
              <a:rPr lang="ru-RU" sz="2000" dirty="0">
                <a:solidFill>
                  <a:srgbClr val="0070C0"/>
                </a:solidFill>
                <a:latin typeface="Times New Roman"/>
                <a:ea typeface="Times New Roman"/>
              </a:rPr>
              <a:t>В </a:t>
            </a:r>
            <a:r>
              <a:rPr lang="ru-RU" sz="2000" dirty="0" err="1">
                <a:solidFill>
                  <a:srgbClr val="0070C0"/>
                </a:solidFill>
                <a:latin typeface="Times New Roman"/>
                <a:ea typeface="Times New Roman"/>
              </a:rPr>
              <a:t>техзадании</a:t>
            </a:r>
            <a:r>
              <a:rPr lang="ru-RU" sz="2000" dirty="0">
                <a:solidFill>
                  <a:srgbClr val="0070C0"/>
                </a:solidFill>
                <a:latin typeface="Times New Roman"/>
                <a:ea typeface="Times New Roman"/>
              </a:rPr>
              <a:t> можно указать товарные знаки, если: </a:t>
            </a: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эти товары будут использовать при выполнении контракта. При этом в описание также нужно добавить слова «или эквивалент».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остальные товарные знаки не совместимы с имеющимися товарами или механизмами,</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закупают запчасти к оборудованию конкретной марки. </a:t>
            </a:r>
            <a:endParaRPr lang="ru-RU" sz="1800" dirty="0">
              <a:ea typeface="Calibri"/>
              <a:cs typeface="Times New Roman"/>
            </a:endParaRPr>
          </a:p>
        </p:txBody>
      </p:sp>
    </p:spTree>
    <p:extLst>
      <p:ext uri="{BB962C8B-B14F-4D97-AF65-F5344CB8AC3E}">
        <p14:creationId xmlns:p14="http://schemas.microsoft.com/office/powerpoint/2010/main" val="1859746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356" y="153844"/>
            <a:ext cx="11441431" cy="5309146"/>
          </a:xfrm>
          <a:prstGeom prst="rect">
            <a:avLst/>
          </a:prstGeom>
        </p:spPr>
        <p:txBody>
          <a:bodyPr wrap="square">
            <a:spAutoFit/>
          </a:bodyPr>
          <a:lstStyle/>
          <a:p>
            <a:pPr marL="342900" lvl="0" indent="-342900">
              <a:lnSpc>
                <a:spcPct val="115000"/>
              </a:lnSpc>
              <a:spcAft>
                <a:spcPts val="0"/>
              </a:spcAft>
              <a:buFont typeface="+mj-lt"/>
              <a:buAutoNum type="arabicPeriod" startAt="2"/>
            </a:pPr>
            <a:r>
              <a:rPr lang="ru-RU" sz="2000" dirty="0">
                <a:solidFill>
                  <a:srgbClr val="121212"/>
                </a:solidFill>
                <a:latin typeface="Times New Roman"/>
                <a:ea typeface="Calibri"/>
                <a:cs typeface="Times New Roman"/>
              </a:rPr>
              <a:t>В описании закупки заказчик использует показатели, требования, условные обозначения и термины из действующих технических регламентов. Использование других терминов и показателей придется обосновать. </a:t>
            </a:r>
            <a:endParaRPr lang="ru-RU" sz="1800" dirty="0">
              <a:ea typeface="Calibri"/>
              <a:cs typeface="Times New Roman"/>
            </a:endParaRPr>
          </a:p>
          <a:p>
            <a:pPr marL="342900" lvl="0" indent="-342900">
              <a:lnSpc>
                <a:spcPct val="115000"/>
              </a:lnSpc>
              <a:spcAft>
                <a:spcPts val="0"/>
              </a:spcAft>
              <a:buFont typeface="+mj-lt"/>
              <a:buAutoNum type="arabicPeriod" startAt="2"/>
            </a:pPr>
            <a:r>
              <a:rPr lang="ru-RU" sz="2000" dirty="0">
                <a:solidFill>
                  <a:srgbClr val="121212"/>
                </a:solidFill>
                <a:latin typeface="Times New Roman"/>
                <a:ea typeface="Calibri"/>
                <a:cs typeface="Times New Roman"/>
              </a:rPr>
              <a:t>Описание может включать спецификации, планы, чертежи, эскизы, фотографии, результаты работ, тестирования и т.д. Все должно соответствовать Гражданскому кодексу и техническим регламентам.  </a:t>
            </a:r>
            <a:endParaRPr lang="ru-RU" sz="1800" dirty="0">
              <a:ea typeface="Calibri"/>
              <a:cs typeface="Times New Roman"/>
            </a:endParaRPr>
          </a:p>
          <a:p>
            <a:pPr marL="342900" lvl="0" indent="-342900">
              <a:lnSpc>
                <a:spcPct val="115000"/>
              </a:lnSpc>
              <a:spcAft>
                <a:spcPts val="0"/>
              </a:spcAft>
              <a:buFont typeface="+mj-lt"/>
              <a:buAutoNum type="arabicPeriod" startAt="2"/>
            </a:pPr>
            <a:r>
              <a:rPr lang="ru-RU" sz="2000" dirty="0">
                <a:solidFill>
                  <a:srgbClr val="121212"/>
                </a:solidFill>
                <a:latin typeface="Times New Roman"/>
                <a:ea typeface="Calibri"/>
                <a:cs typeface="Times New Roman"/>
              </a:rPr>
              <a:t>Если товар должен соответствовать конкретному изображению, то в документах должно быть это изображение.  </a:t>
            </a:r>
            <a:endParaRPr lang="ru-RU" sz="1800" dirty="0">
              <a:ea typeface="Calibri"/>
              <a:cs typeface="Times New Roman"/>
            </a:endParaRPr>
          </a:p>
          <a:p>
            <a:pPr marL="342900" lvl="0" indent="-342900">
              <a:lnSpc>
                <a:spcPct val="115000"/>
              </a:lnSpc>
              <a:spcAft>
                <a:spcPts val="0"/>
              </a:spcAft>
              <a:buFont typeface="+mj-lt"/>
              <a:buAutoNum type="arabicPeriod" startAt="2"/>
            </a:pPr>
            <a:r>
              <a:rPr lang="ru-RU" sz="2000" dirty="0">
                <a:solidFill>
                  <a:srgbClr val="121212"/>
                </a:solidFill>
                <a:latin typeface="Times New Roman"/>
                <a:ea typeface="Calibri"/>
                <a:cs typeface="Times New Roman"/>
              </a:rPr>
              <a:t>В документах указывают место, время и порядок осмотра макета товара, если товар должен ему соответствовать.   </a:t>
            </a:r>
            <a:endParaRPr lang="ru-RU" sz="1800" dirty="0">
              <a:ea typeface="Calibri"/>
              <a:cs typeface="Times New Roman"/>
            </a:endParaRPr>
          </a:p>
          <a:p>
            <a:pPr marL="342900" lvl="0" indent="-342900">
              <a:lnSpc>
                <a:spcPct val="115000"/>
              </a:lnSpc>
              <a:spcAft>
                <a:spcPts val="0"/>
              </a:spcAft>
              <a:buFont typeface="+mj-lt"/>
              <a:buAutoNum type="arabicPeriod" startAt="2"/>
            </a:pPr>
            <a:r>
              <a:rPr lang="ru-RU" sz="2000" dirty="0">
                <a:solidFill>
                  <a:srgbClr val="121212"/>
                </a:solidFill>
                <a:latin typeface="Times New Roman"/>
                <a:ea typeface="Calibri"/>
                <a:cs typeface="Times New Roman"/>
              </a:rPr>
              <a:t>В закупке медикаментов заказчик указывает непатентованные международные названия лекарств</a:t>
            </a:r>
            <a:r>
              <a:rPr lang="ru-RU" sz="2000" dirty="0" smtClean="0">
                <a:solidFill>
                  <a:srgbClr val="121212"/>
                </a:solidFill>
                <a:latin typeface="Times New Roman"/>
                <a:ea typeface="Calibri"/>
                <a:cs typeface="Times New Roman"/>
              </a:rPr>
              <a:t>.</a:t>
            </a:r>
          </a:p>
          <a:p>
            <a:pPr marL="342900" lvl="0" indent="-342900">
              <a:lnSpc>
                <a:spcPct val="115000"/>
              </a:lnSpc>
              <a:spcAft>
                <a:spcPts val="0"/>
              </a:spcAft>
              <a:buFont typeface="+mj-lt"/>
              <a:buAutoNum type="arabicPeriod" startAt="2"/>
            </a:pPr>
            <a:r>
              <a:rPr lang="ru-RU" sz="2000" dirty="0" smtClean="0">
                <a:solidFill>
                  <a:srgbClr val="121212"/>
                </a:solidFill>
                <a:latin typeface="Times New Roman"/>
                <a:ea typeface="Calibri"/>
                <a:cs typeface="Times New Roman"/>
              </a:rPr>
              <a:t>Априори товар должен быть новым, не бывшим в употреблении,  не восстановленным, без замены составных частей.   </a:t>
            </a:r>
            <a:endParaRPr lang="ru-RU" sz="1800" dirty="0" smtClean="0">
              <a:ea typeface="Calibri"/>
              <a:cs typeface="Times New Roman"/>
            </a:endParaRPr>
          </a:p>
          <a:p>
            <a:pPr>
              <a:spcAft>
                <a:spcPts val="0"/>
              </a:spcAft>
            </a:pPr>
            <a:r>
              <a:rPr lang="ru-RU" sz="2000" dirty="0" smtClean="0">
                <a:solidFill>
                  <a:srgbClr val="0070C0"/>
                </a:solidFill>
                <a:latin typeface="Times New Roman"/>
                <a:ea typeface="Times New Roman"/>
              </a:rPr>
              <a:t>В</a:t>
            </a:r>
            <a:r>
              <a:rPr lang="ru-RU" sz="2000" dirty="0">
                <a:solidFill>
                  <a:srgbClr val="0070C0"/>
                </a:solidFill>
                <a:latin typeface="Times New Roman"/>
                <a:ea typeface="Times New Roman"/>
              </a:rPr>
              <a:t> документах закупки обязательно указывают минимальные, максимальные и неизменяемые показатели, по которым будут проверять товар. </a:t>
            </a:r>
            <a:endParaRPr lang="ru-RU" sz="2000" dirty="0">
              <a:solidFill>
                <a:srgbClr val="0070C0"/>
              </a:solidFill>
              <a:effectLst/>
              <a:latin typeface="Times New Roman"/>
              <a:ea typeface="Times New Roman"/>
            </a:endParaRPr>
          </a:p>
        </p:txBody>
      </p:sp>
      <p:sp>
        <p:nvSpPr>
          <p:cNvPr id="3" name="Прямоугольник 2"/>
          <p:cNvSpPr/>
          <p:nvPr/>
        </p:nvSpPr>
        <p:spPr>
          <a:xfrm>
            <a:off x="1253489" y="5503829"/>
            <a:ext cx="9467851" cy="707886"/>
          </a:xfrm>
          <a:prstGeom prst="rect">
            <a:avLst/>
          </a:prstGeom>
        </p:spPr>
        <p:txBody>
          <a:bodyPr wrap="square">
            <a:spAutoFit/>
          </a:bodyPr>
          <a:lstStyle/>
          <a:p>
            <a:pPr>
              <a:spcAft>
                <a:spcPts val="0"/>
              </a:spcAft>
            </a:pPr>
            <a:r>
              <a:rPr lang="ru-RU" sz="2000" dirty="0">
                <a:solidFill>
                  <a:srgbClr val="121212"/>
                </a:solidFill>
                <a:latin typeface="Times New Roman"/>
                <a:ea typeface="Times New Roman"/>
              </a:rPr>
              <a:t>Если заключают контракт больше чем на три года и его цена выше 100 млн рублей, в контракт включают график исполнения. </a:t>
            </a:r>
            <a:endParaRPr lang="ru-RU" sz="2000" dirty="0">
              <a:effectLst/>
              <a:latin typeface="Times New Roman"/>
              <a:ea typeface="Times New Roman"/>
            </a:endParaRPr>
          </a:p>
        </p:txBody>
      </p:sp>
    </p:spTree>
    <p:extLst>
      <p:ext uri="{BB962C8B-B14F-4D97-AF65-F5344CB8AC3E}">
        <p14:creationId xmlns:p14="http://schemas.microsoft.com/office/powerpoint/2010/main" val="2556627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Рисунок 12" descr="https://zakupki.kontur.ru/site/Files/userfiles/image/44fztreb-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76976"/>
            <a:ext cx="39163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6418160" y="176976"/>
            <a:ext cx="3580980" cy="400110"/>
          </a:xfrm>
          <a:prstGeom prst="rect">
            <a:avLst/>
          </a:prstGeom>
        </p:spPr>
        <p:txBody>
          <a:bodyPr wrap="none">
            <a:spAutoFit/>
          </a:bodyPr>
          <a:lstStyle/>
          <a:p>
            <a:pPr>
              <a:spcAft>
                <a:spcPts val="0"/>
              </a:spcAft>
            </a:pPr>
            <a:r>
              <a:rPr lang="ru-RU" sz="2000" b="1" dirty="0">
                <a:solidFill>
                  <a:srgbClr val="121212"/>
                </a:solidFill>
                <a:latin typeface="Times New Roman"/>
                <a:ea typeface="Times New Roman"/>
              </a:rPr>
              <a:t>Дополнительные требования</a:t>
            </a:r>
            <a:endParaRPr lang="ru-RU" sz="2400" b="1" dirty="0">
              <a:effectLst/>
              <a:latin typeface="Times New Roman"/>
              <a:ea typeface="Times New Roman"/>
            </a:endParaRPr>
          </a:p>
        </p:txBody>
      </p:sp>
      <p:sp>
        <p:nvSpPr>
          <p:cNvPr id="5" name="Прямоугольник 4"/>
          <p:cNvSpPr/>
          <p:nvPr/>
        </p:nvSpPr>
        <p:spPr>
          <a:xfrm>
            <a:off x="4046221" y="577138"/>
            <a:ext cx="7898131" cy="5524589"/>
          </a:xfrm>
          <a:prstGeom prst="rect">
            <a:avLst/>
          </a:prstGeom>
        </p:spPr>
        <p:txBody>
          <a:bodyPr wrap="square">
            <a:spAutoFit/>
          </a:bodyPr>
          <a:lstStyle/>
          <a:p>
            <a:pPr>
              <a:spcAft>
                <a:spcPts val="0"/>
              </a:spcAft>
            </a:pPr>
            <a:r>
              <a:rPr lang="ru-RU" sz="2000" dirty="0">
                <a:solidFill>
                  <a:srgbClr val="121212"/>
                </a:solidFill>
                <a:latin typeface="Times New Roman"/>
                <a:ea typeface="Times New Roman"/>
              </a:rPr>
              <a:t>В некоторых случаях, предусмотренных 44-ФЗ, заказчик устанавливает дополнительные требования к объекту закупки, производителю или поставщику, например:  </a:t>
            </a:r>
            <a:endParaRPr lang="ru-RU" sz="2000" dirty="0">
              <a:latin typeface="Times New Roman"/>
              <a:ea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к качеству, техническим характеристикам товара и потребительским свойствам,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к квалификации и опыту выполнения подобных работ,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к деловой репутации,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наличию производственных мощностей и технологического оборудования,</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трудовых, финансовых и других ресурсов, нужных для производства или поставки товара.</a:t>
            </a:r>
            <a:endParaRPr lang="ru-RU" sz="1800" dirty="0">
              <a:ea typeface="Calibri"/>
              <a:cs typeface="Times New Roman"/>
            </a:endParaRPr>
          </a:p>
          <a:p>
            <a:pPr>
              <a:spcAft>
                <a:spcPts val="0"/>
              </a:spcAft>
            </a:pPr>
            <a:r>
              <a:rPr lang="ru-RU" sz="2000" dirty="0">
                <a:solidFill>
                  <a:srgbClr val="121212"/>
                </a:solidFill>
                <a:latin typeface="Times New Roman"/>
                <a:ea typeface="Times New Roman"/>
              </a:rPr>
              <a:t>При необходимости устанавливают требования к гарантийному сроку: </a:t>
            </a:r>
            <a:endParaRPr lang="ru-RU" sz="2000" dirty="0">
              <a:latin typeface="Times New Roman"/>
              <a:ea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товара и его обслуживания,</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расходов на эксплуатацию,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монтажу и наладке.</a:t>
            </a:r>
            <a:endParaRPr lang="ru-RU" sz="1800" dirty="0">
              <a:ea typeface="Calibri"/>
              <a:cs typeface="Times New Roman"/>
            </a:endParaRPr>
          </a:p>
        </p:txBody>
      </p:sp>
      <p:sp>
        <p:nvSpPr>
          <p:cNvPr id="7" name="Прямоугольник 6"/>
          <p:cNvSpPr/>
          <p:nvPr/>
        </p:nvSpPr>
        <p:spPr>
          <a:xfrm>
            <a:off x="152241" y="1841272"/>
            <a:ext cx="3611880" cy="5016758"/>
          </a:xfrm>
          <a:prstGeom prst="rect">
            <a:avLst/>
          </a:prstGeom>
        </p:spPr>
        <p:txBody>
          <a:bodyPr wrap="square">
            <a:spAutoFit/>
          </a:bodyPr>
          <a:lstStyle/>
          <a:p>
            <a:pPr>
              <a:spcAft>
                <a:spcPts val="0"/>
              </a:spcAft>
            </a:pPr>
            <a:r>
              <a:rPr lang="ru-RU" sz="2000" dirty="0">
                <a:solidFill>
                  <a:srgbClr val="0070C0"/>
                </a:solidFill>
                <a:latin typeface="Times New Roman"/>
                <a:ea typeface="Times New Roman"/>
              </a:rPr>
              <a:t>Если закупают машины и </a:t>
            </a:r>
            <a:r>
              <a:rPr lang="ru-RU" sz="2000" dirty="0" smtClean="0">
                <a:solidFill>
                  <a:srgbClr val="0070C0"/>
                </a:solidFill>
                <a:latin typeface="Times New Roman"/>
                <a:ea typeface="Times New Roman"/>
              </a:rPr>
              <a:t>оборудование - обязательно требования </a:t>
            </a:r>
            <a:r>
              <a:rPr lang="ru-RU" sz="2000" dirty="0">
                <a:solidFill>
                  <a:srgbClr val="0070C0"/>
                </a:solidFill>
                <a:latin typeface="Times New Roman"/>
                <a:ea typeface="Times New Roman"/>
              </a:rPr>
              <a:t>к гарантии.</a:t>
            </a:r>
          </a:p>
          <a:p>
            <a:pPr>
              <a:spcAft>
                <a:spcPts val="0"/>
              </a:spcAft>
            </a:pPr>
            <a:r>
              <a:rPr lang="ru-RU" sz="2000" dirty="0" smtClean="0">
                <a:solidFill>
                  <a:srgbClr val="0070C0"/>
                </a:solidFill>
                <a:latin typeface="Times New Roman"/>
                <a:ea typeface="Times New Roman"/>
              </a:rPr>
              <a:t>Заказчик </a:t>
            </a:r>
            <a:r>
              <a:rPr lang="ru-RU" sz="2000" dirty="0">
                <a:solidFill>
                  <a:srgbClr val="0070C0"/>
                </a:solidFill>
                <a:latin typeface="Times New Roman"/>
                <a:ea typeface="Times New Roman"/>
              </a:rPr>
              <a:t>может потребовать от поставщика обучить </a:t>
            </a:r>
            <a:r>
              <a:rPr lang="ru-RU" sz="2000" dirty="0" smtClean="0">
                <a:solidFill>
                  <a:srgbClr val="0070C0"/>
                </a:solidFill>
                <a:latin typeface="Times New Roman"/>
                <a:ea typeface="Times New Roman"/>
              </a:rPr>
              <a:t>персонал</a:t>
            </a:r>
          </a:p>
          <a:p>
            <a:pPr>
              <a:spcAft>
                <a:spcPts val="0"/>
              </a:spcAft>
            </a:pPr>
            <a:r>
              <a:rPr lang="ru-RU" sz="2000" dirty="0" smtClean="0">
                <a:solidFill>
                  <a:srgbClr val="0070C0"/>
                </a:solidFill>
                <a:latin typeface="Times New Roman"/>
                <a:ea typeface="Times New Roman"/>
              </a:rPr>
              <a:t>или</a:t>
            </a:r>
            <a:r>
              <a:rPr lang="ru-RU" sz="2000" dirty="0">
                <a:solidFill>
                  <a:srgbClr val="0070C0"/>
                </a:solidFill>
                <a:latin typeface="Times New Roman"/>
                <a:ea typeface="Times New Roman"/>
              </a:rPr>
              <a:t> обслуживать технику. </a:t>
            </a:r>
            <a:endParaRPr lang="ru-RU" sz="2000" dirty="0" smtClean="0">
              <a:solidFill>
                <a:srgbClr val="0070C0"/>
              </a:solidFill>
              <a:latin typeface="Times New Roman"/>
              <a:ea typeface="Times New Roman"/>
            </a:endParaRPr>
          </a:p>
          <a:p>
            <a:pPr>
              <a:spcAft>
                <a:spcPts val="0"/>
              </a:spcAft>
            </a:pPr>
            <a:r>
              <a:rPr lang="ru-RU" sz="2000" dirty="0" smtClean="0">
                <a:solidFill>
                  <a:srgbClr val="0070C0"/>
                </a:solidFill>
                <a:latin typeface="Times New Roman"/>
                <a:ea typeface="Times New Roman"/>
              </a:rPr>
              <a:t>Все </a:t>
            </a:r>
            <a:r>
              <a:rPr lang="ru-RU" sz="2000" dirty="0">
                <a:solidFill>
                  <a:srgbClr val="0070C0"/>
                </a:solidFill>
                <a:latin typeface="Times New Roman"/>
                <a:ea typeface="Times New Roman"/>
              </a:rPr>
              <a:t>требования к гарантии заказчик указывает в документах закупки. Поставщик предоставляет гарантию вместе с товаром.</a:t>
            </a:r>
          </a:p>
          <a:p>
            <a:pPr>
              <a:spcAft>
                <a:spcPts val="0"/>
              </a:spcAft>
            </a:pPr>
            <a:r>
              <a:rPr lang="ru-RU" sz="2000" dirty="0" smtClean="0">
                <a:solidFill>
                  <a:srgbClr val="0070C0"/>
                </a:solidFill>
                <a:latin typeface="Times New Roman"/>
                <a:ea typeface="Times New Roman"/>
              </a:rPr>
              <a:t>Как </a:t>
            </a:r>
            <a:r>
              <a:rPr lang="ru-RU" sz="2000" dirty="0">
                <a:solidFill>
                  <a:srgbClr val="0070C0"/>
                </a:solidFill>
                <a:latin typeface="Times New Roman"/>
                <a:ea typeface="Times New Roman"/>
              </a:rPr>
              <a:t>описывать закупки в оборонном заказе, прописано в </a:t>
            </a:r>
            <a:r>
              <a:rPr lang="ru-RU" sz="2000" u="sng" dirty="0">
                <a:solidFill>
                  <a:srgbClr val="0070C0"/>
                </a:solidFill>
                <a:latin typeface="Times New Roman"/>
                <a:ea typeface="Times New Roman"/>
                <a:hlinkClick r:id="rId3"/>
              </a:rPr>
              <a:t>275-ФЗ</a:t>
            </a:r>
            <a:r>
              <a:rPr lang="ru-RU" sz="2000" dirty="0">
                <a:solidFill>
                  <a:srgbClr val="0070C0"/>
                </a:solidFill>
                <a:latin typeface="Times New Roman"/>
                <a:ea typeface="Times New Roman"/>
              </a:rPr>
              <a:t>.</a:t>
            </a:r>
            <a:r>
              <a:rPr lang="ru-RU" sz="2000" dirty="0">
                <a:solidFill>
                  <a:srgbClr val="121212"/>
                </a:solidFill>
                <a:latin typeface="Times New Roman"/>
                <a:ea typeface="Times New Roman"/>
              </a:rPr>
              <a:t> </a:t>
            </a:r>
            <a:endParaRPr lang="ru-RU" sz="2000" dirty="0">
              <a:effectLst/>
              <a:latin typeface="Times New Roman"/>
              <a:ea typeface="Times New Roman"/>
            </a:endParaRPr>
          </a:p>
        </p:txBody>
      </p:sp>
    </p:spTree>
    <p:extLst>
      <p:ext uri="{BB962C8B-B14F-4D97-AF65-F5344CB8AC3E}">
        <p14:creationId xmlns:p14="http://schemas.microsoft.com/office/powerpoint/2010/main" val="3964229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49" y="177544"/>
            <a:ext cx="11852911" cy="3801041"/>
          </a:xfrm>
          <a:prstGeom prst="rect">
            <a:avLst/>
          </a:prstGeom>
        </p:spPr>
        <p:txBody>
          <a:bodyPr wrap="square">
            <a:spAutoFit/>
          </a:bodyPr>
          <a:lstStyle/>
          <a:p>
            <a:pPr>
              <a:lnSpc>
                <a:spcPct val="115000"/>
              </a:lnSpc>
              <a:spcBef>
                <a:spcPts val="1000"/>
              </a:spcBef>
              <a:spcAft>
                <a:spcPts val="0"/>
              </a:spcAft>
            </a:pPr>
            <a:r>
              <a:rPr lang="ru-RU" sz="2000" i="1" dirty="0">
                <a:solidFill>
                  <a:srgbClr val="0070C0"/>
                </a:solidFill>
                <a:latin typeface="Times New Roman"/>
                <a:ea typeface="Times New Roman"/>
              </a:rPr>
              <a:t>Что указывают в контракте</a:t>
            </a:r>
            <a:endParaRPr lang="ru-RU" sz="2400" b="1" i="1" dirty="0">
              <a:solidFill>
                <a:srgbClr val="0070C0"/>
              </a:solidFill>
              <a:latin typeface="Cambria"/>
              <a:ea typeface="Times New Roman"/>
            </a:endParaRPr>
          </a:p>
          <a:p>
            <a:pPr>
              <a:spcAft>
                <a:spcPts val="0"/>
              </a:spcAft>
            </a:pPr>
            <a:r>
              <a:rPr lang="ru-RU" sz="2000" b="1" dirty="0">
                <a:solidFill>
                  <a:srgbClr val="121212"/>
                </a:solidFill>
                <a:latin typeface="Times New Roman"/>
                <a:ea typeface="Times New Roman"/>
              </a:rPr>
              <a:t>Цена и условия </a:t>
            </a:r>
            <a:endParaRPr lang="ru-RU" sz="2400" b="1" dirty="0">
              <a:latin typeface="Times New Roman"/>
              <a:ea typeface="Times New Roman"/>
            </a:endParaRPr>
          </a:p>
          <a:p>
            <a:pPr>
              <a:spcAft>
                <a:spcPts val="0"/>
              </a:spcAft>
            </a:pPr>
            <a:r>
              <a:rPr lang="ru-RU" sz="2000" dirty="0">
                <a:solidFill>
                  <a:srgbClr val="121212"/>
                </a:solidFill>
                <a:latin typeface="Times New Roman"/>
                <a:ea typeface="Times New Roman"/>
              </a:rPr>
              <a:t>Контракт заключают на условиях, которые были опубликованы в документах закупки. До заключения контракта можно </a:t>
            </a:r>
            <a:r>
              <a:rPr lang="ru-RU" sz="2000" u="sng" dirty="0">
                <a:solidFill>
                  <a:srgbClr val="824DE2"/>
                </a:solidFill>
                <a:latin typeface="Times New Roman"/>
                <a:ea typeface="Times New Roman"/>
                <a:hlinkClick r:id="rId2"/>
              </a:rPr>
              <a:t>написать протокол разногласий</a:t>
            </a:r>
            <a:r>
              <a:rPr lang="ru-RU" sz="2000" dirty="0">
                <a:solidFill>
                  <a:srgbClr val="121212"/>
                </a:solidFill>
                <a:latin typeface="Times New Roman"/>
                <a:ea typeface="Times New Roman"/>
              </a:rPr>
              <a:t>. </a:t>
            </a:r>
            <a:r>
              <a:rPr lang="ru-RU" sz="2000" dirty="0" smtClean="0">
                <a:solidFill>
                  <a:srgbClr val="121212"/>
                </a:solidFill>
                <a:latin typeface="Times New Roman"/>
                <a:ea typeface="Times New Roman"/>
              </a:rPr>
              <a:t>Менять </a:t>
            </a:r>
            <a:r>
              <a:rPr lang="ru-RU" sz="2000" dirty="0">
                <a:solidFill>
                  <a:srgbClr val="121212"/>
                </a:solidFill>
                <a:latin typeface="Times New Roman"/>
                <a:ea typeface="Times New Roman"/>
              </a:rPr>
              <a:t>условия заключенного контракта нельзя, за исключение нескольких случаев и только по соглашению сторон (</a:t>
            </a:r>
            <a:r>
              <a:rPr lang="ru-RU" sz="2000" u="sng" dirty="0">
                <a:solidFill>
                  <a:srgbClr val="824DE2"/>
                </a:solidFill>
                <a:latin typeface="Times New Roman"/>
                <a:ea typeface="Times New Roman"/>
                <a:hlinkClick r:id="rId3"/>
              </a:rPr>
              <a:t>ст. 95 44-ФЗ</a:t>
            </a:r>
            <a:r>
              <a:rPr lang="ru-RU" sz="2000" dirty="0">
                <a:solidFill>
                  <a:srgbClr val="121212"/>
                </a:solidFill>
                <a:latin typeface="Times New Roman"/>
                <a:ea typeface="Times New Roman"/>
              </a:rPr>
              <a:t>,) например:</a:t>
            </a:r>
            <a:endParaRPr lang="ru-RU" sz="2000" dirty="0">
              <a:latin typeface="Times New Roman"/>
              <a:ea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Единственный поставщик снизил НМЦ, при этом объем товара остался прежним.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Заказчик в закупке у единственного поставщика увеличил или уменьшил объем товара не больше чем на 10%.</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Сократилось финансирование заказчика, и он пропорционально уменьшает объем закупки.</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Закупали лечение за границей, а его стоимость изменилась.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Победитель поставляет товар с улучшенными характеристиками. </a:t>
            </a:r>
            <a:endParaRPr lang="ru-RU" sz="1800" dirty="0">
              <a:ea typeface="Calibri"/>
              <a:cs typeface="Times New Roman"/>
            </a:endParaRPr>
          </a:p>
        </p:txBody>
      </p:sp>
      <p:sp>
        <p:nvSpPr>
          <p:cNvPr id="3" name="Прямоугольник 2"/>
          <p:cNvSpPr/>
          <p:nvPr/>
        </p:nvSpPr>
        <p:spPr>
          <a:xfrm>
            <a:off x="2378207" y="3978534"/>
            <a:ext cx="6178807" cy="400110"/>
          </a:xfrm>
          <a:prstGeom prst="rect">
            <a:avLst/>
          </a:prstGeom>
        </p:spPr>
        <p:txBody>
          <a:bodyPr wrap="none">
            <a:spAutoFit/>
          </a:bodyPr>
          <a:lstStyle/>
          <a:p>
            <a:r>
              <a:rPr lang="ru-RU" sz="2000" b="1" dirty="0">
                <a:solidFill>
                  <a:srgbClr val="0070C0"/>
                </a:solidFill>
                <a:ea typeface="Calibri"/>
                <a:cs typeface="Times New Roman"/>
              </a:rPr>
              <a:t>Цена всегда твердая и действует весь срок </a:t>
            </a:r>
            <a:r>
              <a:rPr lang="ru-RU" sz="2000" b="1" dirty="0" smtClean="0">
                <a:solidFill>
                  <a:srgbClr val="0070C0"/>
                </a:solidFill>
                <a:ea typeface="Calibri"/>
                <a:cs typeface="Times New Roman"/>
              </a:rPr>
              <a:t>контракта </a:t>
            </a:r>
            <a:endParaRPr lang="ru-RU" b="1" dirty="0">
              <a:solidFill>
                <a:srgbClr val="0070C0"/>
              </a:solidFill>
            </a:endParaRPr>
          </a:p>
        </p:txBody>
      </p:sp>
      <p:sp>
        <p:nvSpPr>
          <p:cNvPr id="4" name="Прямоугольник 3"/>
          <p:cNvSpPr/>
          <p:nvPr/>
        </p:nvSpPr>
        <p:spPr>
          <a:xfrm>
            <a:off x="80049" y="4403856"/>
            <a:ext cx="11990071" cy="2354491"/>
          </a:xfrm>
          <a:prstGeom prst="rect">
            <a:avLst/>
          </a:prstGeom>
        </p:spPr>
        <p:txBody>
          <a:bodyPr wrap="square">
            <a:spAutoFit/>
          </a:bodyPr>
          <a:lstStyle/>
          <a:p>
            <a:pPr>
              <a:spcAft>
                <a:spcPts val="0"/>
              </a:spcAft>
            </a:pPr>
            <a:r>
              <a:rPr lang="ru-RU" sz="2000" b="1" dirty="0">
                <a:solidFill>
                  <a:srgbClr val="121212"/>
                </a:solidFill>
                <a:latin typeface="Times New Roman"/>
                <a:ea typeface="Times New Roman"/>
              </a:rPr>
              <a:t>Ответственность сторон</a:t>
            </a:r>
            <a:endParaRPr lang="ru-RU" sz="2400" b="1" dirty="0">
              <a:latin typeface="Times New Roman"/>
              <a:ea typeface="Times New Roman"/>
            </a:endParaRPr>
          </a:p>
          <a:p>
            <a:pPr>
              <a:spcAft>
                <a:spcPts val="0"/>
              </a:spcAft>
            </a:pPr>
            <a:r>
              <a:rPr lang="ru-RU" sz="2000" dirty="0">
                <a:solidFill>
                  <a:srgbClr val="121212"/>
                </a:solidFill>
                <a:latin typeface="Times New Roman"/>
                <a:ea typeface="Times New Roman"/>
              </a:rPr>
              <a:t>В контракт обязательно включают </a:t>
            </a:r>
            <a:r>
              <a:rPr lang="ru-RU" sz="2000" dirty="0">
                <a:solidFill>
                  <a:srgbClr val="824DE2"/>
                </a:solidFill>
                <a:latin typeface="Times New Roman"/>
                <a:ea typeface="Times New Roman"/>
                <a:hlinkClick r:id="rId4"/>
              </a:rPr>
              <a:t>условие об ответственности</a:t>
            </a:r>
            <a:r>
              <a:rPr lang="ru-RU" sz="2000" dirty="0">
                <a:solidFill>
                  <a:srgbClr val="121212"/>
                </a:solidFill>
                <a:latin typeface="Times New Roman"/>
                <a:ea typeface="Times New Roman"/>
              </a:rPr>
              <a:t> заказчика и поставщика за неисполнение или ненадлежащее исполнение контракта: </a:t>
            </a:r>
            <a:endParaRPr lang="ru-RU" sz="2000" dirty="0">
              <a:latin typeface="Times New Roman"/>
              <a:ea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Пеня при просрочке — например, если поставщик не поставил вовремя товар или заказчик не оплачивает контракт.</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В остальных случаях — штрафы, установленные правительством.</a:t>
            </a:r>
            <a:endParaRPr lang="ru-RU" sz="1800" dirty="0">
              <a:ea typeface="Calibri"/>
              <a:cs typeface="Times New Roman"/>
            </a:endParaRPr>
          </a:p>
          <a:p>
            <a:r>
              <a:rPr lang="ru-RU" sz="1800" dirty="0">
                <a:solidFill>
                  <a:srgbClr val="121212"/>
                </a:solidFill>
                <a:ea typeface="Calibri"/>
                <a:cs typeface="Times New Roman"/>
              </a:rPr>
              <a:t>Если одна из сторон не исполняет условия контракта, другая отправляет требование об уплате неустоек</a:t>
            </a:r>
            <a:r>
              <a:rPr lang="ru-RU" sz="1800" dirty="0" smtClean="0">
                <a:solidFill>
                  <a:srgbClr val="121212"/>
                </a:solidFill>
                <a:ea typeface="Calibri"/>
                <a:cs typeface="Times New Roman"/>
              </a:rPr>
              <a:t>.</a:t>
            </a:r>
            <a:endParaRPr lang="ru-RU" dirty="0"/>
          </a:p>
        </p:txBody>
      </p:sp>
    </p:spTree>
    <p:extLst>
      <p:ext uri="{BB962C8B-B14F-4D97-AF65-F5344CB8AC3E}">
        <p14:creationId xmlns:p14="http://schemas.microsoft.com/office/powerpoint/2010/main" val="818385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40" y="1056114"/>
            <a:ext cx="11163849" cy="1631216"/>
          </a:xfrm>
          <a:prstGeom prst="rect">
            <a:avLst/>
          </a:prstGeom>
        </p:spPr>
        <p:txBody>
          <a:bodyPr wrap="square">
            <a:spAutoFit/>
          </a:bodyPr>
          <a:lstStyle/>
          <a:p>
            <a:r>
              <a:rPr lang="ru-RU" sz="2000" dirty="0">
                <a:solidFill>
                  <a:srgbClr val="121212"/>
                </a:solidFill>
                <a:ea typeface="Calibri"/>
                <a:cs typeface="Times New Roman"/>
              </a:rPr>
              <a:t>В электронном аукционе по согласованию с участником, заказчик вправе увеличить количество товара на сумму, которая не превышает разницу между НМЦ и ценой контракта, предложенной участником. При этом пропорционально увеличивается цена контракта, но не больше размера НМЦ. </a:t>
            </a:r>
            <a:r>
              <a:rPr lang="ru-RU" sz="2000" dirty="0" smtClean="0">
                <a:solidFill>
                  <a:srgbClr val="121212"/>
                </a:solidFill>
                <a:ea typeface="Calibri"/>
                <a:cs typeface="Times New Roman"/>
              </a:rPr>
              <a:t>Докупать </a:t>
            </a:r>
            <a:r>
              <a:rPr lang="ru-RU" sz="2000" dirty="0">
                <a:solidFill>
                  <a:srgbClr val="121212"/>
                </a:solidFill>
                <a:ea typeface="Calibri"/>
                <a:cs typeface="Times New Roman"/>
              </a:rPr>
              <a:t>таким образом можно только товары, и эта возможность должна быть прописана в документах закупки. </a:t>
            </a:r>
            <a:endParaRPr lang="ru-RU" dirty="0"/>
          </a:p>
        </p:txBody>
      </p:sp>
      <p:sp>
        <p:nvSpPr>
          <p:cNvPr id="3" name="Прямоугольник 2"/>
          <p:cNvSpPr/>
          <p:nvPr/>
        </p:nvSpPr>
        <p:spPr>
          <a:xfrm>
            <a:off x="4863643" y="2687330"/>
            <a:ext cx="2464714" cy="400110"/>
          </a:xfrm>
          <a:prstGeom prst="rect">
            <a:avLst/>
          </a:prstGeom>
        </p:spPr>
        <p:txBody>
          <a:bodyPr wrap="none">
            <a:spAutoFit/>
          </a:bodyPr>
          <a:lstStyle/>
          <a:p>
            <a:pPr>
              <a:spcAft>
                <a:spcPts val="0"/>
              </a:spcAft>
            </a:pPr>
            <a:r>
              <a:rPr lang="ru-RU" sz="2000" b="1" dirty="0">
                <a:solidFill>
                  <a:srgbClr val="121212"/>
                </a:solidFill>
                <a:latin typeface="Times New Roman"/>
                <a:ea typeface="Times New Roman"/>
              </a:rPr>
              <a:t>Формы контракта</a:t>
            </a:r>
            <a:r>
              <a:rPr lang="ru-RU" sz="2000" dirty="0">
                <a:solidFill>
                  <a:srgbClr val="121212"/>
                </a:solidFill>
                <a:latin typeface="Times New Roman"/>
                <a:ea typeface="Times New Roman"/>
              </a:rPr>
              <a:t>  </a:t>
            </a:r>
            <a:endParaRPr lang="ru-RU" sz="2400" b="1" dirty="0">
              <a:effectLst/>
              <a:latin typeface="Times New Roman"/>
              <a:ea typeface="Times New Roman"/>
            </a:endParaRPr>
          </a:p>
        </p:txBody>
      </p:sp>
      <p:sp>
        <p:nvSpPr>
          <p:cNvPr id="4" name="Прямоугольник 3"/>
          <p:cNvSpPr/>
          <p:nvPr/>
        </p:nvSpPr>
        <p:spPr>
          <a:xfrm>
            <a:off x="226697" y="2993946"/>
            <a:ext cx="11738611" cy="1938992"/>
          </a:xfrm>
          <a:prstGeom prst="rect">
            <a:avLst/>
          </a:prstGeom>
        </p:spPr>
        <p:txBody>
          <a:bodyPr wrap="square">
            <a:spAutoFit/>
          </a:bodyPr>
          <a:lstStyle/>
          <a:p>
            <a:pPr>
              <a:spcAft>
                <a:spcPts val="0"/>
              </a:spcAft>
            </a:pPr>
            <a:r>
              <a:rPr lang="ru-RU" sz="2000" dirty="0">
                <a:solidFill>
                  <a:srgbClr val="121212"/>
                </a:solidFill>
                <a:latin typeface="Times New Roman"/>
                <a:ea typeface="Times New Roman"/>
              </a:rPr>
              <a:t>Если на поставку товара или исполнение услуги разработан </a:t>
            </a:r>
            <a:r>
              <a:rPr lang="ru-RU" sz="2000" u="sng" dirty="0">
                <a:solidFill>
                  <a:srgbClr val="824DE2"/>
                </a:solidFill>
                <a:latin typeface="Times New Roman"/>
                <a:ea typeface="Times New Roman"/>
                <a:hlinkClick r:id="rId2"/>
              </a:rPr>
              <a:t>типовой контракт</a:t>
            </a:r>
            <a:r>
              <a:rPr lang="ru-RU" sz="2000" dirty="0">
                <a:solidFill>
                  <a:srgbClr val="121212"/>
                </a:solidFill>
                <a:latin typeface="Times New Roman"/>
                <a:ea typeface="Times New Roman"/>
              </a:rPr>
              <a:t>, заказчик использует только его. Типовые контракты разрабатывают и утверждают федеральные органы исполнительной власти, </a:t>
            </a:r>
            <a:r>
              <a:rPr lang="ru-RU" sz="2000" dirty="0" err="1">
                <a:solidFill>
                  <a:srgbClr val="121212"/>
                </a:solidFill>
                <a:latin typeface="Times New Roman"/>
                <a:ea typeface="Times New Roman"/>
              </a:rPr>
              <a:t>Росатом</a:t>
            </a:r>
            <a:r>
              <a:rPr lang="ru-RU" sz="2000" dirty="0">
                <a:solidFill>
                  <a:srgbClr val="121212"/>
                </a:solidFill>
                <a:latin typeface="Times New Roman"/>
                <a:ea typeface="Times New Roman"/>
              </a:rPr>
              <a:t> и </a:t>
            </a:r>
            <a:r>
              <a:rPr lang="ru-RU" sz="2000" dirty="0" err="1">
                <a:solidFill>
                  <a:srgbClr val="121212"/>
                </a:solidFill>
                <a:latin typeface="Times New Roman"/>
                <a:ea typeface="Times New Roman"/>
              </a:rPr>
              <a:t>Роскосмос</a:t>
            </a:r>
            <a:r>
              <a:rPr lang="ru-RU" sz="2000" dirty="0">
                <a:solidFill>
                  <a:srgbClr val="121212"/>
                </a:solidFill>
                <a:latin typeface="Times New Roman"/>
                <a:ea typeface="Times New Roman"/>
              </a:rPr>
              <a:t>. </a:t>
            </a:r>
            <a:r>
              <a:rPr lang="ru-RU" sz="2000" u="sng" dirty="0">
                <a:solidFill>
                  <a:srgbClr val="824DE2"/>
                </a:solidFill>
                <a:latin typeface="Times New Roman"/>
                <a:ea typeface="Times New Roman"/>
                <a:hlinkClick r:id="rId3"/>
              </a:rPr>
              <a:t>Библиотека готовых типовых контрактов</a:t>
            </a:r>
            <a:r>
              <a:rPr lang="ru-RU" sz="2000" dirty="0">
                <a:solidFill>
                  <a:srgbClr val="121212"/>
                </a:solidFill>
                <a:latin typeface="Times New Roman"/>
                <a:ea typeface="Times New Roman"/>
              </a:rPr>
              <a:t> есть в ЕИС. </a:t>
            </a:r>
            <a:endParaRPr lang="ru-RU" sz="2000" dirty="0">
              <a:latin typeface="Times New Roman"/>
              <a:ea typeface="Times New Roman"/>
            </a:endParaRPr>
          </a:p>
          <a:p>
            <a:pPr>
              <a:spcAft>
                <a:spcPts val="0"/>
              </a:spcAft>
            </a:pPr>
            <a:r>
              <a:rPr lang="ru-RU" sz="2000" dirty="0">
                <a:solidFill>
                  <a:srgbClr val="121212"/>
                </a:solidFill>
                <a:latin typeface="Times New Roman"/>
                <a:ea typeface="Times New Roman"/>
              </a:rPr>
              <a:t>В других случаях контракт можно заключить в любой форме, предусмотренной Гражданским кодексом.</a:t>
            </a:r>
            <a:endParaRPr lang="ru-RU" sz="2000" dirty="0">
              <a:latin typeface="Times New Roman"/>
              <a:ea typeface="Times New Roman"/>
            </a:endParaRPr>
          </a:p>
          <a:p>
            <a:pPr>
              <a:spcAft>
                <a:spcPts val="0"/>
              </a:spcAft>
            </a:pPr>
            <a:r>
              <a:rPr lang="ru-RU" sz="2000" dirty="0">
                <a:solidFill>
                  <a:srgbClr val="121212"/>
                </a:solidFill>
                <a:latin typeface="Times New Roman"/>
                <a:ea typeface="Times New Roman"/>
              </a:rPr>
              <a:t>Контракт признают недействительным по требованию суда, если докажут, что член комиссии получил выгоду от его заключения — деньги и т.д.</a:t>
            </a:r>
            <a:endParaRPr lang="ru-RU" sz="2000" dirty="0">
              <a:effectLst/>
              <a:latin typeface="Times New Roman"/>
              <a:ea typeface="Times New Roman"/>
            </a:endParaRPr>
          </a:p>
        </p:txBody>
      </p:sp>
    </p:spTree>
    <p:extLst>
      <p:ext uri="{BB962C8B-B14F-4D97-AF65-F5344CB8AC3E}">
        <p14:creationId xmlns:p14="http://schemas.microsoft.com/office/powerpoint/2010/main" val="1348758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731544" y="956238"/>
            <a:ext cx="10847071" cy="754053"/>
          </a:xfrm>
          <a:prstGeom prst="rect">
            <a:avLst/>
          </a:prstGeom>
        </p:spPr>
        <p:txBody>
          <a:bodyPr wrap="square">
            <a:spAutoFit/>
          </a:bodyPr>
          <a:lstStyle/>
          <a:p>
            <a:pPr algn="ctr">
              <a:lnSpc>
                <a:spcPct val="115000"/>
              </a:lnSpc>
              <a:spcBef>
                <a:spcPts val="1000"/>
              </a:spcBef>
              <a:spcAft>
                <a:spcPts val="0"/>
              </a:spcAft>
            </a:pPr>
            <a:r>
              <a:rPr lang="ru-RU" sz="2000" dirty="0">
                <a:solidFill>
                  <a:srgbClr val="121212"/>
                </a:solidFill>
                <a:latin typeface="Times New Roman"/>
                <a:ea typeface="Times New Roman"/>
              </a:rPr>
              <a:t>Как проверяют и оценивают заявку и окончательное предложение?</a:t>
            </a:r>
            <a:endParaRPr lang="ru-RU" sz="2400" b="1" dirty="0">
              <a:solidFill>
                <a:srgbClr val="4F81BD"/>
              </a:solidFill>
              <a:latin typeface="Cambria"/>
              <a:ea typeface="Times New Roman"/>
            </a:endParaRPr>
          </a:p>
          <a:p>
            <a:pPr algn="ctr">
              <a:spcAft>
                <a:spcPts val="0"/>
              </a:spcAft>
            </a:pPr>
            <a:r>
              <a:rPr lang="ru-RU" sz="2000" b="1" dirty="0">
                <a:solidFill>
                  <a:srgbClr val="121212"/>
                </a:solidFill>
                <a:latin typeface="Times New Roman"/>
                <a:ea typeface="Times New Roman"/>
              </a:rPr>
              <a:t>Критерии оценки</a:t>
            </a:r>
            <a:r>
              <a:rPr lang="ru-RU" sz="2000" dirty="0">
                <a:solidFill>
                  <a:srgbClr val="121212"/>
                </a:solidFill>
                <a:latin typeface="Times New Roman"/>
                <a:ea typeface="Times New Roman"/>
              </a:rPr>
              <a:t> </a:t>
            </a:r>
            <a:endParaRPr lang="ru-RU" sz="2400" b="1" dirty="0">
              <a:effectLst/>
              <a:latin typeface="Times New Roman"/>
              <a:ea typeface="Times New Roman"/>
            </a:endParaRPr>
          </a:p>
        </p:txBody>
      </p:sp>
      <p:sp>
        <p:nvSpPr>
          <p:cNvPr id="3" name="Прямоугольник 2"/>
          <p:cNvSpPr/>
          <p:nvPr/>
        </p:nvSpPr>
        <p:spPr>
          <a:xfrm>
            <a:off x="156211" y="1710291"/>
            <a:ext cx="6096000" cy="5001369"/>
          </a:xfrm>
          <a:prstGeom prst="rect">
            <a:avLst/>
          </a:prstGeom>
        </p:spPr>
        <p:txBody>
          <a:bodyPr>
            <a:spAutoFit/>
          </a:bodyPr>
          <a:lstStyle/>
          <a:p>
            <a:pPr>
              <a:spcAft>
                <a:spcPts val="0"/>
              </a:spcAft>
            </a:pPr>
            <a:r>
              <a:rPr lang="ru-RU" sz="2000" dirty="0">
                <a:solidFill>
                  <a:srgbClr val="121212"/>
                </a:solidFill>
                <a:latin typeface="Times New Roman"/>
                <a:ea typeface="Times New Roman"/>
              </a:rPr>
              <a:t>Критерии оценки используют в конкурсах и запросах предложений. Заказчик заранее устанавливает в документах закупки не меньше двух критериев из этого списка: </a:t>
            </a:r>
            <a:endParaRPr lang="ru-RU" sz="2000" dirty="0">
              <a:latin typeface="Times New Roman"/>
              <a:ea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цена контракта,</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расходы на ремонт и эксплуатацию,</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качественные, функциональные и экологические характеристики,</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Calibri"/>
                <a:cs typeface="Times New Roman"/>
              </a:rPr>
              <a:t>квалификация участников закупки, в том числе финансовые ресурсы, оборудование, опыт подобных работ, деловая репутация, квалифицированные специалистов.</a:t>
            </a:r>
            <a:endParaRPr lang="ru-RU" sz="1800" dirty="0">
              <a:ea typeface="Calibri"/>
              <a:cs typeface="Times New Roman"/>
            </a:endParaRPr>
          </a:p>
          <a:p>
            <a:r>
              <a:rPr lang="ru-RU" sz="1800" dirty="0">
                <a:solidFill>
                  <a:srgbClr val="121212"/>
                </a:solidFill>
                <a:ea typeface="Calibri"/>
                <a:cs typeface="Times New Roman"/>
              </a:rPr>
              <a:t>Нельзя оценивать заявки по критериям, не установленным в документах закупки. </a:t>
            </a:r>
            <a:br>
              <a:rPr lang="ru-RU" sz="1800" dirty="0">
                <a:solidFill>
                  <a:srgbClr val="121212"/>
                </a:solidFill>
                <a:ea typeface="Calibri"/>
                <a:cs typeface="Times New Roman"/>
              </a:rPr>
            </a:br>
            <a:endParaRPr lang="ru-RU" dirty="0"/>
          </a:p>
        </p:txBody>
      </p:sp>
      <p:sp>
        <p:nvSpPr>
          <p:cNvPr id="4" name="Прямоугольник 3"/>
          <p:cNvSpPr/>
          <p:nvPr/>
        </p:nvSpPr>
        <p:spPr>
          <a:xfrm>
            <a:off x="6339840" y="1710261"/>
            <a:ext cx="5593080" cy="1323439"/>
          </a:xfrm>
          <a:prstGeom prst="rect">
            <a:avLst/>
          </a:prstGeom>
        </p:spPr>
        <p:txBody>
          <a:bodyPr wrap="square">
            <a:spAutoFit/>
          </a:bodyPr>
          <a:lstStyle/>
          <a:p>
            <a:r>
              <a:rPr lang="ru-RU" sz="2000" dirty="0">
                <a:solidFill>
                  <a:srgbClr val="121212"/>
                </a:solidFill>
                <a:ea typeface="Calibri"/>
                <a:cs typeface="Times New Roman"/>
              </a:rPr>
              <a:t>В аукционах и в запросах котировок учитывают только предложенную цену и проверяют, что участник соответствует требованиям. Других критериев оценки нет.</a:t>
            </a:r>
            <a:endParaRPr lang="ru-RU" dirty="0"/>
          </a:p>
        </p:txBody>
      </p:sp>
      <p:pic>
        <p:nvPicPr>
          <p:cNvPr id="7170" name="Рисунок 15" descr="https://zakupki.kontur.ru/site/Files/userfiles/image/News/44-fz-1/44-fz-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9509" y="3531870"/>
            <a:ext cx="4008679"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547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137160" y="1075969"/>
            <a:ext cx="11932920" cy="2215991"/>
          </a:xfrm>
          <a:prstGeom prst="rect">
            <a:avLst/>
          </a:prstGeom>
        </p:spPr>
        <p:txBody>
          <a:bodyPr wrap="square">
            <a:spAutoFit/>
          </a:bodyPr>
          <a:lstStyle/>
          <a:p>
            <a:pPr algn="ctr">
              <a:lnSpc>
                <a:spcPct val="115000"/>
              </a:lnSpc>
              <a:spcAft>
                <a:spcPts val="0"/>
              </a:spcAft>
            </a:pPr>
            <a:r>
              <a:rPr lang="ru-RU" sz="2000" b="1" dirty="0">
                <a:solidFill>
                  <a:srgbClr val="121212"/>
                </a:solidFill>
                <a:latin typeface="Times New Roman"/>
                <a:ea typeface="Times New Roman"/>
                <a:cs typeface="Times New Roman"/>
              </a:rPr>
              <a:t>Отмена закупки</a:t>
            </a:r>
            <a:endParaRPr lang="ru-RU" sz="1800" b="1"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После публикации закупки у заказчика могут возникнуть обстоятельства, из-за которых необходимо отменить процедуру. Он вправе отменить любую закупку, кроме запроса предложений. Заказчик объявляет об этом: </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 5 дней до окончания подачи заявок на конкурс или аукцион,</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 2 дня до окончания подачи заявок на участие в запросе котировок. </a:t>
            </a:r>
            <a:endParaRPr lang="ru-RU" sz="1800" dirty="0">
              <a:ea typeface="Calibri"/>
              <a:cs typeface="Times New Roman"/>
            </a:endParaRPr>
          </a:p>
        </p:txBody>
      </p:sp>
      <p:sp>
        <p:nvSpPr>
          <p:cNvPr id="4" name="Прямоугольник 3"/>
          <p:cNvSpPr/>
          <p:nvPr/>
        </p:nvSpPr>
        <p:spPr>
          <a:xfrm>
            <a:off x="365799" y="3214867"/>
            <a:ext cx="5863591" cy="3631763"/>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Заказчик размещает информацию об отмене в ЕИС в день принятия решения, меняет план-график и не вскрывает конверты с полученными заявками участников закупки. </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Закупка считается отмененной, как только заказчик объявил об этом в ЕИС. Также он обязан сообщить об этом всем, кто успел подать заявки.  Заказчик несет ответственность перед участниками, которые подали заявку, только если в результате отмены они понесли убытки. </a:t>
            </a:r>
            <a:endParaRPr lang="ru-RU" sz="1800" dirty="0">
              <a:ea typeface="Calibri"/>
              <a:cs typeface="Times New Roman"/>
            </a:endParaRPr>
          </a:p>
        </p:txBody>
      </p:sp>
      <p:pic>
        <p:nvPicPr>
          <p:cNvPr id="8195" name="Рисунок 16" descr="https://zakupki.kontur.ru/site/Files/userfiles/image/News/44-fz-1/44-FZ-4-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865" y="3326191"/>
            <a:ext cx="5289255" cy="3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1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Заголовок 1"/>
          <p:cNvSpPr txBox="1">
            <a:spLocks/>
          </p:cNvSpPr>
          <p:nvPr/>
        </p:nvSpPr>
        <p:spPr bwMode="auto">
          <a:xfrm>
            <a:off x="814917" y="333375"/>
            <a:ext cx="10769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r>
              <a:rPr lang="ru-RU" altLang="ru-RU" sz="2400" dirty="0" smtClean="0">
                <a:solidFill>
                  <a:srgbClr val="1F497D"/>
                </a:solidFill>
              </a:rPr>
              <a:t>ЦЕЛИ ФОРМИРОВАНИЯ КОНТРАКТНОЙ СИСТЕМЫ</a:t>
            </a:r>
            <a:endParaRPr lang="ru-RU" altLang="ru-RU" sz="2400" dirty="0" smtClean="0">
              <a:solidFill>
                <a:srgbClr val="1F497D"/>
              </a:solidFill>
              <a:latin typeface="Constantia" pitchFamily="18" charset="0"/>
            </a:endParaRPr>
          </a:p>
        </p:txBody>
      </p:sp>
      <p:sp>
        <p:nvSpPr>
          <p:cNvPr id="4" name="Скругленный прямоугольник 3"/>
          <p:cNvSpPr>
            <a:spLocks noChangeArrowheads="1"/>
          </p:cNvSpPr>
          <p:nvPr/>
        </p:nvSpPr>
        <p:spPr bwMode="auto">
          <a:xfrm>
            <a:off x="1504990" y="944562"/>
            <a:ext cx="10125035" cy="1298575"/>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fontAlgn="base">
              <a:spcBef>
                <a:spcPct val="0"/>
              </a:spcBef>
              <a:spcAft>
                <a:spcPct val="0"/>
              </a:spcAft>
            </a:pPr>
            <a:r>
              <a:rPr lang="ru-RU" altLang="ru-RU" sz="2400" b="0" dirty="0" smtClean="0">
                <a:solidFill>
                  <a:srgbClr val="000000"/>
                </a:solidFill>
              </a:rPr>
              <a:t>ПОВЫШЕНИЕ КАЧЕСТВА (ЭФФЕКТИВНОСТИ И РЕЗУЛЬТАТИВНОСТИ) ОБЕСПЕЧЕНИЯ ГОСУДАРСТВЕННЫХ И МУНИЦИПАЛЬНЫХ НУЖД</a:t>
            </a:r>
          </a:p>
        </p:txBody>
      </p:sp>
      <p:grpSp>
        <p:nvGrpSpPr>
          <p:cNvPr id="2" name="Group 23"/>
          <p:cNvGrpSpPr>
            <a:grpSpLocks/>
          </p:cNvGrpSpPr>
          <p:nvPr/>
        </p:nvGrpSpPr>
        <p:grpSpPr bwMode="auto">
          <a:xfrm>
            <a:off x="277283" y="1158934"/>
            <a:ext cx="958851" cy="720725"/>
            <a:chOff x="249" y="527"/>
            <a:chExt cx="453" cy="454"/>
          </a:xfrm>
        </p:grpSpPr>
        <p:sp>
          <p:nvSpPr>
            <p:cNvPr id="5137"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b="0" smtClean="0">
                <a:solidFill>
                  <a:srgbClr val="FFFFFF"/>
                </a:solidFill>
                <a:latin typeface="Tahoma" pitchFamily="34" charset="0"/>
              </a:endParaRPr>
            </a:p>
          </p:txBody>
        </p:sp>
        <p:pic>
          <p:nvPicPr>
            <p:cNvPr id="5138" name="Picture 2" descr="C:\Users\Di\Dropbox\Проект! Закупки\PPT\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Скругленный прямоугольник 3"/>
          <p:cNvSpPr>
            <a:spLocks noChangeArrowheads="1"/>
          </p:cNvSpPr>
          <p:nvPr/>
        </p:nvSpPr>
        <p:spPr bwMode="auto">
          <a:xfrm>
            <a:off x="1519278" y="2593975"/>
            <a:ext cx="10125035" cy="977900"/>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fontAlgn="base">
              <a:spcBef>
                <a:spcPct val="50000"/>
              </a:spcBef>
              <a:spcAft>
                <a:spcPct val="0"/>
              </a:spcAft>
            </a:pPr>
            <a:r>
              <a:rPr lang="ru-RU" altLang="ru-RU" sz="2400" b="0" dirty="0" smtClean="0">
                <a:solidFill>
                  <a:srgbClr val="111111"/>
                </a:solidFill>
              </a:rPr>
              <a:t>ВНЕДРЕНИЕ СИСТЕМНОГО ПОДХОДА В СФЕРУ ПЛАНИРОВАНИЯ И ОСУЩЕСТВЛЕНИЯ ЗАКУПОК</a:t>
            </a:r>
          </a:p>
        </p:txBody>
      </p:sp>
      <p:sp>
        <p:nvSpPr>
          <p:cNvPr id="5" name="Скругленный прямоугольник 3"/>
          <p:cNvSpPr>
            <a:spLocks noChangeArrowheads="1"/>
          </p:cNvSpPr>
          <p:nvPr/>
        </p:nvSpPr>
        <p:spPr bwMode="auto">
          <a:xfrm>
            <a:off x="1404978" y="3914774"/>
            <a:ext cx="10010735" cy="957263"/>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fontAlgn="base">
              <a:spcBef>
                <a:spcPct val="50000"/>
              </a:spcBef>
              <a:spcAft>
                <a:spcPct val="0"/>
              </a:spcAft>
            </a:pPr>
            <a:r>
              <a:rPr lang="ru-RU" altLang="ru-RU" sz="2400" b="0" dirty="0" smtClean="0">
                <a:solidFill>
                  <a:srgbClr val="000000"/>
                </a:solidFill>
              </a:rPr>
              <a:t>ОБЕСПЕЧЕНИЕ ГЛАСНОСТИ И ПРОЗРАЧНОСТИ  СФЕРЫ ЗАКУПОК</a:t>
            </a:r>
          </a:p>
        </p:txBody>
      </p:sp>
      <p:sp>
        <p:nvSpPr>
          <p:cNvPr id="7" name="Скругленный прямоугольник 3"/>
          <p:cNvSpPr>
            <a:spLocks noChangeArrowheads="1"/>
          </p:cNvSpPr>
          <p:nvPr/>
        </p:nvSpPr>
        <p:spPr bwMode="auto">
          <a:xfrm>
            <a:off x="1335656" y="5251449"/>
            <a:ext cx="10080057" cy="892175"/>
          </a:xfrm>
          <a:prstGeom prst="roundRect">
            <a:avLst>
              <a:gd name="adj" fmla="val 16667"/>
            </a:avLst>
          </a:prstGeom>
          <a:solidFill>
            <a:srgbClr val="D99694"/>
          </a:solidFill>
          <a:ln w="25400">
            <a:solidFill>
              <a:schemeClr val="accent2"/>
            </a:solidFill>
            <a:round/>
            <a:headEnd/>
            <a:tailEnd/>
          </a:ln>
          <a:effectLst>
            <a:outerShdw dist="23000" dir="5400000" rotWithShape="0">
              <a:srgbClr val="808080">
                <a:alpha val="34998"/>
              </a:srgbClr>
            </a:outerShdw>
          </a:effectLst>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defTabSz="914400" fontAlgn="base">
              <a:spcBef>
                <a:spcPct val="50000"/>
              </a:spcBef>
              <a:spcAft>
                <a:spcPct val="0"/>
              </a:spcAft>
            </a:pPr>
            <a:r>
              <a:rPr lang="ru-RU" altLang="ru-RU" sz="2400" b="0" dirty="0" smtClean="0">
                <a:solidFill>
                  <a:srgbClr val="000000"/>
                </a:solidFill>
              </a:rPr>
              <a:t>ПРЕДОТВРАЩЕНИЕ КОРРУПЦИИ И ДРУГИХ ЗЛОУПОТРЕБЛЕНИЙ В СФЕРЕ ЗАКУПОК</a:t>
            </a:r>
          </a:p>
        </p:txBody>
      </p:sp>
      <p:grpSp>
        <p:nvGrpSpPr>
          <p:cNvPr id="6" name="Group 24"/>
          <p:cNvGrpSpPr>
            <a:grpSpLocks/>
          </p:cNvGrpSpPr>
          <p:nvPr/>
        </p:nvGrpSpPr>
        <p:grpSpPr bwMode="auto">
          <a:xfrm>
            <a:off x="334433" y="2708334"/>
            <a:ext cx="958851" cy="720725"/>
            <a:chOff x="249" y="527"/>
            <a:chExt cx="453" cy="454"/>
          </a:xfrm>
        </p:grpSpPr>
        <p:sp>
          <p:nvSpPr>
            <p:cNvPr id="5135"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smtClean="0">
                <a:solidFill>
                  <a:srgbClr val="FFFFFF"/>
                </a:solidFill>
                <a:latin typeface="Tahoma" pitchFamily="34" charset="0"/>
              </a:endParaRPr>
            </a:p>
          </p:txBody>
        </p:sp>
        <p:pic>
          <p:nvPicPr>
            <p:cNvPr id="5136" name="Picture 2" descr="C:\Users\Di\Dropbox\Проект! Закупки\PPT\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7"/>
          <p:cNvGrpSpPr>
            <a:grpSpLocks/>
          </p:cNvGrpSpPr>
          <p:nvPr/>
        </p:nvGrpSpPr>
        <p:grpSpPr bwMode="auto">
          <a:xfrm>
            <a:off x="191558" y="4114806"/>
            <a:ext cx="958851" cy="720725"/>
            <a:chOff x="249" y="527"/>
            <a:chExt cx="453" cy="454"/>
          </a:xfrm>
        </p:grpSpPr>
        <p:sp>
          <p:nvSpPr>
            <p:cNvPr id="5133"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b="0" smtClean="0">
                <a:solidFill>
                  <a:srgbClr val="FFFFFF"/>
                </a:solidFill>
                <a:latin typeface="Tahoma" pitchFamily="34" charset="0"/>
              </a:endParaRPr>
            </a:p>
          </p:txBody>
        </p:sp>
        <p:pic>
          <p:nvPicPr>
            <p:cNvPr id="5134" name="Picture 2" descr="C:\Users\Di\Dropbox\Проект! Закупки\PPT\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30"/>
          <p:cNvGrpSpPr>
            <a:grpSpLocks/>
          </p:cNvGrpSpPr>
          <p:nvPr/>
        </p:nvGrpSpPr>
        <p:grpSpPr bwMode="auto">
          <a:xfrm>
            <a:off x="185738" y="5264210"/>
            <a:ext cx="958851" cy="720725"/>
            <a:chOff x="249" y="527"/>
            <a:chExt cx="453" cy="454"/>
          </a:xfrm>
        </p:grpSpPr>
        <p:sp>
          <p:nvSpPr>
            <p:cNvPr id="5131" name="Овал 5"/>
            <p:cNvSpPr>
              <a:spLocks noChangeArrowheads="1"/>
            </p:cNvSpPr>
            <p:nvPr/>
          </p:nvSpPr>
          <p:spPr bwMode="auto">
            <a:xfrm>
              <a:off x="249" y="527"/>
              <a:ext cx="453" cy="454"/>
            </a:xfrm>
            <a:prstGeom prst="ellipse">
              <a:avLst/>
            </a:prstGeom>
            <a:solidFill>
              <a:srgbClr val="D99694"/>
            </a:solidFill>
            <a:ln w="25400">
              <a:solidFill>
                <a:schemeClr val="accent2"/>
              </a:solidFill>
              <a:round/>
              <a:headEnd/>
              <a:tailEnd/>
            </a:ln>
          </p:spPr>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endParaRPr lang="ru-RU" altLang="ru-RU" sz="1800" b="0" smtClean="0">
                <a:solidFill>
                  <a:srgbClr val="FFFFFF"/>
                </a:solidFill>
                <a:latin typeface="Tahoma" pitchFamily="34" charset="0"/>
              </a:endParaRPr>
            </a:p>
          </p:txBody>
        </p:sp>
        <p:pic>
          <p:nvPicPr>
            <p:cNvPr id="5132" name="Picture 2" descr="C:\Users\Di\Dropbox\Проект! Закупки\PPT\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 y="527"/>
              <a:ext cx="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7319" y="4948941"/>
            <a:ext cx="22987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896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49653778"/>
              </p:ext>
            </p:extLst>
          </p:nvPr>
        </p:nvGraphicFramePr>
        <p:xfrm>
          <a:off x="194313" y="1228117"/>
          <a:ext cx="5669283" cy="3003804"/>
        </p:xfrm>
        <a:graphic>
          <a:graphicData uri="http://schemas.openxmlformats.org/drawingml/2006/table">
            <a:tbl>
              <a:tblPr firstRow="1" firstCol="1" bandRow="1"/>
              <a:tblGrid>
                <a:gridCol w="2411731"/>
                <a:gridCol w="3257551"/>
              </a:tblGrid>
              <a:tr h="291565">
                <a:tc>
                  <a:txBody>
                    <a:bodyPr/>
                    <a:lstStyle/>
                    <a:p>
                      <a:pPr>
                        <a:lnSpc>
                          <a:spcPct val="115000"/>
                        </a:lnSpc>
                        <a:spcAft>
                          <a:spcPts val="0"/>
                        </a:spcAft>
                      </a:pPr>
                      <a:r>
                        <a:rPr lang="ru-RU" sz="1400" dirty="0">
                          <a:solidFill>
                            <a:srgbClr val="808080"/>
                          </a:solidFill>
                          <a:effectLst/>
                          <a:latin typeface="Times New Roman"/>
                          <a:ea typeface="Times New Roman"/>
                          <a:cs typeface="Times New Roman"/>
                        </a:rPr>
                        <a:t>Если НМЦ &gt; 15 млн. рублей</a:t>
                      </a:r>
                      <a:endParaRPr lang="ru-RU" sz="1400" dirty="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905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400">
                          <a:solidFill>
                            <a:srgbClr val="808080"/>
                          </a:solidFill>
                          <a:effectLst/>
                          <a:latin typeface="Times New Roman"/>
                          <a:ea typeface="Times New Roman"/>
                          <a:cs typeface="Times New Roman"/>
                        </a:rPr>
                        <a:t>Если НМЦ &lt; 15 млн. рублей</a:t>
                      </a:r>
                      <a:endParaRPr lang="ru-RU" sz="140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9050" cap="flat" cmpd="sng" algn="ctr">
                      <a:solidFill>
                        <a:srgbClr val="DFDFDF"/>
                      </a:solidFill>
                      <a:prstDash val="solid"/>
                      <a:round/>
                      <a:headEnd type="none" w="med" len="med"/>
                      <a:tailEnd type="none" w="med" len="med"/>
                    </a:lnB>
                  </a:tcPr>
                </a:tc>
              </a:tr>
              <a:tr h="1474978">
                <a:tc>
                  <a:txBody>
                    <a:bodyPr/>
                    <a:lstStyle/>
                    <a:p>
                      <a:pPr>
                        <a:lnSpc>
                          <a:spcPct val="115000"/>
                        </a:lnSpc>
                        <a:spcAft>
                          <a:spcPts val="0"/>
                        </a:spcAft>
                      </a:pPr>
                      <a:r>
                        <a:rPr lang="ru-RU" sz="1400" dirty="0">
                          <a:effectLst/>
                          <a:latin typeface="Times New Roman"/>
                          <a:ea typeface="Times New Roman"/>
                          <a:cs typeface="Times New Roman"/>
                        </a:rPr>
                        <a:t>Внесите обеспечение контракта в 1,5 раза больше, чем предусмотрено контрактом</a:t>
                      </a:r>
                      <a:endParaRPr lang="ru-RU" sz="1400" dirty="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905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ct val="115000"/>
                        </a:lnSpc>
                        <a:spcAft>
                          <a:spcPts val="0"/>
                        </a:spcAft>
                      </a:pPr>
                      <a:r>
                        <a:rPr lang="ru-RU" sz="1400" dirty="0">
                          <a:effectLst/>
                          <a:latin typeface="Times New Roman"/>
                          <a:ea typeface="Times New Roman"/>
                          <a:cs typeface="Times New Roman"/>
                        </a:rPr>
                        <a:t>На выбор поставщика:</a:t>
                      </a:r>
                      <a:endParaRPr lang="ru-RU" sz="14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effectLst/>
                          <a:latin typeface="Times New Roman"/>
                          <a:ea typeface="Times New Roman"/>
                          <a:cs typeface="Times New Roman"/>
                        </a:rPr>
                        <a:t>Внесите обеспечение контракта в 1,5 раза больше, чем предусмотрено контрактом.</a:t>
                      </a:r>
                      <a:endParaRPr lang="ru-RU" sz="1400" dirty="0">
                        <a:effectLst/>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effectLst/>
                          <a:latin typeface="Times New Roman"/>
                          <a:ea typeface="Times New Roman"/>
                          <a:cs typeface="Times New Roman"/>
                        </a:rPr>
                        <a:t>Предоставьте сведения, подтверждающие добросовестность, плюс обеспечение в обычном размере.</a:t>
                      </a:r>
                      <a:endParaRPr lang="ru-RU" sz="1400" dirty="0">
                        <a:effectLst/>
                        <a:latin typeface="Calibri"/>
                        <a:ea typeface="Calibri"/>
                        <a:cs typeface="Times New Roman"/>
                      </a:endParaRPr>
                    </a:p>
                    <a:p>
                      <a:pPr>
                        <a:lnSpc>
                          <a:spcPct val="115000"/>
                        </a:lnSpc>
                        <a:spcAft>
                          <a:spcPts val="0"/>
                        </a:spcAft>
                      </a:pPr>
                      <a:r>
                        <a:rPr lang="ru-RU" sz="1400" dirty="0">
                          <a:effectLst/>
                          <a:latin typeface="Times New Roman"/>
                          <a:ea typeface="Times New Roman"/>
                          <a:cs typeface="Times New Roman"/>
                        </a:rPr>
                        <a:t> </a:t>
                      </a:r>
                      <a:endParaRPr lang="ru-RU" sz="1400" dirty="0">
                        <a:effectLst/>
                        <a:latin typeface="Calibri"/>
                        <a:ea typeface="Calibri"/>
                        <a:cs typeface="Times New Roman"/>
                      </a:endParaRPr>
                    </a:p>
                  </a:txBody>
                  <a:tcPr marL="76200" marR="76200" marT="76200" marB="76200" anchor="ctr">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905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9" y="212514"/>
            <a:ext cx="118986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marL="457200" fontAlgn="base">
              <a:spcBef>
                <a:spcPct val="0"/>
              </a:spcBef>
              <a:spcAft>
                <a:spcPct val="0"/>
              </a:spcAft>
              <a:tabLst>
                <a:tab pos="457200" algn="l"/>
              </a:tabLst>
              <a:defRPr>
                <a:solidFill>
                  <a:schemeClr val="tx1"/>
                </a:solidFill>
                <a:latin typeface="Arial" pitchFamily="34" charset="0"/>
                <a:cs typeface="Arial" pitchFamily="34" charset="0"/>
              </a:defRPr>
            </a:lvl2pPr>
            <a:lvl3pPr marL="914400" fontAlgn="base">
              <a:spcBef>
                <a:spcPct val="0"/>
              </a:spcBef>
              <a:spcAft>
                <a:spcPct val="0"/>
              </a:spcAft>
              <a:tabLst>
                <a:tab pos="457200" algn="l"/>
              </a:tabLst>
              <a:defRPr>
                <a:solidFill>
                  <a:schemeClr val="tx1"/>
                </a:solidFill>
                <a:latin typeface="Arial" pitchFamily="34" charset="0"/>
                <a:cs typeface="Arial" pitchFamily="34" charset="0"/>
              </a:defRPr>
            </a:lvl3pPr>
            <a:lvl4pPr marL="1371600" fontAlgn="base">
              <a:spcBef>
                <a:spcPct val="0"/>
              </a:spcBef>
              <a:spcAft>
                <a:spcPct val="0"/>
              </a:spcAft>
              <a:tabLst>
                <a:tab pos="457200" algn="l"/>
              </a:tabLst>
              <a:defRPr>
                <a:solidFill>
                  <a:schemeClr val="tx1"/>
                </a:solidFill>
                <a:latin typeface="Arial" pitchFamily="34" charset="0"/>
                <a:cs typeface="Arial" pitchFamily="34" charset="0"/>
              </a:defRPr>
            </a:lvl4pPr>
            <a:lvl5pPr marL="1828800" fontAlgn="base">
              <a:spcBef>
                <a:spcPct val="0"/>
              </a:spcBef>
              <a:spcAft>
                <a:spcPct val="0"/>
              </a:spcAft>
              <a:tabLst>
                <a:tab pos="457200" algn="l"/>
              </a:tabLst>
              <a:defRPr>
                <a:solidFill>
                  <a:schemeClr val="tx1"/>
                </a:solidFill>
                <a:latin typeface="Arial" pitchFamily="34" charset="0"/>
                <a:cs typeface="Arial" pitchFamily="34" charset="0"/>
              </a:defRPr>
            </a:lvl5pPr>
            <a:lvl6pPr marL="2286000" fontAlgn="base">
              <a:spcBef>
                <a:spcPct val="0"/>
              </a:spcBef>
              <a:spcAft>
                <a:spcPct val="0"/>
              </a:spcAft>
              <a:tabLst>
                <a:tab pos="457200" algn="l"/>
              </a:tabLst>
              <a:defRPr>
                <a:solidFill>
                  <a:schemeClr val="tx1"/>
                </a:solidFill>
                <a:latin typeface="Arial" pitchFamily="34" charset="0"/>
                <a:cs typeface="Arial" pitchFamily="34" charset="0"/>
              </a:defRPr>
            </a:lvl6pPr>
            <a:lvl7pPr marL="2743200" fontAlgn="base">
              <a:spcBef>
                <a:spcPct val="0"/>
              </a:spcBef>
              <a:spcAft>
                <a:spcPct val="0"/>
              </a:spcAft>
              <a:tabLst>
                <a:tab pos="457200" algn="l"/>
              </a:tabLst>
              <a:defRPr>
                <a:solidFill>
                  <a:schemeClr val="tx1"/>
                </a:solidFill>
                <a:latin typeface="Arial" pitchFamily="34" charset="0"/>
                <a:cs typeface="Arial" pitchFamily="34" charset="0"/>
              </a:defRPr>
            </a:lvl7pPr>
            <a:lvl8pPr marL="3200400" fontAlgn="base">
              <a:spcBef>
                <a:spcPct val="0"/>
              </a:spcBef>
              <a:spcAft>
                <a:spcPct val="0"/>
              </a:spcAft>
              <a:tabLst>
                <a:tab pos="457200" algn="l"/>
              </a:tabLst>
              <a:defRPr>
                <a:solidFill>
                  <a:schemeClr val="tx1"/>
                </a:solidFill>
                <a:latin typeface="Arial" pitchFamily="34" charset="0"/>
                <a:cs typeface="Arial" pitchFamily="34" charset="0"/>
              </a:defRPr>
            </a:lvl8pPr>
            <a:lvl9pPr marL="3657600"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altLang="ru-RU" sz="2000" b="1" i="0" u="none" strike="noStrike" cap="none" normalizeH="0" baseline="0" dirty="0" smtClean="0">
                <a:ln>
                  <a:noFill/>
                </a:ln>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Антидемпинговые меры </a:t>
            </a:r>
            <a:r>
              <a:rPr kumimoji="0" lang="ru-RU" altLang="ru-RU" sz="2000" b="0" i="0" u="none" strike="noStrike" cap="none" normalizeH="0" baseline="0" dirty="0" smtClean="0">
                <a:ln>
                  <a:noFill/>
                </a:ln>
                <a:solidFill>
                  <a:srgbClr val="12121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altLang="ru-RU" sz="2000" b="0" i="0" u="none" strike="noStrike" cap="none" normalizeH="0" baseline="0" dirty="0" smtClean="0">
                <a:ln>
                  <a:noFill/>
                </a:ln>
                <a:solidFill>
                  <a:srgbClr val="121212"/>
                </a:solidFill>
                <a:effectLst/>
                <a:latin typeface="Times New Roman" panose="02020603050405020304" pitchFamily="18" charset="0"/>
                <a:ea typeface="Times New Roman" pitchFamily="18" charset="0"/>
                <a:cs typeface="Times New Roman" panose="02020603050405020304" pitchFamily="18" charset="0"/>
              </a:rPr>
              <a:t>Закон 44 ФЗ устанавливает меры против продажи товаров по искусственно заниженным ценам. Эти меры действуют при проведении конкурсов и аукционов. </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206491" y="1232687"/>
            <a:ext cx="5692140" cy="4758226"/>
          </a:xfrm>
          <a:prstGeom prst="rect">
            <a:avLst/>
          </a:prstGeom>
        </p:spPr>
        <p:txBody>
          <a:bodyPr wrap="square">
            <a:spAutoFit/>
          </a:bodyPr>
          <a:lstStyle/>
          <a:p>
            <a:pPr>
              <a:lnSpc>
                <a:spcPct val="115000"/>
              </a:lnSpc>
              <a:spcAft>
                <a:spcPts val="0"/>
              </a:spcAft>
            </a:pPr>
            <a:r>
              <a:rPr lang="ru-RU" sz="1600" dirty="0">
                <a:solidFill>
                  <a:srgbClr val="121212"/>
                </a:solidFill>
                <a:latin typeface="Times New Roman"/>
                <a:ea typeface="Times New Roman"/>
                <a:cs typeface="Times New Roman"/>
              </a:rPr>
              <a:t>Если закупают жизненно необходимые товары (продукты, топливо, лекарства, средства для оказания скорой помощи), то участник, снизивший цену на 25% и больше, по-другому доказывает добросовестность. Он представить заказчику в составе конкурсной заявки или вместе с контрактном в электронном аукционе:</a:t>
            </a:r>
            <a:endParaRPr lang="ru-RU" sz="16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гарантийное письмо от производителя с указанием цены и количества поставляемого товара,</a:t>
            </a:r>
            <a:endParaRPr lang="ru-RU" sz="16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документы, подтверждающие наличие товара у участника закупки,</a:t>
            </a:r>
            <a:endParaRPr lang="ru-RU" sz="16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другие документы и расчеты, которые подтверждают возможность участника закупки осуществить поставку товара по предлагаемой цене.</a:t>
            </a:r>
            <a:endParaRPr lang="ru-RU" sz="1600" dirty="0">
              <a:ea typeface="Calibri"/>
              <a:cs typeface="Times New Roman"/>
            </a:endParaRPr>
          </a:p>
          <a:p>
            <a:r>
              <a:rPr lang="ru-RU" sz="1600" dirty="0">
                <a:solidFill>
                  <a:srgbClr val="121212"/>
                </a:solidFill>
                <a:latin typeface="Times New Roman"/>
                <a:ea typeface="Times New Roman"/>
              </a:rPr>
              <a:t>Антидемпинговые меры не действуют, если закупаются лекарства из перечня жизненно необходимых, а НМЦ снизилась не больше чем на 25% от их зарегистрированной предельной отпускной цены.</a:t>
            </a:r>
            <a:endParaRPr lang="ru-RU" sz="1600" dirty="0"/>
          </a:p>
        </p:txBody>
      </p:sp>
      <p:sp>
        <p:nvSpPr>
          <p:cNvPr id="5" name="Прямоугольник 4"/>
          <p:cNvSpPr/>
          <p:nvPr/>
        </p:nvSpPr>
        <p:spPr>
          <a:xfrm>
            <a:off x="110489" y="4054421"/>
            <a:ext cx="6096000" cy="2817694"/>
          </a:xfrm>
          <a:prstGeom prst="rect">
            <a:avLst/>
          </a:prstGeom>
        </p:spPr>
        <p:txBody>
          <a:bodyPr>
            <a:spAutoFit/>
          </a:bodyPr>
          <a:lstStyle/>
          <a:p>
            <a:pPr>
              <a:lnSpc>
                <a:spcPct val="115000"/>
              </a:lnSpc>
              <a:spcAft>
                <a:spcPts val="0"/>
              </a:spcAft>
            </a:pPr>
            <a:r>
              <a:rPr lang="ru-RU" sz="1400" dirty="0">
                <a:solidFill>
                  <a:srgbClr val="121212"/>
                </a:solidFill>
                <a:latin typeface="Times New Roman" panose="02020603050405020304" pitchFamily="18" charset="0"/>
                <a:ea typeface="Times New Roman"/>
                <a:cs typeface="Times New Roman" panose="02020603050405020304" pitchFamily="18" charset="0"/>
              </a:rPr>
              <a:t>Свою добросовестность поставщик подтверждает информацией из реестра заключенных контрактов:</a:t>
            </a:r>
            <a:endParaRPr lang="ru-RU" sz="14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panose="02020603050405020304" pitchFamily="18" charset="0"/>
                <a:ea typeface="Times New Roman"/>
                <a:cs typeface="Times New Roman" panose="02020603050405020304" pitchFamily="18" charset="0"/>
              </a:rPr>
              <a:t>Предоставляет минимум три контракта за прошедший год, которые он исполнил без штрафов и пеней;</a:t>
            </a:r>
            <a:endParaRPr lang="ru-RU" sz="14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panose="02020603050405020304" pitchFamily="18" charset="0"/>
                <a:ea typeface="Times New Roman"/>
                <a:cs typeface="Times New Roman" panose="02020603050405020304" pitchFamily="18" charset="0"/>
              </a:rPr>
              <a:t>Если за последний год </a:t>
            </a:r>
            <a:r>
              <a:rPr lang="ru-RU" sz="1400" dirty="0" err="1">
                <a:solidFill>
                  <a:srgbClr val="121212"/>
                </a:solidFill>
                <a:latin typeface="Times New Roman" panose="02020603050405020304" pitchFamily="18" charset="0"/>
                <a:ea typeface="Times New Roman"/>
                <a:cs typeface="Times New Roman" panose="02020603050405020304" pitchFamily="18" charset="0"/>
              </a:rPr>
              <a:t>госконтрактов</a:t>
            </a:r>
            <a:r>
              <a:rPr lang="ru-RU" sz="1400" dirty="0">
                <a:solidFill>
                  <a:srgbClr val="121212"/>
                </a:solidFill>
                <a:latin typeface="Times New Roman" panose="02020603050405020304" pitchFamily="18" charset="0"/>
                <a:ea typeface="Times New Roman"/>
                <a:cs typeface="Times New Roman" panose="02020603050405020304" pitchFamily="18" charset="0"/>
              </a:rPr>
              <a:t> не было, то поставщик предоставляет минимум четыре контракта за последние два года. Не меньше 75% должны быть исполнены без штрафов и пеней.</a:t>
            </a:r>
            <a:endParaRPr lang="ru-RU" sz="14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panose="02020603050405020304" pitchFamily="18" charset="0"/>
                <a:ea typeface="Times New Roman"/>
                <a:cs typeface="Times New Roman" panose="02020603050405020304" pitchFamily="18" charset="0"/>
              </a:rPr>
              <a:t>Минимум три контракта в течение трех лет до текущего конкурса или аукциона (все без штрафов и пеней). Цена одного из контрактов должна быть не меньше 25% от цены, по которой участник планирует заключить нынешний контракт. </a:t>
            </a:r>
            <a:endParaRPr lang="ru-RU" sz="1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637361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7291" y="256922"/>
            <a:ext cx="2609625" cy="446276"/>
          </a:xfrm>
          <a:prstGeom prst="rect">
            <a:avLst/>
          </a:prstGeom>
        </p:spPr>
        <p:txBody>
          <a:bodyPr wrap="none">
            <a:spAutoFit/>
          </a:bodyPr>
          <a:lstStyle/>
          <a:p>
            <a:pPr>
              <a:lnSpc>
                <a:spcPct val="115000"/>
              </a:lnSpc>
              <a:spcAft>
                <a:spcPts val="0"/>
              </a:spcAft>
            </a:pPr>
            <a:r>
              <a:rPr lang="ru-RU" sz="2000" b="1" dirty="0">
                <a:solidFill>
                  <a:srgbClr val="FF0000"/>
                </a:solidFill>
                <a:latin typeface="Times New Roman"/>
                <a:ea typeface="Times New Roman"/>
                <a:cs typeface="Times New Roman"/>
              </a:rPr>
              <a:t>Контрактная служба</a:t>
            </a:r>
            <a:endParaRPr lang="ru-RU" sz="1800" b="1" dirty="0">
              <a:ea typeface="Calibri"/>
              <a:cs typeface="Times New Roman"/>
            </a:endParaRPr>
          </a:p>
        </p:txBody>
      </p:sp>
      <p:sp>
        <p:nvSpPr>
          <p:cNvPr id="3" name="Прямоугольник 2"/>
          <p:cNvSpPr/>
          <p:nvPr/>
        </p:nvSpPr>
        <p:spPr>
          <a:xfrm>
            <a:off x="532828" y="706831"/>
            <a:ext cx="11441431" cy="2800767"/>
          </a:xfrm>
          <a:prstGeom prst="rect">
            <a:avLst/>
          </a:prstGeom>
        </p:spPr>
        <p:txBody>
          <a:bodyPr wrap="square">
            <a:spAutoFit/>
          </a:bodyPr>
          <a:lstStyle/>
          <a:p>
            <a:r>
              <a:rPr lang="ru-RU" sz="2200" dirty="0" smtClean="0">
                <a:latin typeface="Times New Roman" panose="02020603050405020304" pitchFamily="18" charset="0"/>
                <a:ea typeface="Times New Roman"/>
                <a:cs typeface="Times New Roman" panose="02020603050405020304" pitchFamily="18" charset="0"/>
              </a:rPr>
              <a:t>Создание заказчиком </a:t>
            </a:r>
            <a:r>
              <a:rPr lang="ru-RU" sz="2200" dirty="0">
                <a:latin typeface="Times New Roman" panose="02020603050405020304" pitchFamily="18" charset="0"/>
                <a:ea typeface="Times New Roman"/>
                <a:cs typeface="Times New Roman" panose="02020603050405020304" pitchFamily="18" charset="0"/>
              </a:rPr>
              <a:t>контрактную </a:t>
            </a:r>
            <a:r>
              <a:rPr lang="ru-RU" sz="2200" dirty="0" smtClean="0">
                <a:latin typeface="Times New Roman" panose="02020603050405020304" pitchFamily="18" charset="0"/>
                <a:ea typeface="Times New Roman"/>
                <a:cs typeface="Times New Roman" panose="02020603050405020304" pitchFamily="18" charset="0"/>
              </a:rPr>
              <a:t>службы </a:t>
            </a:r>
            <a:r>
              <a:rPr lang="ru-RU" sz="2200" dirty="0">
                <a:latin typeface="Times New Roman" panose="02020603050405020304" pitchFamily="18" charset="0"/>
                <a:ea typeface="Times New Roman"/>
                <a:cs typeface="Times New Roman" panose="02020603050405020304" pitchFamily="18" charset="0"/>
              </a:rPr>
              <a:t>зависит от его совокупного годового объема закупок:</a:t>
            </a:r>
            <a:endParaRPr lang="ru-RU" sz="2200" dirty="0">
              <a:latin typeface="Times New Roman" panose="02020603050405020304" pitchFamily="18" charset="0"/>
              <a:ea typeface="Calibri"/>
              <a:cs typeface="Times New Roman" panose="02020603050405020304" pitchFamily="18" charset="0"/>
            </a:endParaRPr>
          </a:p>
          <a:p>
            <a:pPr marL="342900" lvl="0" indent="-342900">
              <a:buSzPts val="1000"/>
              <a:buFont typeface="Symbol"/>
              <a:buChar char=""/>
              <a:tabLst>
                <a:tab pos="457200" algn="l"/>
              </a:tabLst>
            </a:pPr>
            <a:r>
              <a:rPr lang="ru-RU" sz="2200" dirty="0">
                <a:latin typeface="Times New Roman" panose="02020603050405020304" pitchFamily="18" charset="0"/>
                <a:ea typeface="Times New Roman"/>
                <a:cs typeface="Times New Roman" panose="02020603050405020304" pitchFamily="18" charset="0"/>
              </a:rPr>
              <a:t>Если &gt; 100 млн руб., иметь контрактную службу обязательно.</a:t>
            </a:r>
            <a:endParaRPr lang="ru-RU" sz="2200" dirty="0">
              <a:latin typeface="Times New Roman" panose="02020603050405020304" pitchFamily="18" charset="0"/>
              <a:ea typeface="Calibri"/>
              <a:cs typeface="Times New Roman" panose="02020603050405020304" pitchFamily="18" charset="0"/>
            </a:endParaRPr>
          </a:p>
          <a:p>
            <a:pPr marL="342900" lvl="0" indent="-342900">
              <a:buSzPts val="1000"/>
              <a:buFont typeface="Symbol"/>
              <a:buChar char=""/>
              <a:tabLst>
                <a:tab pos="457200" algn="l"/>
              </a:tabLst>
            </a:pPr>
            <a:r>
              <a:rPr lang="ru-RU" sz="2200" dirty="0">
                <a:latin typeface="Times New Roman" panose="02020603050405020304" pitchFamily="18" charset="0"/>
                <a:ea typeface="Times New Roman"/>
                <a:cs typeface="Times New Roman" panose="02020603050405020304" pitchFamily="18" charset="0"/>
              </a:rPr>
              <a:t>Если &lt; 100 млн руб., можно обойтись контрактным управляющим.</a:t>
            </a:r>
            <a:endParaRPr lang="ru-RU" sz="2200" dirty="0">
              <a:latin typeface="Times New Roman" panose="02020603050405020304" pitchFamily="18" charset="0"/>
              <a:ea typeface="Calibri"/>
              <a:cs typeface="Times New Roman" panose="02020603050405020304" pitchFamily="18" charset="0"/>
            </a:endParaRPr>
          </a:p>
          <a:p>
            <a:r>
              <a:rPr lang="ru-RU" sz="2200" dirty="0">
                <a:latin typeface="Times New Roman" panose="02020603050405020304" pitchFamily="18" charset="0"/>
                <a:ea typeface="Times New Roman"/>
                <a:cs typeface="Times New Roman" panose="02020603050405020304" pitchFamily="18" charset="0"/>
              </a:rPr>
              <a:t>Контрактная служба разрабатывает и утверждает собственное положение о работе на основании типового положения, предложенного Минэкономразвития.</a:t>
            </a:r>
            <a:endParaRPr lang="ru-RU" sz="2200" dirty="0">
              <a:latin typeface="Times New Roman" panose="02020603050405020304" pitchFamily="18" charset="0"/>
              <a:ea typeface="Calibri"/>
              <a:cs typeface="Times New Roman" panose="02020603050405020304" pitchFamily="18" charset="0"/>
            </a:endParaRPr>
          </a:p>
          <a:p>
            <a:r>
              <a:rPr lang="ru-RU" sz="2200" dirty="0">
                <a:latin typeface="Times New Roman" panose="02020603050405020304" pitchFamily="18" charset="0"/>
                <a:ea typeface="Times New Roman"/>
                <a:cs typeface="Times New Roman" panose="02020603050405020304" pitchFamily="18" charset="0"/>
              </a:rPr>
              <a:t>Работники контрактной службы и контрактный управляющий должны иметь высшее образование или дополнительное профессиональное образование в сфере закупок.</a:t>
            </a:r>
            <a:endParaRPr lang="ru-RU"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96653" y="3580180"/>
            <a:ext cx="11277600" cy="3277820"/>
          </a:xfrm>
          <a:prstGeom prst="rect">
            <a:avLst/>
          </a:prstGeom>
        </p:spPr>
        <p:txBody>
          <a:bodyPr wrap="square">
            <a:spAutoFit/>
          </a:bodyPr>
          <a:lstStyle/>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Разрабатывает, изменяет и публикует в ЕИС план закупок и план-график.</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Готовит и публикует в ЕИС извещения о закупках, документы закупки и проекты контрактов.</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Готовит и отправляет приглашения на участие в закрытых закупках.</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Проводит закупки и заключает контракты.</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Участвует в заседаниях ФАС и в арбитражных делах об обжаловании закупки.</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Готовит материалы для </a:t>
            </a:r>
            <a:r>
              <a:rPr lang="ru-RU" sz="2000" dirty="0" err="1">
                <a:solidFill>
                  <a:srgbClr val="121212"/>
                </a:solidFill>
                <a:latin typeface="Times New Roman"/>
                <a:ea typeface="Times New Roman"/>
                <a:cs typeface="Times New Roman"/>
              </a:rPr>
              <a:t>претензионно</a:t>
            </a:r>
            <a:r>
              <a:rPr lang="ru-RU" sz="2000" dirty="0">
                <a:solidFill>
                  <a:srgbClr val="121212"/>
                </a:solidFill>
                <a:latin typeface="Times New Roman"/>
                <a:ea typeface="Times New Roman"/>
                <a:cs typeface="Times New Roman"/>
              </a:rPr>
              <a:t>-исковой работы.</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Организует консультации с поставщиками на стадии планирования закупки, чтобы определять лучшие технологии и решения для закупок.</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Выполняет другие функции, предусмотренные законом.</a:t>
            </a:r>
            <a:endParaRPr lang="ru-RU" sz="1800" dirty="0">
              <a:ea typeface="Calibri"/>
              <a:cs typeface="Times New Roman"/>
            </a:endParaRPr>
          </a:p>
        </p:txBody>
      </p:sp>
    </p:spTree>
    <p:extLst>
      <p:ext uri="{BB962C8B-B14F-4D97-AF65-F5344CB8AC3E}">
        <p14:creationId xmlns:p14="http://schemas.microsoft.com/office/powerpoint/2010/main" val="3519456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315" y="142622"/>
            <a:ext cx="2818849"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Комиссия по закупкам</a:t>
            </a:r>
            <a:endParaRPr lang="ru-RU" sz="1800" dirty="0">
              <a:ea typeface="Calibri"/>
              <a:cs typeface="Times New Roman"/>
            </a:endParaRPr>
          </a:p>
        </p:txBody>
      </p:sp>
      <p:sp>
        <p:nvSpPr>
          <p:cNvPr id="3" name="Прямоугольник 2"/>
          <p:cNvSpPr/>
          <p:nvPr/>
        </p:nvSpPr>
        <p:spPr>
          <a:xfrm>
            <a:off x="142928" y="771302"/>
            <a:ext cx="3811887" cy="800219"/>
          </a:xfrm>
          <a:prstGeom prst="rect">
            <a:avLst/>
          </a:prstGeom>
        </p:spPr>
        <p:txBody>
          <a:bodyPr wrap="square">
            <a:spAutoFit/>
          </a:bodyPr>
          <a:lstStyle/>
          <a:p>
            <a:pPr lvl="0">
              <a:lnSpc>
                <a:spcPct val="115000"/>
              </a:lnSpc>
              <a:spcAft>
                <a:spcPts val="0"/>
              </a:spcAft>
              <a:buSzPts val="1000"/>
              <a:tabLst>
                <a:tab pos="457200" algn="l"/>
              </a:tabLst>
            </a:pPr>
            <a:r>
              <a:rPr lang="ru-RU" sz="2000" dirty="0" smtClean="0">
                <a:solidFill>
                  <a:srgbClr val="121212"/>
                </a:solidFill>
                <a:latin typeface="Times New Roman"/>
                <a:ea typeface="Times New Roman"/>
                <a:cs typeface="Times New Roman"/>
              </a:rPr>
              <a:t>Единая </a:t>
            </a:r>
            <a:r>
              <a:rPr lang="ru-RU" sz="2000" dirty="0">
                <a:solidFill>
                  <a:srgbClr val="121212"/>
                </a:solidFill>
                <a:latin typeface="Times New Roman"/>
                <a:ea typeface="Times New Roman"/>
                <a:cs typeface="Times New Roman"/>
              </a:rPr>
              <a:t>комиссию для закупок любым способом.</a:t>
            </a:r>
            <a:endParaRPr lang="ru-RU" sz="1800" dirty="0">
              <a:ea typeface="Calibri"/>
              <a:cs typeface="Times New Roman"/>
            </a:endParaRPr>
          </a:p>
        </p:txBody>
      </p:sp>
      <p:sp>
        <p:nvSpPr>
          <p:cNvPr id="4" name="Прямоугольник 3"/>
          <p:cNvSpPr/>
          <p:nvPr/>
        </p:nvSpPr>
        <p:spPr>
          <a:xfrm>
            <a:off x="3726183" y="635958"/>
            <a:ext cx="8252460" cy="1154162"/>
          </a:xfrm>
          <a:prstGeom prst="rect">
            <a:avLst/>
          </a:prstGeom>
        </p:spPr>
        <p:txBody>
          <a:bodyPr wrap="square">
            <a:spAutoFit/>
          </a:bodyPr>
          <a:lstStyle/>
          <a:p>
            <a:pPr lvl="0">
              <a:lnSpc>
                <a:spcPct val="115000"/>
              </a:lnSpc>
              <a:spcAft>
                <a:spcPts val="0"/>
              </a:spcAft>
              <a:buSzPts val="1000"/>
              <a:tabLst>
                <a:tab pos="457200" algn="l"/>
              </a:tabLst>
            </a:pPr>
            <a:r>
              <a:rPr lang="ru-RU" sz="2000" dirty="0">
                <a:solidFill>
                  <a:srgbClr val="121212"/>
                </a:solidFill>
                <a:latin typeface="Times New Roman"/>
                <a:ea typeface="Times New Roman"/>
                <a:cs typeface="Times New Roman"/>
              </a:rPr>
              <a:t>Отдельные комиссии для разных процедур: конкурсные, аукционные, котировочные комиссии, комиссии по рассмотрению заявок на участие в запросе предложений и окончательных предложений.</a:t>
            </a:r>
            <a:endParaRPr lang="ru-RU" sz="1800" dirty="0">
              <a:ea typeface="Calibri"/>
              <a:cs typeface="Times New Roman"/>
            </a:endParaRPr>
          </a:p>
        </p:txBody>
      </p:sp>
      <p:sp>
        <p:nvSpPr>
          <p:cNvPr id="7" name="Прямоугольник 6"/>
          <p:cNvSpPr/>
          <p:nvPr/>
        </p:nvSpPr>
        <p:spPr>
          <a:xfrm>
            <a:off x="0" y="1790090"/>
            <a:ext cx="12192000" cy="4835170"/>
          </a:xfrm>
          <a:prstGeom prst="rect">
            <a:avLst/>
          </a:prstGeom>
        </p:spPr>
        <p:txBody>
          <a:bodyPr wrap="square">
            <a:spAutoFit/>
          </a:bodyPr>
          <a:lstStyle/>
          <a:p>
            <a:pPr>
              <a:lnSpc>
                <a:spcPct val="115000"/>
              </a:lnSpc>
              <a:spcAft>
                <a:spcPts val="0"/>
              </a:spcAft>
            </a:pPr>
            <a:r>
              <a:rPr lang="ru-RU" sz="2000" i="1" dirty="0">
                <a:solidFill>
                  <a:srgbClr val="121212"/>
                </a:solidFill>
                <a:latin typeface="Times New Roman" panose="02020603050405020304" pitchFamily="18" charset="0"/>
                <a:ea typeface="Times New Roman"/>
                <a:cs typeface="Times New Roman" panose="02020603050405020304" pitchFamily="18" charset="0"/>
              </a:rPr>
              <a:t>Состав комиссии</a:t>
            </a:r>
            <a:endParaRPr lang="ru-RU" sz="20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000" dirty="0" smtClean="0">
                <a:solidFill>
                  <a:srgbClr val="121212"/>
                </a:solidFill>
                <a:latin typeface="Times New Roman" panose="02020603050405020304" pitchFamily="18" charset="0"/>
                <a:ea typeface="Times New Roman"/>
                <a:cs typeface="Times New Roman" panose="02020603050405020304" pitchFamily="18" charset="0"/>
              </a:rPr>
              <a:t>- не</a:t>
            </a:r>
            <a:r>
              <a:rPr lang="ru-RU" sz="2000" dirty="0">
                <a:solidFill>
                  <a:srgbClr val="121212"/>
                </a:solidFill>
                <a:latin typeface="Times New Roman" panose="02020603050405020304" pitchFamily="18" charset="0"/>
                <a:ea typeface="Times New Roman"/>
                <a:cs typeface="Times New Roman" panose="02020603050405020304" pitchFamily="18" charset="0"/>
              </a:rPr>
              <a:t> меньше чем из пяти человек. В комиссии по рассмотрению заявок на котировки, в запросе предложений и окончательных предложений должно быть не меньше трех человек.</a:t>
            </a:r>
            <a:endParaRPr lang="ru-RU" sz="20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000" dirty="0" smtClean="0">
                <a:solidFill>
                  <a:srgbClr val="121212"/>
                </a:solidFill>
                <a:latin typeface="Times New Roman" panose="02020603050405020304" pitchFamily="18" charset="0"/>
                <a:ea typeface="Times New Roman"/>
                <a:cs typeface="Times New Roman" panose="02020603050405020304" pitchFamily="18" charset="0"/>
              </a:rPr>
              <a:t>- прошедших </a:t>
            </a:r>
            <a:r>
              <a:rPr lang="ru-RU" sz="2000" dirty="0">
                <a:solidFill>
                  <a:srgbClr val="121212"/>
                </a:solidFill>
                <a:latin typeface="Times New Roman" panose="02020603050405020304" pitchFamily="18" charset="0"/>
                <a:ea typeface="Times New Roman"/>
                <a:cs typeface="Times New Roman" panose="02020603050405020304" pitchFamily="18" charset="0"/>
              </a:rPr>
              <a:t>профессиональную переподготовку или повышение квалификации в сфере закупок, а также тех, у кого есть специальными знаниями, относящимися к объекту закупки. </a:t>
            </a:r>
            <a:endParaRPr lang="ru-RU" sz="20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000" dirty="0" smtClean="0">
                <a:solidFill>
                  <a:srgbClr val="121212"/>
                </a:solidFill>
                <a:latin typeface="Times New Roman" panose="02020603050405020304" pitchFamily="18" charset="0"/>
                <a:ea typeface="Times New Roman"/>
                <a:cs typeface="Times New Roman" panose="02020603050405020304" pitchFamily="18" charset="0"/>
              </a:rPr>
              <a:t>- до</a:t>
            </a:r>
            <a:r>
              <a:rPr lang="ru-RU" sz="2000" dirty="0">
                <a:solidFill>
                  <a:srgbClr val="121212"/>
                </a:solidFill>
                <a:latin typeface="Times New Roman" panose="02020603050405020304" pitchFamily="18" charset="0"/>
                <a:ea typeface="Times New Roman"/>
                <a:cs typeface="Times New Roman" panose="02020603050405020304" pitchFamily="18" charset="0"/>
              </a:rPr>
              <a:t> начала закупки определяют состав комиссии, порядок работы и назначают ее председателя. Комиссия работает, если на заседание пришло не меньше 50% ее состава. Члены комиссии не могут голосовать заочно или делегировать полномочия.</a:t>
            </a:r>
            <a:endParaRPr lang="ru-RU" sz="20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800" dirty="0">
                <a:solidFill>
                  <a:srgbClr val="121212"/>
                </a:solidFill>
                <a:latin typeface="Times New Roman" panose="02020603050405020304" pitchFamily="18" charset="0"/>
                <a:ea typeface="Times New Roman"/>
                <a:cs typeface="Times New Roman" panose="02020603050405020304" pitchFamily="18" charset="0"/>
              </a:rPr>
              <a:t>Членами комиссии не могут быть люди:</a:t>
            </a:r>
            <a:endParaRPr lang="ru-RU" sz="18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800" dirty="0">
                <a:solidFill>
                  <a:srgbClr val="121212"/>
                </a:solidFill>
                <a:latin typeface="Times New Roman" panose="02020603050405020304" pitchFamily="18" charset="0"/>
                <a:ea typeface="Times New Roman"/>
                <a:cs typeface="Times New Roman" panose="02020603050405020304" pitchFamily="18" charset="0"/>
              </a:rPr>
              <a:t>которых привлекали как экспертов для оценки конкурсной документации, заявок на участие в конкурсе в ходе </a:t>
            </a:r>
            <a:r>
              <a:rPr lang="ru-RU" sz="1800" dirty="0" err="1">
                <a:solidFill>
                  <a:srgbClr val="121212"/>
                </a:solidFill>
                <a:latin typeface="Times New Roman" panose="02020603050405020304" pitchFamily="18" charset="0"/>
                <a:ea typeface="Times New Roman"/>
                <a:cs typeface="Times New Roman" panose="02020603050405020304" pitchFamily="18" charset="0"/>
              </a:rPr>
              <a:t>предквалификационного</a:t>
            </a:r>
            <a:r>
              <a:rPr lang="ru-RU" sz="1800" dirty="0">
                <a:solidFill>
                  <a:srgbClr val="121212"/>
                </a:solidFill>
                <a:latin typeface="Times New Roman" panose="02020603050405020304" pitchFamily="18" charset="0"/>
                <a:ea typeface="Times New Roman"/>
                <a:cs typeface="Times New Roman" panose="02020603050405020304" pitchFamily="18" charset="0"/>
              </a:rPr>
              <a:t> отбора и оценки участников конкурса дополнительным требованиям,</a:t>
            </a:r>
            <a:endParaRPr lang="ru-RU" sz="18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800" dirty="0">
                <a:solidFill>
                  <a:srgbClr val="121212"/>
                </a:solidFill>
                <a:latin typeface="Times New Roman" panose="02020603050405020304" pitchFamily="18" charset="0"/>
                <a:ea typeface="Times New Roman"/>
                <a:cs typeface="Times New Roman" panose="02020603050405020304" pitchFamily="18" charset="0"/>
              </a:rPr>
              <a:t>состоящие в штате организаций-поставщиков или подавшие заявку на участие в закупке,</a:t>
            </a:r>
            <a:endParaRPr lang="ru-RU" sz="18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800" dirty="0">
                <a:solidFill>
                  <a:srgbClr val="121212"/>
                </a:solidFill>
                <a:latin typeface="Times New Roman" panose="02020603050405020304" pitchFamily="18" charset="0"/>
                <a:ea typeface="Times New Roman"/>
                <a:cs typeface="Times New Roman" panose="02020603050405020304" pitchFamily="18" charset="0"/>
              </a:rPr>
              <a:t>на которых могут повлиять участники </a:t>
            </a:r>
            <a:r>
              <a:rPr lang="ru-RU" sz="1800" dirty="0" smtClean="0">
                <a:solidFill>
                  <a:srgbClr val="121212"/>
                </a:solidFill>
                <a:latin typeface="Times New Roman" panose="02020603050405020304" pitchFamily="18" charset="0"/>
                <a:ea typeface="Times New Roman"/>
                <a:cs typeface="Times New Roman" panose="02020603050405020304" pitchFamily="18" charset="0"/>
              </a:rPr>
              <a:t>закупки,</a:t>
            </a:r>
            <a:endParaRPr lang="ru-RU" sz="18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1800" dirty="0">
                <a:solidFill>
                  <a:srgbClr val="121212"/>
                </a:solidFill>
                <a:latin typeface="Times New Roman" panose="02020603050405020304" pitchFamily="18" charset="0"/>
                <a:ea typeface="Times New Roman"/>
                <a:cs typeface="Times New Roman" panose="02020603050405020304" pitchFamily="18" charset="0"/>
              </a:rPr>
              <a:t>состоящие в браке с поставщиком или его близкие родственники</a:t>
            </a:r>
            <a:r>
              <a:rPr lang="ru-RU" sz="1800" dirty="0" smtClean="0">
                <a:solidFill>
                  <a:srgbClr val="121212"/>
                </a:solidFill>
                <a:latin typeface="Times New Roman" panose="02020603050405020304" pitchFamily="18" charset="0"/>
                <a:ea typeface="Times New Roman"/>
                <a:cs typeface="Times New Roman" panose="02020603050405020304" pitchFamily="18" charset="0"/>
              </a:rPr>
              <a:t>.</a:t>
            </a:r>
            <a:endParaRPr lang="ru-RU" sz="1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881486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20" descr="https://zakupki.kontur.ru/site/Files/userfiles/image/News/illust-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
            <a:ext cx="41148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355538" y="291212"/>
            <a:ext cx="8293809" cy="446276"/>
          </a:xfrm>
          <a:prstGeom prst="rect">
            <a:avLst/>
          </a:prstGeom>
        </p:spPr>
        <p:txBody>
          <a:bodyPr wrap="none">
            <a:spAutoFit/>
          </a:bodyPr>
          <a:lstStyle/>
          <a:p>
            <a:pPr>
              <a:lnSpc>
                <a:spcPct val="115000"/>
              </a:lnSpc>
              <a:spcAft>
                <a:spcPts val="0"/>
              </a:spcAft>
            </a:pPr>
            <a:r>
              <a:rPr lang="ru-RU" sz="2000" dirty="0">
                <a:solidFill>
                  <a:srgbClr val="121212"/>
                </a:solidFill>
                <a:latin typeface="Times New Roman"/>
                <a:ea typeface="Times New Roman"/>
                <a:cs typeface="Times New Roman"/>
              </a:rPr>
              <a:t>Специализированная </a:t>
            </a:r>
            <a:r>
              <a:rPr lang="ru-RU" sz="2000" dirty="0" smtClean="0">
                <a:solidFill>
                  <a:srgbClr val="121212"/>
                </a:solidFill>
                <a:latin typeface="Times New Roman"/>
                <a:ea typeface="Times New Roman"/>
                <a:cs typeface="Times New Roman"/>
              </a:rPr>
              <a:t>организация - </a:t>
            </a:r>
            <a:r>
              <a:rPr lang="ru-RU" sz="1800" dirty="0">
                <a:solidFill>
                  <a:srgbClr val="121212"/>
                </a:solidFill>
                <a:latin typeface="Times New Roman"/>
                <a:ea typeface="Times New Roman"/>
              </a:rPr>
              <a:t>отдельные задачи по организации закупок</a:t>
            </a:r>
            <a:endParaRPr lang="ru-RU" sz="1800" dirty="0">
              <a:ea typeface="Calibri"/>
              <a:cs typeface="Times New Roman"/>
            </a:endParaRPr>
          </a:p>
        </p:txBody>
      </p:sp>
      <p:sp>
        <p:nvSpPr>
          <p:cNvPr id="3" name="Прямоугольник 2"/>
          <p:cNvSpPr/>
          <p:nvPr/>
        </p:nvSpPr>
        <p:spPr>
          <a:xfrm>
            <a:off x="2777500" y="885602"/>
            <a:ext cx="9109711" cy="446276"/>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Эксперты и экспертные </a:t>
            </a:r>
            <a:r>
              <a:rPr lang="ru-RU" sz="2000" dirty="0" smtClean="0">
                <a:solidFill>
                  <a:srgbClr val="121212"/>
                </a:solidFill>
                <a:latin typeface="Times New Roman"/>
                <a:ea typeface="Times New Roman"/>
                <a:cs typeface="Times New Roman"/>
              </a:rPr>
              <a:t>организации - </a:t>
            </a:r>
            <a:r>
              <a:rPr lang="ru-RU" sz="1800" dirty="0" smtClean="0">
                <a:solidFill>
                  <a:srgbClr val="121212"/>
                </a:solidFill>
                <a:latin typeface="Times New Roman"/>
                <a:ea typeface="Times New Roman"/>
              </a:rPr>
              <a:t>для</a:t>
            </a:r>
            <a:r>
              <a:rPr lang="ru-RU" sz="1800" dirty="0">
                <a:solidFill>
                  <a:srgbClr val="121212"/>
                </a:solidFill>
                <a:latin typeface="Times New Roman"/>
                <a:ea typeface="Times New Roman"/>
              </a:rPr>
              <a:t> составления </a:t>
            </a:r>
            <a:r>
              <a:rPr lang="ru-RU" sz="1800" dirty="0" err="1">
                <a:solidFill>
                  <a:srgbClr val="121212"/>
                </a:solidFill>
                <a:latin typeface="Times New Roman"/>
                <a:ea typeface="Times New Roman"/>
              </a:rPr>
              <a:t>техзадания</a:t>
            </a:r>
            <a:r>
              <a:rPr lang="ru-RU" sz="1800" dirty="0">
                <a:solidFill>
                  <a:srgbClr val="121212"/>
                </a:solidFill>
                <a:latin typeface="Times New Roman"/>
                <a:ea typeface="Times New Roman"/>
              </a:rPr>
              <a:t> и приемки </a:t>
            </a:r>
            <a:r>
              <a:rPr lang="ru-RU" sz="1800" dirty="0" smtClean="0">
                <a:solidFill>
                  <a:srgbClr val="121212"/>
                </a:solidFill>
                <a:latin typeface="Times New Roman"/>
                <a:ea typeface="Times New Roman"/>
              </a:rPr>
              <a:t>товара</a:t>
            </a:r>
            <a:endParaRPr lang="ru-RU" sz="1800" dirty="0">
              <a:ea typeface="Calibri"/>
              <a:cs typeface="Times New Roman"/>
            </a:endParaRPr>
          </a:p>
        </p:txBody>
      </p:sp>
      <p:sp>
        <p:nvSpPr>
          <p:cNvPr id="4" name="Прямоугольник 3"/>
          <p:cNvSpPr/>
          <p:nvPr/>
        </p:nvSpPr>
        <p:spPr>
          <a:xfrm>
            <a:off x="3355509" y="1360955"/>
            <a:ext cx="8623131" cy="941796"/>
          </a:xfrm>
          <a:prstGeom prst="rect">
            <a:avLst/>
          </a:prstGeom>
        </p:spPr>
        <p:txBody>
          <a:bodyPr wrap="square">
            <a:spAutoFit/>
          </a:bodyPr>
          <a:lstStyle/>
          <a:p>
            <a:pPr>
              <a:lnSpc>
                <a:spcPct val="115000"/>
              </a:lnSpc>
              <a:spcAft>
                <a:spcPts val="0"/>
              </a:spcAft>
            </a:pPr>
            <a:r>
              <a:rPr lang="ru-RU" sz="1600" dirty="0">
                <a:solidFill>
                  <a:srgbClr val="0070C0"/>
                </a:solidFill>
                <a:latin typeface="Times New Roman"/>
                <a:ea typeface="Times New Roman"/>
                <a:cs typeface="Times New Roman"/>
              </a:rPr>
              <a:t>Если эксперт предоставляет недостоверные, заведомо ложные результаты экспертизы или не выполняет требования, которые к нему предъявляют, он несет за это ответственность в соответствии с действующим законодательством.</a:t>
            </a:r>
            <a:endParaRPr lang="ru-RU" sz="1600" dirty="0">
              <a:solidFill>
                <a:srgbClr val="0070C0"/>
              </a:solidFill>
              <a:ea typeface="Calibri"/>
              <a:cs typeface="Times New Roman"/>
            </a:endParaRPr>
          </a:p>
        </p:txBody>
      </p:sp>
      <p:sp>
        <p:nvSpPr>
          <p:cNvPr id="5" name="Прямоугольник 4"/>
          <p:cNvSpPr/>
          <p:nvPr/>
        </p:nvSpPr>
        <p:spPr>
          <a:xfrm>
            <a:off x="4609081" y="2394332"/>
            <a:ext cx="3058017" cy="446276"/>
          </a:xfrm>
          <a:prstGeom prst="rect">
            <a:avLst/>
          </a:prstGeom>
        </p:spPr>
        <p:txBody>
          <a:bodyPr wrap="none">
            <a:spAutoFit/>
          </a:bodyPr>
          <a:lstStyle/>
          <a:p>
            <a:pPr>
              <a:lnSpc>
                <a:spcPct val="115000"/>
              </a:lnSpc>
              <a:spcAft>
                <a:spcPts val="0"/>
              </a:spcAft>
            </a:pPr>
            <a:r>
              <a:rPr lang="ru-RU" sz="2000" dirty="0">
                <a:solidFill>
                  <a:srgbClr val="121212"/>
                </a:solidFill>
                <a:latin typeface="Times New Roman"/>
                <a:ea typeface="Times New Roman"/>
                <a:cs typeface="Times New Roman"/>
              </a:rPr>
              <a:t>Изменение и отзыв заявок</a:t>
            </a:r>
            <a:endParaRPr lang="ru-RU" sz="1800" dirty="0">
              <a:ea typeface="Calibri"/>
              <a:cs typeface="Times New Roman"/>
            </a:endParaRPr>
          </a:p>
        </p:txBody>
      </p:sp>
      <p:sp>
        <p:nvSpPr>
          <p:cNvPr id="6" name="Прямоугольник 5"/>
          <p:cNvSpPr/>
          <p:nvPr/>
        </p:nvSpPr>
        <p:spPr>
          <a:xfrm>
            <a:off x="560071" y="3064760"/>
            <a:ext cx="8663940" cy="2215991"/>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Участник закупки может изменить или отозвать свою заявку:</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в конкурсе,</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аукционе,</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запросе предложений,</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запросе котировок (в некоторых </a:t>
            </a:r>
            <a:r>
              <a:rPr lang="ru-RU" sz="2000" dirty="0" smtClean="0">
                <a:solidFill>
                  <a:srgbClr val="121212"/>
                </a:solidFill>
                <a:latin typeface="Times New Roman"/>
                <a:ea typeface="Times New Roman"/>
                <a:cs typeface="Times New Roman"/>
              </a:rPr>
              <a:t>случаях).</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Отозвать заявку можно только до истечения срока подачи заявок. </a:t>
            </a:r>
            <a:endParaRPr lang="ru-RU" sz="1800" dirty="0">
              <a:ea typeface="Calibri"/>
              <a:cs typeface="Times New Roman"/>
            </a:endParaRPr>
          </a:p>
        </p:txBody>
      </p:sp>
    </p:spTree>
    <p:extLst>
      <p:ext uri="{BB962C8B-B14F-4D97-AF65-F5344CB8AC3E}">
        <p14:creationId xmlns:p14="http://schemas.microsoft.com/office/powerpoint/2010/main" val="2046702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0" name="Заголовок 1"/>
          <p:cNvSpPr txBox="1">
            <a:spLocks/>
          </p:cNvSpPr>
          <p:nvPr/>
        </p:nvSpPr>
        <p:spPr bwMode="auto">
          <a:xfrm>
            <a:off x="814917" y="333375"/>
            <a:ext cx="10769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fontAlgn="base">
              <a:spcBef>
                <a:spcPct val="0"/>
              </a:spcBef>
              <a:spcAft>
                <a:spcPct val="0"/>
              </a:spcAft>
            </a:pPr>
            <a:r>
              <a:rPr lang="ru-RU" altLang="ru-RU" sz="1800" smtClean="0">
                <a:solidFill>
                  <a:srgbClr val="1F497D"/>
                </a:solidFill>
              </a:rPr>
              <a:t>СОДЕРЖАНИЕ КОНТРАКТА</a:t>
            </a:r>
            <a:endParaRPr lang="ru-RU" altLang="ru-RU" sz="2000" smtClean="0">
              <a:solidFill>
                <a:srgbClr val="1F497D"/>
              </a:solidFill>
              <a:latin typeface="Constantia" pitchFamily="18" charset="0"/>
            </a:endParaRPr>
          </a:p>
        </p:txBody>
      </p:sp>
      <p:pic>
        <p:nvPicPr>
          <p:cNvPr id="43011" name="Изображение 1" descr="AA03923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753" y="2500313"/>
            <a:ext cx="276648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190500" y="857253"/>
            <a:ext cx="8257117" cy="288925"/>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ЦЕНА ИЛИ ФОРМУЛА ЕЕ ОПРЕДЕЛЕНИЯ</a:t>
            </a:r>
          </a:p>
        </p:txBody>
      </p:sp>
      <p:sp>
        <p:nvSpPr>
          <p:cNvPr id="10" name="Прямоугольник 9"/>
          <p:cNvSpPr/>
          <p:nvPr/>
        </p:nvSpPr>
        <p:spPr>
          <a:xfrm>
            <a:off x="190500" y="1217613"/>
            <a:ext cx="8257117" cy="455612"/>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ОТВЕТСТВЕННОСТЬ ЗАКАЗЧИКА И ПОСТАВЩИКА (ПОДРЯДЧИКА, ИСПОЛНИТЕЛЯ) ЗА НЕИСПОЛНЕНИЕ ИЛИ НЕНАДЛЕЖАЩЕЕ ИСПОЛНЕНИЕ ОБЯЗАТЕЛЬСТВ</a:t>
            </a:r>
          </a:p>
        </p:txBody>
      </p:sp>
      <p:sp>
        <p:nvSpPr>
          <p:cNvPr id="11" name="Прямоугольник 10"/>
          <p:cNvSpPr/>
          <p:nvPr/>
        </p:nvSpPr>
        <p:spPr>
          <a:xfrm>
            <a:off x="190500" y="1744663"/>
            <a:ext cx="8257117" cy="360362"/>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ГРАФИК ИСПОЛНЕНИЯ КОНТРАКТА</a:t>
            </a:r>
          </a:p>
        </p:txBody>
      </p:sp>
      <p:sp>
        <p:nvSpPr>
          <p:cNvPr id="12" name="Прямоугольник 11"/>
          <p:cNvSpPr/>
          <p:nvPr/>
        </p:nvSpPr>
        <p:spPr>
          <a:xfrm>
            <a:off x="190500" y="4760952"/>
            <a:ext cx="8257117" cy="503237"/>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ОБЯЗАННОСТЬ ПОСТАВЩИКА (ПОДРЯДЧИКА, ИСПОЛНИТЕЛЯ) ПРЕДОСТАВЛЯТЬ ИНФОРМАЦИЮ О ВСЕХ СОИСПОЛНИТЕЛЯХ, СУБПОДРЯДЧИКАХ</a:t>
            </a:r>
          </a:p>
        </p:txBody>
      </p:sp>
      <p:sp>
        <p:nvSpPr>
          <p:cNvPr id="13" name="Прямоугольник 12"/>
          <p:cNvSpPr/>
          <p:nvPr/>
        </p:nvSpPr>
        <p:spPr>
          <a:xfrm>
            <a:off x="190500" y="2562264"/>
            <a:ext cx="8257117" cy="468313"/>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ПОРЯДОК И СРОК ОПЛАТЫ, ПОРЯДОК И СРОК ОСУЩЕСТВЛЕНИЯ ЗАКАЗЧИКОМ ПРИЕМКИ, А ТАКЖЕ ПОРЯДОК И СРОК ОФОРМЛЕНИЯ РЕЗУЛЬТАТОВ ПРИЕМКИ </a:t>
            </a:r>
          </a:p>
        </p:txBody>
      </p:sp>
      <p:sp>
        <p:nvSpPr>
          <p:cNvPr id="14" name="Прямоугольник 13"/>
          <p:cNvSpPr/>
          <p:nvPr/>
        </p:nvSpPr>
        <p:spPr>
          <a:xfrm>
            <a:off x="190500" y="3149639"/>
            <a:ext cx="8257117" cy="504825"/>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ИНФОРМАЦИЯ ОБ УМЕНЬШЕНИИ СУММЫ ПЛАТЕЖЕЙ НА РАЗМЕР НАЛОГОВЫХ ПЛАТЕЖЕЙ (ПРИ ЗАКЛЮЧЕНИИ КОНТРАКТА С ФИЗИЧЕСКИМИ ЛИЦАМИ) </a:t>
            </a:r>
          </a:p>
        </p:txBody>
      </p:sp>
      <p:sp>
        <p:nvSpPr>
          <p:cNvPr id="15" name="Прямоугольник 14"/>
          <p:cNvSpPr/>
          <p:nvPr/>
        </p:nvSpPr>
        <p:spPr>
          <a:xfrm>
            <a:off x="190500" y="3738566"/>
            <a:ext cx="8257117" cy="503237"/>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ОБЯЗАННОСТЬ ПОСТАВЩИКА (ПОДРЯДЧИКА, ИСПОЛНИТЕЛЯ) ПРЕДОСТАВЛЯТЬ ЗАКАЗЧИКУ ИНФОРМАЦИЮ О СВОИХ ВЫГОДОПРИОБРЕТАТЕЛЯХ</a:t>
            </a:r>
          </a:p>
        </p:txBody>
      </p:sp>
      <p:sp>
        <p:nvSpPr>
          <p:cNvPr id="16" name="Прямоугольник 15"/>
          <p:cNvSpPr/>
          <p:nvPr/>
        </p:nvSpPr>
        <p:spPr>
          <a:xfrm>
            <a:off x="383143" y="2105064"/>
            <a:ext cx="8544983" cy="360363"/>
          </a:xfrm>
          <a:prstGeom prst="rect">
            <a:avLst/>
          </a:prstGeom>
          <a:solidFill>
            <a:srgbClr val="D99694"/>
          </a:solidFill>
          <a:ln w="12700">
            <a:solidFill>
              <a:schemeClr val="accent2"/>
            </a:solidFill>
          </a:ln>
          <a:effectLst>
            <a:outerShdw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ЕСЛИ КОНТРАКТ ЗАКЛЮЧАЕТСЯ НА СРОК БОЛЕЕ ЧЕМ  3 ГОДА И ЦЕНА КОНТРАКТА СОСТАВЛЯЕТ БОЛЕЕ ЧЕМ 100 МЛН. РУБЛЕЙ</a:t>
            </a:r>
          </a:p>
        </p:txBody>
      </p:sp>
      <p:sp>
        <p:nvSpPr>
          <p:cNvPr id="17" name="Прямоугольник 16"/>
          <p:cNvSpPr/>
          <p:nvPr/>
        </p:nvSpPr>
        <p:spPr>
          <a:xfrm>
            <a:off x="383143" y="4206914"/>
            <a:ext cx="8544983" cy="466725"/>
          </a:xfrm>
          <a:prstGeom prst="rect">
            <a:avLst/>
          </a:prstGeom>
          <a:solidFill>
            <a:srgbClr val="D99694"/>
          </a:solidFill>
          <a:ln w="12700">
            <a:solidFill>
              <a:schemeClr val="accent2"/>
            </a:solidFill>
          </a:ln>
          <a:effectLst>
            <a:outerShdw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ЕСЛИ НАЧАЛЬНАЯ (МАКСИМАЛЬНАЯ) ЦЕНА КОНТРАКТА ПРЕВЫШАЕТ РАЗМЕР, УСТАНОВЛЕННЫЙ ПРАВИТЕЛЬСТВОМ РФ</a:t>
            </a:r>
          </a:p>
        </p:txBody>
      </p:sp>
      <p:sp>
        <p:nvSpPr>
          <p:cNvPr id="18" name="Прямоугольник 17"/>
          <p:cNvSpPr/>
          <p:nvPr/>
        </p:nvSpPr>
        <p:spPr>
          <a:xfrm>
            <a:off x="383117" y="5264150"/>
            <a:ext cx="8447616" cy="649288"/>
          </a:xfrm>
          <a:prstGeom prst="rect">
            <a:avLst/>
          </a:prstGeom>
          <a:solidFill>
            <a:srgbClr val="D99694"/>
          </a:solidFill>
          <a:ln w="12700">
            <a:solidFill>
              <a:schemeClr val="accent2"/>
            </a:solidFill>
          </a:ln>
          <a:effectLst>
            <a:outerShdw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ЕСЛИ  ЦЕНА ДОГОВОРА С НИМ СОСТАВЛЯЕТ БОЛЕЕ ЧЕМ 10% ЦЕНЫ КОНТРАКТА, И ЕСЛИ НАЧАЛЬНАЯ (МАКСИМАЛЬНАЯ) ЦЕНА КОНТРАКТА ЗАКУПКИ ПРЕВЫШАЕТ РАЗМЕР, УСТАНОВЛЕННЫЙ ПРАВИТЕЛЬСТВОМ РФ</a:t>
            </a:r>
          </a:p>
        </p:txBody>
      </p:sp>
      <p:sp>
        <p:nvSpPr>
          <p:cNvPr id="23" name="Прямоугольник 22"/>
          <p:cNvSpPr/>
          <p:nvPr/>
        </p:nvSpPr>
        <p:spPr>
          <a:xfrm>
            <a:off x="190500" y="5996027"/>
            <a:ext cx="8257117" cy="504825"/>
          </a:xfrm>
          <a:prstGeom prst="rect">
            <a:avLst/>
          </a:prstGeom>
          <a:solidFill>
            <a:srgbClr val="99CCFF"/>
          </a:solidFill>
          <a:ln w="12700">
            <a:solidFill>
              <a:schemeClr val="tx2"/>
            </a:solidFill>
          </a:ln>
          <a:effectLst>
            <a:outerShdw sx="1000" sy="1000" rotWithShape="0">
              <a:srgbClr val="000000"/>
            </a:outerShdw>
          </a:effectLst>
        </p:spPr>
        <p:style>
          <a:lnRef idx="1">
            <a:schemeClr val="accent5"/>
          </a:lnRef>
          <a:fillRef idx="2">
            <a:schemeClr val="accent5"/>
          </a:fillRef>
          <a:effectRef idx="1">
            <a:schemeClr val="accent5"/>
          </a:effectRef>
          <a:fontRef idx="minor">
            <a:schemeClr val="dk1"/>
          </a:fontRef>
        </p:style>
        <p:txBody>
          <a:bodyPr anchor="ct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defTabSz="914400" eaLnBrk="0" fontAlgn="base" hangingPunct="0">
              <a:spcBef>
                <a:spcPct val="0"/>
              </a:spcBef>
              <a:spcAft>
                <a:spcPct val="0"/>
              </a:spcAft>
            </a:pPr>
            <a:r>
              <a:rPr lang="ru-RU" altLang="ru-RU" sz="1100" smtClean="0">
                <a:solidFill>
                  <a:srgbClr val="1F497D"/>
                </a:solidFill>
              </a:rPr>
              <a:t>УСЛОВИЕ О СРОКАХ ВОЗВРАТА ЗАКАЗЧИКОМ ПОСТАВЩИКУ ДЕНЕЖНЫХ СРЕДСТВ, ВНЕСЕННЫХ В КАЧЕСТВЕ ОБЕСПЕЧЕНИЯ ИСПОЛНЕНИЯ КОНТРАКТА </a:t>
            </a:r>
          </a:p>
        </p:txBody>
      </p:sp>
    </p:spTree>
    <p:extLst>
      <p:ext uri="{BB962C8B-B14F-4D97-AF65-F5344CB8AC3E}">
        <p14:creationId xmlns:p14="http://schemas.microsoft.com/office/powerpoint/2010/main" val="1489207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4_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3777131" cy="321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990656" y="371222"/>
            <a:ext cx="5147948" cy="446276"/>
          </a:xfrm>
          <a:prstGeom prst="rect">
            <a:avLst/>
          </a:prstGeom>
        </p:spPr>
        <p:txBody>
          <a:bodyPr wrap="none">
            <a:spAutoFit/>
          </a:bodyPr>
          <a:lstStyle/>
          <a:p>
            <a:pPr>
              <a:lnSpc>
                <a:spcPct val="115000"/>
              </a:lnSpc>
              <a:spcAft>
                <a:spcPts val="0"/>
              </a:spcAft>
            </a:pPr>
            <a:r>
              <a:rPr lang="ru-RU" sz="2000" dirty="0">
                <a:solidFill>
                  <a:srgbClr val="121212"/>
                </a:solidFill>
                <a:latin typeface="Times New Roman"/>
                <a:ea typeface="Times New Roman"/>
                <a:cs typeface="Times New Roman"/>
              </a:rPr>
              <a:t>Обеспечение заявок в конкурсах и аукционах</a:t>
            </a:r>
            <a:endParaRPr lang="ru-RU" sz="1800" dirty="0">
              <a:ea typeface="Calibri"/>
              <a:cs typeface="Times New Roman"/>
            </a:endParaRPr>
          </a:p>
        </p:txBody>
      </p:sp>
      <p:sp>
        <p:nvSpPr>
          <p:cNvPr id="3" name="Прямоугольник 2"/>
          <p:cNvSpPr/>
          <p:nvPr/>
        </p:nvSpPr>
        <p:spPr>
          <a:xfrm>
            <a:off x="2880360" y="817498"/>
            <a:ext cx="9189720" cy="2477601"/>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Размер обеспечения заявки </a:t>
            </a:r>
            <a:r>
              <a:rPr lang="ru-RU" sz="2000" dirty="0" smtClean="0">
                <a:solidFill>
                  <a:srgbClr val="121212"/>
                </a:solidFill>
                <a:latin typeface="Times New Roman"/>
                <a:ea typeface="Times New Roman"/>
                <a:cs typeface="Times New Roman"/>
              </a:rPr>
              <a:t>с </a:t>
            </a:r>
            <a:r>
              <a:rPr lang="ru-RU" sz="2000" dirty="0">
                <a:solidFill>
                  <a:srgbClr val="121212"/>
                </a:solidFill>
                <a:latin typeface="Times New Roman"/>
                <a:ea typeface="Times New Roman"/>
                <a:cs typeface="Times New Roman"/>
              </a:rPr>
              <a:t>1 июля 2018 года. В закупках до 1 млн заказчик может не требовать обеспечения. Если в закупке есть обеспечение заявки, то оно будет таким:</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от 0,5 до 1 % от НМЦ, если закупка до 20 млн руб.,</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от 0,5 до 5 % от НМЦ, если закупка дороже 20 млн руб.,</a:t>
            </a:r>
            <a:endParaRPr lang="ru-RU" sz="1800" dirty="0">
              <a:ea typeface="Calibri"/>
              <a:cs typeface="Times New Roman"/>
            </a:endParaRPr>
          </a:p>
          <a:p>
            <a:r>
              <a:rPr lang="ru-RU" sz="2000" dirty="0">
                <a:solidFill>
                  <a:srgbClr val="121212"/>
                </a:solidFill>
                <a:latin typeface="Times New Roman"/>
                <a:ea typeface="Times New Roman"/>
              </a:rPr>
              <a:t>2%, если НМЦ от 20 млн и действуют преференции для УИС и организаций инвалидов.</a:t>
            </a:r>
            <a:endParaRPr lang="ru-RU" dirty="0"/>
          </a:p>
        </p:txBody>
      </p:sp>
      <p:sp>
        <p:nvSpPr>
          <p:cNvPr id="4" name="Прямоугольник 3"/>
          <p:cNvSpPr/>
          <p:nvPr/>
        </p:nvSpPr>
        <p:spPr>
          <a:xfrm>
            <a:off x="205743" y="3073054"/>
            <a:ext cx="12092940" cy="3560975"/>
          </a:xfrm>
          <a:prstGeom prst="rect">
            <a:avLst/>
          </a:prstGeom>
        </p:spPr>
        <p:txBody>
          <a:bodyPr wrap="square">
            <a:spAutoFit/>
          </a:bodyPr>
          <a:lstStyle/>
          <a:p>
            <a:pPr>
              <a:lnSpc>
                <a:spcPct val="115000"/>
              </a:lnSpc>
              <a:spcAft>
                <a:spcPts val="0"/>
              </a:spcAft>
            </a:pPr>
            <a:r>
              <a:rPr lang="ru-RU" sz="1400" b="1" dirty="0">
                <a:solidFill>
                  <a:srgbClr val="121212"/>
                </a:solidFill>
                <a:latin typeface="Times New Roman"/>
                <a:ea typeface="Times New Roman"/>
                <a:cs typeface="Times New Roman"/>
              </a:rPr>
              <a:t>Когда вернут обеспечение заявки?</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smtClean="0">
                <a:solidFill>
                  <a:srgbClr val="121212"/>
                </a:solidFill>
                <a:latin typeface="Times New Roman"/>
                <a:ea typeface="Times New Roman"/>
                <a:cs typeface="Times New Roman"/>
              </a:rPr>
              <a:t>В</a:t>
            </a:r>
            <a:r>
              <a:rPr lang="ru-RU" sz="1400" dirty="0">
                <a:solidFill>
                  <a:srgbClr val="121212"/>
                </a:solidFill>
                <a:latin typeface="Times New Roman"/>
                <a:ea typeface="Times New Roman"/>
                <a:cs typeface="Times New Roman"/>
              </a:rPr>
              <a:t> бумажных процедурах в течение пяти рабочих дней,</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В электронных закупках в течение одного рабочего дня с даты наступления одного из перечисленных ниже случаев. </a:t>
            </a:r>
            <a:endParaRPr lang="ru-RU" sz="1400" dirty="0">
              <a:ea typeface="Calibri"/>
              <a:cs typeface="Times New Roman"/>
            </a:endParaRPr>
          </a:p>
          <a:p>
            <a:pPr>
              <a:lnSpc>
                <a:spcPct val="115000"/>
              </a:lnSpc>
              <a:spcAft>
                <a:spcPts val="0"/>
              </a:spcAft>
            </a:pPr>
            <a:r>
              <a:rPr lang="ru-RU" sz="1400" dirty="0">
                <a:solidFill>
                  <a:srgbClr val="121212"/>
                </a:solidFill>
                <a:latin typeface="Times New Roman"/>
                <a:ea typeface="Times New Roman"/>
                <a:cs typeface="Times New Roman"/>
              </a:rPr>
              <a:t>Деньги возвращают в следующих случаях:</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Закупка завершилась. Деньги вернут всем, кроме победителя, который получит назад обеспечение заявки, после того как подпишет контракт.</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Закупку отменили.</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Заявку участника отклонили.</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Участник отозвал заявку до окончания срока подачи заявок.</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Поставщик подал заявку после окончания срока подачи заявок.</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Поставщика отстранили от участия в закупке, так как он не соответствует требованиям (гарантия в этом случае не возвращается, но деньги по ней не взыскивают).</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Заказчик отказался заключать контракт с победителем закупки лекарств в одном из двух случаев: предельная цена на предложенное лекарства не зарегистрирована или цена победителя превышает предельную цену (ч. 9 и 10 статьи 31-ФЗ).</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400" dirty="0">
                <a:solidFill>
                  <a:srgbClr val="121212"/>
                </a:solidFill>
                <a:latin typeface="Times New Roman"/>
                <a:ea typeface="Times New Roman"/>
                <a:cs typeface="Times New Roman"/>
              </a:rPr>
              <a:t>ФАС не согласовала заказчику заключение контракта с единственным поставщиком.</a:t>
            </a:r>
            <a:endParaRPr lang="ru-RU" sz="1400" dirty="0">
              <a:ea typeface="Calibri"/>
              <a:cs typeface="Times New Roman"/>
            </a:endParaRPr>
          </a:p>
        </p:txBody>
      </p:sp>
    </p:spTree>
    <p:extLst>
      <p:ext uri="{BB962C8B-B14F-4D97-AF65-F5344CB8AC3E}">
        <p14:creationId xmlns:p14="http://schemas.microsoft.com/office/powerpoint/2010/main" val="4141126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591" y="1507"/>
            <a:ext cx="11818620" cy="1685077"/>
          </a:xfrm>
          <a:prstGeom prst="rect">
            <a:avLst/>
          </a:prstGeom>
        </p:spPr>
        <p:txBody>
          <a:bodyPr wrap="square">
            <a:spAutoFit/>
          </a:bodyPr>
          <a:lstStyle/>
          <a:p>
            <a:pPr>
              <a:lnSpc>
                <a:spcPct val="115000"/>
              </a:lnSpc>
              <a:spcAft>
                <a:spcPts val="0"/>
              </a:spcAft>
            </a:pPr>
            <a:r>
              <a:rPr lang="ru-RU" sz="1800" dirty="0">
                <a:solidFill>
                  <a:srgbClr val="121212"/>
                </a:solidFill>
                <a:latin typeface="Times New Roman"/>
                <a:ea typeface="Times New Roman"/>
                <a:cs typeface="Times New Roman"/>
              </a:rPr>
              <a:t>Участник закупки не получает назад обеспечение заявки в одном из этих случаев:</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800" dirty="0">
                <a:solidFill>
                  <a:srgbClr val="121212"/>
                </a:solidFill>
                <a:latin typeface="Times New Roman"/>
                <a:ea typeface="Times New Roman"/>
                <a:cs typeface="Times New Roman"/>
              </a:rPr>
              <a:t>Победил в бумажном/ электронном конкурсе или аукционе, но уклоняется заключить контракт.</a:t>
            </a:r>
            <a:endParaRPr lang="ru-RU" sz="18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sz="1800" dirty="0">
                <a:solidFill>
                  <a:srgbClr val="121212"/>
                </a:solidFill>
                <a:latin typeface="Times New Roman"/>
                <a:ea typeface="Times New Roman"/>
                <a:cs typeface="Times New Roman"/>
              </a:rPr>
              <a:t>В электронном конкурсе или аукционе за один квартал три его заявки (вторые части), отправленные с одной ЭТП,  не соответствуют требованиям заказчика. Тогда обеспечение третьей заявки переведут в бюджет. Это решение поставщик может обжаловать.</a:t>
            </a:r>
            <a:endParaRPr lang="ru-RU" sz="1800" dirty="0">
              <a:ea typeface="Calibri"/>
              <a:cs typeface="Times New Roman"/>
            </a:endParaRPr>
          </a:p>
        </p:txBody>
      </p:sp>
      <p:sp>
        <p:nvSpPr>
          <p:cNvPr id="3" name="Прямоугольник 2"/>
          <p:cNvSpPr/>
          <p:nvPr/>
        </p:nvSpPr>
        <p:spPr>
          <a:xfrm>
            <a:off x="4201610" y="1749178"/>
            <a:ext cx="4312399" cy="446276"/>
          </a:xfrm>
          <a:prstGeom prst="rect">
            <a:avLst/>
          </a:prstGeom>
        </p:spPr>
        <p:txBody>
          <a:bodyPr wrap="none">
            <a:spAutoFit/>
          </a:bodyPr>
          <a:lstStyle/>
          <a:p>
            <a:pPr>
              <a:lnSpc>
                <a:spcPct val="115000"/>
              </a:lnSpc>
              <a:spcAft>
                <a:spcPts val="0"/>
              </a:spcAft>
            </a:pPr>
            <a:r>
              <a:rPr lang="ru-RU" sz="2000" b="1" dirty="0">
                <a:solidFill>
                  <a:srgbClr val="FF0000"/>
                </a:solidFill>
                <a:latin typeface="Times New Roman"/>
                <a:ea typeface="Times New Roman"/>
                <a:cs typeface="Times New Roman"/>
              </a:rPr>
              <a:t>Запрет на переговоры с заказчиком</a:t>
            </a:r>
            <a:endParaRPr lang="ru-RU" sz="1800" b="1" dirty="0">
              <a:solidFill>
                <a:srgbClr val="FF0000"/>
              </a:solidFill>
              <a:ea typeface="Calibri"/>
              <a:cs typeface="Times New Roman"/>
            </a:endParaRPr>
          </a:p>
        </p:txBody>
      </p:sp>
      <p:pic>
        <p:nvPicPr>
          <p:cNvPr id="2050" name="Picture 2" descr="%D0%B7%D0%B0%D0%BA%D1%83%D0%BF%D0%BA%D0%B8%20%D0%B1%D0%B0%D0%BD%D0%BA%D0%BE%D0%B2%D1%81%D0%BA%D0%B0%D1%8F%20%D0%B3%D0%B0%D1%80%D0%B0%D0%BD%D1%82%D0%B8%D1%8F-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83418"/>
            <a:ext cx="45259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201600" y="2173030"/>
            <a:ext cx="7765633" cy="707886"/>
          </a:xfrm>
          <a:prstGeom prst="rect">
            <a:avLst/>
          </a:prstGeom>
        </p:spPr>
        <p:txBody>
          <a:bodyPr wrap="square">
            <a:spAutoFit/>
          </a:bodyPr>
          <a:lstStyle/>
          <a:p>
            <a:r>
              <a:rPr lang="ru-RU" sz="2000" dirty="0">
                <a:solidFill>
                  <a:srgbClr val="121212"/>
                </a:solidFill>
                <a:latin typeface="Times New Roman"/>
                <a:ea typeface="Times New Roman"/>
              </a:rPr>
              <a:t>Закон запрещает участникам общаться с заказчиками и членами комиссий до определения победителя.</a:t>
            </a:r>
            <a:endParaRPr lang="ru-RU" dirty="0"/>
          </a:p>
        </p:txBody>
      </p:sp>
      <p:sp>
        <p:nvSpPr>
          <p:cNvPr id="5" name="Прямоугольник 4"/>
          <p:cNvSpPr/>
          <p:nvPr/>
        </p:nvSpPr>
        <p:spPr>
          <a:xfrm>
            <a:off x="3585232" y="2880899"/>
            <a:ext cx="8606791" cy="1508105"/>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В электронном аукционе заказчику запрещено общаться с оператором ЭТП, а оператору ЭТП с участником электронного аукциона, если это создает преимущество участнику или приведет к разглашению конфиденциальной информации.</a:t>
            </a:r>
            <a:endParaRPr lang="ru-RU" sz="1800" dirty="0">
              <a:ea typeface="Calibri"/>
              <a:cs typeface="Times New Roman"/>
            </a:endParaRPr>
          </a:p>
        </p:txBody>
      </p:sp>
    </p:spTree>
    <p:extLst>
      <p:ext uri="{BB962C8B-B14F-4D97-AF65-F5344CB8AC3E}">
        <p14:creationId xmlns:p14="http://schemas.microsoft.com/office/powerpoint/2010/main" val="2253826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7661" y="199774"/>
            <a:ext cx="4538871" cy="587853"/>
          </a:xfrm>
          <a:prstGeom prst="rect">
            <a:avLst/>
          </a:prstGeom>
        </p:spPr>
        <p:txBody>
          <a:bodyPr wrap="none">
            <a:spAutoFit/>
          </a:bodyPr>
          <a:lstStyle/>
          <a:p>
            <a:pPr>
              <a:lnSpc>
                <a:spcPct val="115000"/>
              </a:lnSpc>
              <a:spcAft>
                <a:spcPts val="0"/>
              </a:spcAft>
            </a:pPr>
            <a:r>
              <a:rPr lang="ru-RU" sz="2800" b="1" dirty="0">
                <a:solidFill>
                  <a:srgbClr val="121212"/>
                </a:solidFill>
                <a:latin typeface="Times New Roman"/>
                <a:ea typeface="Times New Roman"/>
                <a:cs typeface="Times New Roman"/>
              </a:rPr>
              <a:t>Конкурсная документация</a:t>
            </a:r>
            <a:endParaRPr lang="ru-RU" sz="2800" dirty="0">
              <a:ea typeface="Calibri"/>
              <a:cs typeface="Times New Roman"/>
            </a:endParaRPr>
          </a:p>
        </p:txBody>
      </p:sp>
      <p:sp>
        <p:nvSpPr>
          <p:cNvPr id="3" name="Прямоугольник 2"/>
          <p:cNvSpPr/>
          <p:nvPr/>
        </p:nvSpPr>
        <p:spPr>
          <a:xfrm>
            <a:off x="285751" y="756237"/>
            <a:ext cx="11407140" cy="2215991"/>
          </a:xfrm>
          <a:prstGeom prst="rect">
            <a:avLst/>
          </a:prstGeom>
        </p:spPr>
        <p:txBody>
          <a:bodyPr wrap="square">
            <a:spAutoFit/>
          </a:bodyPr>
          <a:lstStyle/>
          <a:p>
            <a:pPr marL="342900" lvl="0" indent="-342900">
              <a:lnSpc>
                <a:spcPct val="115000"/>
              </a:lnSpc>
              <a:spcAft>
                <a:spcPts val="0"/>
              </a:spcAft>
              <a:buFont typeface="+mj-lt"/>
              <a:buAutoNum type="arabicPeriod"/>
              <a:tabLst>
                <a:tab pos="457200" algn="l"/>
              </a:tabLst>
            </a:pPr>
            <a:r>
              <a:rPr lang="ru-RU" sz="2000" dirty="0">
                <a:solidFill>
                  <a:srgbClr val="824DE2"/>
                </a:solidFill>
                <a:latin typeface="Times New Roman"/>
                <a:ea typeface="Times New Roman"/>
                <a:cs typeface="Times New Roman"/>
                <a:hlinkClick r:id="rId2"/>
              </a:rPr>
              <a:t>Описание объекта</a:t>
            </a:r>
            <a:r>
              <a:rPr lang="ru-RU" sz="2000" dirty="0">
                <a:solidFill>
                  <a:srgbClr val="121212"/>
                </a:solidFill>
                <a:latin typeface="Times New Roman"/>
                <a:ea typeface="Times New Roman"/>
                <a:cs typeface="Times New Roman"/>
              </a:rPr>
              <a:t> закупки и условий контракта.</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Обоснование НМЦ и валюту контракта.</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Требования к составу и содержанию заявки, </a:t>
            </a:r>
            <a:r>
              <a:rPr lang="ru-RU" sz="2000" dirty="0" smtClean="0">
                <a:solidFill>
                  <a:srgbClr val="121212"/>
                </a:solidFill>
                <a:latin typeface="Times New Roman"/>
                <a:ea typeface="Times New Roman"/>
                <a:cs typeface="Times New Roman"/>
              </a:rPr>
              <a:t>как </a:t>
            </a:r>
            <a:r>
              <a:rPr lang="ru-RU" sz="2000" dirty="0">
                <a:solidFill>
                  <a:srgbClr val="121212"/>
                </a:solidFill>
                <a:latin typeface="Times New Roman"/>
                <a:ea typeface="Times New Roman"/>
                <a:cs typeface="Times New Roman"/>
              </a:rPr>
              <a:t>поставщик должен описывать свое предложение.</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Инструкцию по заполнению заявки.</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Разрешение менять условия контракта по установленным правилам.</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Разрешение заключить контракты </a:t>
            </a:r>
            <a:r>
              <a:rPr lang="ru-RU" sz="2000" dirty="0" smtClean="0">
                <a:solidFill>
                  <a:srgbClr val="121212"/>
                </a:solidFill>
                <a:latin typeface="Times New Roman"/>
                <a:ea typeface="Times New Roman"/>
                <a:cs typeface="Times New Roman"/>
              </a:rPr>
              <a:t>на </a:t>
            </a:r>
            <a:r>
              <a:rPr lang="ru-RU" sz="2000" dirty="0" err="1" smtClean="0">
                <a:solidFill>
                  <a:srgbClr val="121212"/>
                </a:solidFill>
                <a:latin typeface="Times New Roman"/>
                <a:ea typeface="Times New Roman"/>
                <a:cs typeface="Times New Roman"/>
              </a:rPr>
              <a:t>НИРс</a:t>
            </a:r>
            <a:r>
              <a:rPr lang="ru-RU" sz="2000" dirty="0">
                <a:solidFill>
                  <a:srgbClr val="121212"/>
                </a:solidFill>
                <a:latin typeface="Times New Roman"/>
                <a:ea typeface="Times New Roman"/>
                <a:cs typeface="Times New Roman"/>
              </a:rPr>
              <a:t> несколькими участниками открытого конкурса.</a:t>
            </a:r>
            <a:endParaRPr lang="ru-RU" sz="1800" dirty="0">
              <a:ea typeface="Calibri"/>
              <a:cs typeface="Times New Roman"/>
            </a:endParaRPr>
          </a:p>
        </p:txBody>
      </p:sp>
      <p:sp>
        <p:nvSpPr>
          <p:cNvPr id="4" name="Прямоугольник 3"/>
          <p:cNvSpPr/>
          <p:nvPr/>
        </p:nvSpPr>
        <p:spPr>
          <a:xfrm>
            <a:off x="708661" y="2870845"/>
            <a:ext cx="11372851" cy="2215991"/>
          </a:xfrm>
          <a:prstGeom prst="rect">
            <a:avLst/>
          </a:prstGeom>
        </p:spPr>
        <p:txBody>
          <a:bodyPr wrap="square">
            <a:spAutoFit/>
          </a:bodyPr>
          <a:lstStyle/>
          <a:p>
            <a:pPr lvl="0">
              <a:lnSpc>
                <a:spcPct val="115000"/>
              </a:lnSpc>
              <a:spcAft>
                <a:spcPts val="0"/>
              </a:spcAft>
              <a:tabLst>
                <a:tab pos="457200" algn="l"/>
              </a:tabLst>
            </a:pPr>
            <a:r>
              <a:rPr lang="ru-RU" sz="2000" dirty="0" smtClean="0">
                <a:solidFill>
                  <a:srgbClr val="121212"/>
                </a:solidFill>
                <a:latin typeface="Times New Roman"/>
                <a:ea typeface="Times New Roman"/>
                <a:cs typeface="Times New Roman"/>
              </a:rPr>
              <a:t>7. Порядок </a:t>
            </a:r>
            <a:r>
              <a:rPr lang="ru-RU" sz="2000" dirty="0">
                <a:solidFill>
                  <a:srgbClr val="121212"/>
                </a:solidFill>
                <a:latin typeface="Times New Roman"/>
                <a:ea typeface="Times New Roman"/>
                <a:cs typeface="Times New Roman"/>
              </a:rPr>
              <a:t>и срок </a:t>
            </a:r>
            <a:r>
              <a:rPr lang="ru-RU" sz="2000" dirty="0" smtClean="0">
                <a:solidFill>
                  <a:srgbClr val="121212"/>
                </a:solidFill>
                <a:latin typeface="Times New Roman"/>
                <a:ea typeface="Times New Roman"/>
                <a:cs typeface="Times New Roman"/>
              </a:rPr>
              <a:t>отзыва заявок</a:t>
            </a:r>
            <a:r>
              <a:rPr lang="ru-RU" sz="2000" dirty="0">
                <a:solidFill>
                  <a:srgbClr val="121212"/>
                </a:solidFill>
                <a:latin typeface="Times New Roman"/>
                <a:ea typeface="Times New Roman"/>
                <a:cs typeface="Times New Roman"/>
              </a:rPr>
              <a:t>, правила возврата заявок, которые поступили после окончания срока подачи, порядок внесения изменений в эти заявки.</a:t>
            </a:r>
            <a:endParaRPr lang="ru-RU" sz="1800" dirty="0">
              <a:ea typeface="Calibri"/>
              <a:cs typeface="Times New Roman"/>
            </a:endParaRPr>
          </a:p>
          <a:p>
            <a:pPr lvl="0">
              <a:lnSpc>
                <a:spcPct val="115000"/>
              </a:lnSpc>
              <a:spcAft>
                <a:spcPts val="0"/>
              </a:spcAft>
              <a:tabLst>
                <a:tab pos="457200" algn="l"/>
              </a:tabLst>
            </a:pPr>
            <a:r>
              <a:rPr lang="ru-RU" sz="2000" dirty="0" smtClean="0">
                <a:solidFill>
                  <a:srgbClr val="121212"/>
                </a:solidFill>
                <a:latin typeface="Times New Roman"/>
                <a:ea typeface="Times New Roman"/>
                <a:cs typeface="Times New Roman"/>
              </a:rPr>
              <a:t>8. Правила</a:t>
            </a:r>
            <a:r>
              <a:rPr lang="ru-RU" sz="2000" dirty="0">
                <a:solidFill>
                  <a:srgbClr val="121212"/>
                </a:solidFill>
                <a:latin typeface="Times New Roman"/>
                <a:ea typeface="Times New Roman"/>
                <a:cs typeface="Times New Roman"/>
              </a:rPr>
              <a:t>, по которым можно подать запрос на разъяснения и даты.</a:t>
            </a:r>
            <a:endParaRPr lang="ru-RU" sz="1800" dirty="0">
              <a:ea typeface="Calibri"/>
              <a:cs typeface="Times New Roman"/>
            </a:endParaRPr>
          </a:p>
          <a:p>
            <a:pPr lvl="0">
              <a:lnSpc>
                <a:spcPct val="115000"/>
              </a:lnSpc>
              <a:spcAft>
                <a:spcPts val="0"/>
              </a:spcAft>
              <a:tabLst>
                <a:tab pos="457200" algn="l"/>
              </a:tabLst>
            </a:pPr>
            <a:r>
              <a:rPr lang="ru-RU" sz="2000" dirty="0" smtClean="0">
                <a:solidFill>
                  <a:srgbClr val="121212"/>
                </a:solidFill>
                <a:latin typeface="Times New Roman"/>
                <a:ea typeface="Times New Roman"/>
                <a:cs typeface="Times New Roman"/>
              </a:rPr>
              <a:t>9. Критерии </a:t>
            </a:r>
            <a:r>
              <a:rPr lang="ru-RU" sz="2000" dirty="0">
                <a:solidFill>
                  <a:srgbClr val="121212"/>
                </a:solidFill>
                <a:latin typeface="Times New Roman"/>
                <a:ea typeface="Times New Roman"/>
                <a:cs typeface="Times New Roman"/>
              </a:rPr>
              <a:t>оценки заявок, величины значимости критериев, порядок рассмотрения и оценки заявок.</a:t>
            </a:r>
            <a:endParaRPr lang="ru-RU" sz="1800" dirty="0">
              <a:ea typeface="Calibri"/>
              <a:cs typeface="Times New Roman"/>
            </a:endParaRPr>
          </a:p>
          <a:p>
            <a:pPr lvl="0">
              <a:lnSpc>
                <a:spcPct val="115000"/>
              </a:lnSpc>
              <a:spcAft>
                <a:spcPts val="0"/>
              </a:spcAft>
              <a:tabLst>
                <a:tab pos="457200" algn="l"/>
              </a:tabLst>
            </a:pPr>
            <a:r>
              <a:rPr lang="ru-RU" sz="2000" dirty="0" smtClean="0">
                <a:solidFill>
                  <a:srgbClr val="121212"/>
                </a:solidFill>
                <a:latin typeface="Times New Roman"/>
                <a:ea typeface="Times New Roman"/>
                <a:cs typeface="Times New Roman"/>
              </a:rPr>
              <a:t>10. Размер </a:t>
            </a:r>
            <a:r>
              <a:rPr lang="ru-RU" sz="2000" dirty="0">
                <a:solidFill>
                  <a:srgbClr val="121212"/>
                </a:solidFill>
                <a:latin typeface="Times New Roman"/>
                <a:ea typeface="Times New Roman"/>
                <a:cs typeface="Times New Roman"/>
              </a:rPr>
              <a:t>обеспечения заявки и исполнения контракта, </a:t>
            </a:r>
            <a:r>
              <a:rPr lang="ru-RU" sz="2000" dirty="0" smtClean="0">
                <a:solidFill>
                  <a:srgbClr val="121212"/>
                </a:solidFill>
                <a:latin typeface="Times New Roman"/>
                <a:ea typeface="Times New Roman"/>
                <a:cs typeface="Times New Roman"/>
              </a:rPr>
              <a:t>условия </a:t>
            </a:r>
            <a:r>
              <a:rPr lang="ru-RU" sz="2000" dirty="0">
                <a:solidFill>
                  <a:srgbClr val="121212"/>
                </a:solidFill>
                <a:latin typeface="Times New Roman"/>
                <a:ea typeface="Times New Roman"/>
                <a:cs typeface="Times New Roman"/>
              </a:rPr>
              <a:t>банковской </a:t>
            </a:r>
            <a:r>
              <a:rPr lang="ru-RU" sz="2000" dirty="0" smtClean="0">
                <a:solidFill>
                  <a:srgbClr val="121212"/>
                </a:solidFill>
                <a:latin typeface="Times New Roman"/>
                <a:ea typeface="Times New Roman"/>
                <a:cs typeface="Times New Roman"/>
              </a:rPr>
              <a:t>гарантии (</a:t>
            </a:r>
            <a:r>
              <a:rPr lang="ru-RU" sz="1400" dirty="0" smtClean="0">
                <a:solidFill>
                  <a:srgbClr val="121212"/>
                </a:solidFill>
                <a:latin typeface="Times New Roman"/>
                <a:ea typeface="Times New Roman"/>
                <a:cs typeface="Times New Roman"/>
              </a:rPr>
              <a:t>срок </a:t>
            </a:r>
            <a:r>
              <a:rPr lang="ru-RU" sz="1400" dirty="0">
                <a:solidFill>
                  <a:srgbClr val="121212"/>
                </a:solidFill>
                <a:latin typeface="Times New Roman"/>
                <a:ea typeface="Times New Roman"/>
                <a:cs typeface="Times New Roman"/>
              </a:rPr>
              <a:t>ее </a:t>
            </a:r>
            <a:r>
              <a:rPr lang="ru-RU" sz="1400" dirty="0" smtClean="0">
                <a:solidFill>
                  <a:srgbClr val="121212"/>
                </a:solidFill>
                <a:latin typeface="Times New Roman"/>
                <a:ea typeface="Times New Roman"/>
                <a:cs typeface="Times New Roman"/>
              </a:rPr>
              <a:t>действия)</a:t>
            </a:r>
            <a:r>
              <a:rPr lang="ru-RU" sz="2000" dirty="0" smtClean="0">
                <a:solidFill>
                  <a:srgbClr val="121212"/>
                </a:solidFill>
                <a:latin typeface="Times New Roman"/>
                <a:ea typeface="Times New Roman"/>
                <a:cs typeface="Times New Roman"/>
              </a:rPr>
              <a:t>.</a:t>
            </a:r>
            <a:endParaRPr lang="ru-RU" sz="1800" dirty="0">
              <a:ea typeface="Calibri"/>
              <a:cs typeface="Times New Roman"/>
            </a:endParaRPr>
          </a:p>
          <a:p>
            <a:pPr lvl="0">
              <a:lnSpc>
                <a:spcPct val="115000"/>
              </a:lnSpc>
              <a:spcAft>
                <a:spcPts val="0"/>
              </a:spcAft>
              <a:tabLst>
                <a:tab pos="457200" algn="l"/>
              </a:tabLst>
            </a:pPr>
            <a:r>
              <a:rPr lang="ru-RU" sz="2000" dirty="0" smtClean="0">
                <a:solidFill>
                  <a:srgbClr val="121212"/>
                </a:solidFill>
                <a:latin typeface="Times New Roman"/>
                <a:ea typeface="Times New Roman"/>
                <a:cs typeface="Times New Roman"/>
              </a:rPr>
              <a:t>11.  Информацию </a:t>
            </a:r>
            <a:r>
              <a:rPr lang="ru-RU" sz="2000" dirty="0">
                <a:solidFill>
                  <a:srgbClr val="121212"/>
                </a:solidFill>
                <a:latin typeface="Times New Roman"/>
                <a:ea typeface="Times New Roman"/>
                <a:cs typeface="Times New Roman"/>
              </a:rPr>
              <a:t>о сотрудниках контрактной службы, ответственных за заключение контракта.</a:t>
            </a:r>
            <a:endParaRPr lang="ru-RU" sz="1800" dirty="0">
              <a:ea typeface="Calibri"/>
              <a:cs typeface="Times New Roman"/>
            </a:endParaRPr>
          </a:p>
        </p:txBody>
      </p:sp>
      <p:sp>
        <p:nvSpPr>
          <p:cNvPr id="5" name="Прямоугольник 4"/>
          <p:cNvSpPr/>
          <p:nvPr/>
        </p:nvSpPr>
        <p:spPr>
          <a:xfrm>
            <a:off x="400051" y="5086805"/>
            <a:ext cx="11544300" cy="1862048"/>
          </a:xfrm>
          <a:prstGeom prst="rect">
            <a:avLst/>
          </a:prstGeom>
        </p:spPr>
        <p:txBody>
          <a:bodyPr wrap="square">
            <a:spAutoFit/>
          </a:bodyPr>
          <a:lstStyle/>
          <a:p>
            <a:pPr marL="342900" lvl="0" indent="-342900">
              <a:lnSpc>
                <a:spcPct val="115000"/>
              </a:lnSpc>
              <a:spcAft>
                <a:spcPts val="0"/>
              </a:spcAft>
              <a:buFont typeface="+mj-lt"/>
              <a:buAutoNum type="arabicPeriod"/>
              <a:tabLst>
                <a:tab pos="457200" algn="l"/>
              </a:tabLst>
            </a:pPr>
            <a:r>
              <a:rPr lang="ru-RU" sz="2000" dirty="0" smtClean="0">
                <a:solidFill>
                  <a:srgbClr val="121212"/>
                </a:solidFill>
                <a:latin typeface="Times New Roman"/>
                <a:ea typeface="Times New Roman"/>
                <a:cs typeface="Times New Roman"/>
              </a:rPr>
              <a:t>Срок подписания контракта победителем, </a:t>
            </a:r>
            <a:r>
              <a:rPr lang="ru-RU" sz="2000" dirty="0">
                <a:solidFill>
                  <a:srgbClr val="121212"/>
                </a:solidFill>
                <a:latin typeface="Times New Roman"/>
                <a:ea typeface="Times New Roman"/>
                <a:cs typeface="Times New Roman"/>
              </a:rPr>
              <a:t>условия признания победителя открытого конкурса или данного участника уклонившимися от заключения контракта.</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Информацию о возможности расторгнуть контракт в одностороннем порядке.</a:t>
            </a:r>
            <a:endParaRPr lang="ru-RU" sz="1800" dirty="0">
              <a:ea typeface="Calibri"/>
              <a:cs typeface="Times New Roman"/>
            </a:endParaRPr>
          </a:p>
          <a:p>
            <a:pPr>
              <a:lnSpc>
                <a:spcPct val="115000"/>
              </a:lnSpc>
              <a:spcAft>
                <a:spcPts val="0"/>
              </a:spcAft>
            </a:pPr>
            <a:r>
              <a:rPr lang="ru-RU" sz="2000" i="1" dirty="0">
                <a:solidFill>
                  <a:srgbClr val="FF0000"/>
                </a:solidFill>
                <a:latin typeface="Times New Roman"/>
                <a:ea typeface="Times New Roman"/>
                <a:cs typeface="Times New Roman"/>
              </a:rPr>
              <a:t>Нельзя устанавливать требования, которые ограничивают число участников открытого конкурса </a:t>
            </a:r>
            <a:r>
              <a:rPr lang="ru-RU" sz="2000" i="1" dirty="0" smtClean="0">
                <a:solidFill>
                  <a:srgbClr val="FF0000"/>
                </a:solidFill>
                <a:latin typeface="Times New Roman"/>
                <a:ea typeface="Times New Roman"/>
                <a:cs typeface="Times New Roman"/>
              </a:rPr>
              <a:t>и</a:t>
            </a:r>
            <a:r>
              <a:rPr lang="ru-RU" sz="2000" i="1" dirty="0">
                <a:solidFill>
                  <a:srgbClr val="FF0000"/>
                </a:solidFill>
                <a:latin typeface="Times New Roman"/>
                <a:ea typeface="Times New Roman"/>
                <a:cs typeface="Times New Roman"/>
              </a:rPr>
              <a:t> доступ к участию.</a:t>
            </a:r>
            <a:endParaRPr lang="ru-RU" sz="1800" i="1" dirty="0">
              <a:solidFill>
                <a:srgbClr val="FF0000"/>
              </a:solidFill>
              <a:ea typeface="Calibri"/>
              <a:cs typeface="Times New Roman"/>
            </a:endParaRPr>
          </a:p>
        </p:txBody>
      </p:sp>
    </p:spTree>
    <p:extLst>
      <p:ext uri="{BB962C8B-B14F-4D97-AF65-F5344CB8AC3E}">
        <p14:creationId xmlns:p14="http://schemas.microsoft.com/office/powerpoint/2010/main" val="438482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7696" y="96902"/>
            <a:ext cx="3296608"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Конкурсная документация</a:t>
            </a:r>
            <a:endParaRPr lang="ru-RU" sz="1800" dirty="0">
              <a:ea typeface="Calibri"/>
              <a:cs typeface="Times New Roman"/>
            </a:endParaRPr>
          </a:p>
        </p:txBody>
      </p:sp>
      <p:sp>
        <p:nvSpPr>
          <p:cNvPr id="3" name="Прямоугольник 2"/>
          <p:cNvSpPr/>
          <p:nvPr/>
        </p:nvSpPr>
        <p:spPr>
          <a:xfrm>
            <a:off x="121920" y="630736"/>
            <a:ext cx="6096000" cy="1862048"/>
          </a:xfrm>
          <a:prstGeom prst="rect">
            <a:avLst/>
          </a:prstGeom>
        </p:spPr>
        <p:txBody>
          <a:bodyPr>
            <a:spAutoFit/>
          </a:bodyPr>
          <a:lstStyle/>
          <a:p>
            <a:pPr algn="ctr">
              <a:lnSpc>
                <a:spcPct val="115000"/>
              </a:lnSpc>
              <a:spcAft>
                <a:spcPts val="0"/>
              </a:spcAft>
            </a:pPr>
            <a:r>
              <a:rPr lang="ru-RU" sz="2000" b="1" dirty="0">
                <a:solidFill>
                  <a:srgbClr val="121212"/>
                </a:solidFill>
                <a:latin typeface="Times New Roman"/>
                <a:ea typeface="Times New Roman"/>
                <a:cs typeface="Times New Roman"/>
              </a:rPr>
              <a:t>Изменение документации</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Заказчик может изменить конкурсную документацию, но не позже чем за пять дней до даты окончания срока подачи заявок. Нельзя изменять объект закупки и сумму обеспечения заявки.</a:t>
            </a:r>
            <a:endParaRPr lang="ru-RU" sz="1800" dirty="0">
              <a:ea typeface="Calibri"/>
              <a:cs typeface="Times New Roman"/>
            </a:endParaRPr>
          </a:p>
        </p:txBody>
      </p:sp>
      <p:sp>
        <p:nvSpPr>
          <p:cNvPr id="4" name="Прямоугольник 3"/>
          <p:cNvSpPr/>
          <p:nvPr/>
        </p:nvSpPr>
        <p:spPr>
          <a:xfrm>
            <a:off x="6522720" y="543178"/>
            <a:ext cx="5318760" cy="2600712"/>
          </a:xfrm>
          <a:prstGeom prst="rect">
            <a:avLst/>
          </a:prstGeom>
        </p:spPr>
        <p:txBody>
          <a:bodyPr wrap="square">
            <a:spAutoFit/>
          </a:bodyPr>
          <a:lstStyle/>
          <a:p>
            <a:pPr>
              <a:lnSpc>
                <a:spcPct val="115000"/>
              </a:lnSpc>
              <a:spcAft>
                <a:spcPts val="0"/>
              </a:spcAft>
            </a:pPr>
            <a:r>
              <a:rPr lang="ru-RU" sz="2000" b="1" dirty="0">
                <a:solidFill>
                  <a:srgbClr val="121212"/>
                </a:solidFill>
                <a:latin typeface="Times New Roman"/>
                <a:ea typeface="Times New Roman"/>
                <a:cs typeface="Times New Roman"/>
              </a:rPr>
              <a:t>Запрос на разъяснения</a:t>
            </a:r>
            <a:endParaRPr lang="ru-RU" sz="1800" dirty="0">
              <a:ea typeface="Calibri"/>
              <a:cs typeface="Times New Roman"/>
            </a:endParaRPr>
          </a:p>
          <a:p>
            <a:r>
              <a:rPr lang="ru-RU" sz="2000" dirty="0">
                <a:solidFill>
                  <a:srgbClr val="121212"/>
                </a:solidFill>
                <a:latin typeface="Times New Roman"/>
                <a:ea typeface="Times New Roman"/>
              </a:rPr>
              <a:t>Любой участник может отправить в письме заказчику запрос на разъяснения конкурсной документации, если до окончания срока подачи заявки осталось не меньше 5 дней. Заказчик должен ответить в течение двух рабочих дней с даты запроса: в обычном или электронном письме.</a:t>
            </a:r>
            <a:endParaRPr lang="ru-RU" dirty="0"/>
          </a:p>
        </p:txBody>
      </p:sp>
      <p:sp>
        <p:nvSpPr>
          <p:cNvPr id="5" name="Прямоугольник 4"/>
          <p:cNvSpPr/>
          <p:nvPr/>
        </p:nvSpPr>
        <p:spPr>
          <a:xfrm>
            <a:off x="6522743" y="3155346"/>
            <a:ext cx="5406391" cy="1224951"/>
          </a:xfrm>
          <a:prstGeom prst="rect">
            <a:avLst/>
          </a:prstGeom>
        </p:spPr>
        <p:txBody>
          <a:bodyPr wrap="square">
            <a:spAutoFit/>
          </a:bodyPr>
          <a:lstStyle/>
          <a:p>
            <a:pPr>
              <a:lnSpc>
                <a:spcPct val="115000"/>
              </a:lnSpc>
              <a:spcAft>
                <a:spcPts val="0"/>
              </a:spcAft>
            </a:pPr>
            <a:r>
              <a:rPr lang="ru-RU" sz="1600" dirty="0">
                <a:solidFill>
                  <a:srgbClr val="121212"/>
                </a:solidFill>
                <a:latin typeface="Times New Roman"/>
                <a:ea typeface="Times New Roman"/>
                <a:cs typeface="Times New Roman"/>
              </a:rPr>
              <a:t>Еще один рабочий день дается на то, чтобы разместить разъяснения в ЕИС. Нельзя указывать, от кого пришел запрос, а разъяснения не должны менять суть конкурсной документации.</a:t>
            </a:r>
            <a:endParaRPr lang="ru-RU" sz="1600" dirty="0">
              <a:ea typeface="Calibri"/>
              <a:cs typeface="Times New Roman"/>
            </a:endParaRPr>
          </a:p>
        </p:txBody>
      </p:sp>
      <p:sp>
        <p:nvSpPr>
          <p:cNvPr id="6" name="Прямоугольник 5"/>
          <p:cNvSpPr/>
          <p:nvPr/>
        </p:nvSpPr>
        <p:spPr>
          <a:xfrm>
            <a:off x="224791" y="2659175"/>
            <a:ext cx="6096000" cy="2308324"/>
          </a:xfrm>
          <a:prstGeom prst="rect">
            <a:avLst/>
          </a:prstGeom>
        </p:spPr>
        <p:txBody>
          <a:bodyPr>
            <a:spAutoFit/>
          </a:bodyPr>
          <a:lstStyle/>
          <a:p>
            <a:pPr indent="457200">
              <a:spcAft>
                <a:spcPts val="0"/>
              </a:spcAft>
            </a:pPr>
            <a:r>
              <a:rPr lang="ru-RU" sz="1600" dirty="0">
                <a:solidFill>
                  <a:srgbClr val="121212"/>
                </a:solidFill>
                <a:latin typeface="Times New Roman"/>
                <a:ea typeface="Times New Roman"/>
                <a:cs typeface="Times New Roman"/>
              </a:rPr>
              <a:t>В течение одного рабочего дня заказчик размещает изменения в ЕИС, также у него есть два рабочих дня, чтобы отправить новую информацию в бумажном или электронном письме всем участникам, которым он предоставлял документацию.</a:t>
            </a:r>
            <a:endParaRPr lang="ru-RU" sz="1600" dirty="0">
              <a:ea typeface="Calibri"/>
              <a:cs typeface="Times New Roman"/>
            </a:endParaRPr>
          </a:p>
          <a:p>
            <a:pPr indent="457200">
              <a:spcAft>
                <a:spcPts val="0"/>
              </a:spcAft>
            </a:pPr>
            <a:r>
              <a:rPr lang="ru-RU" sz="1600" dirty="0">
                <a:solidFill>
                  <a:srgbClr val="121212"/>
                </a:solidFill>
                <a:latin typeface="Times New Roman"/>
                <a:ea typeface="Times New Roman"/>
                <a:cs typeface="Times New Roman"/>
              </a:rPr>
              <a:t>После изменения документации должно оставаться не меньше десяти дней до окончания срока подачи заявок. </a:t>
            </a:r>
            <a:r>
              <a:rPr lang="ru-RU" sz="1600" dirty="0" smtClean="0">
                <a:solidFill>
                  <a:srgbClr val="121212"/>
                </a:solidFill>
                <a:latin typeface="Times New Roman"/>
                <a:ea typeface="Times New Roman"/>
                <a:cs typeface="Times New Roman"/>
              </a:rPr>
              <a:t>Если </a:t>
            </a:r>
            <a:r>
              <a:rPr lang="ru-RU" sz="1600" dirty="0">
                <a:solidFill>
                  <a:srgbClr val="121212"/>
                </a:solidFill>
                <a:latin typeface="Times New Roman"/>
                <a:ea typeface="Times New Roman"/>
                <a:cs typeface="Times New Roman"/>
              </a:rPr>
              <a:t>остается меньше, заказчик обязан продлить прием. Если меняли конкурсную документацию только в отношении одного лота, то срок подачи заявок продлевают только для него.</a:t>
            </a:r>
            <a:endParaRPr lang="ru-RU" sz="1600" dirty="0">
              <a:ea typeface="Calibri"/>
              <a:cs typeface="Times New Roman"/>
            </a:endParaRPr>
          </a:p>
        </p:txBody>
      </p:sp>
      <p:sp>
        <p:nvSpPr>
          <p:cNvPr id="7" name="Прямоугольник 6"/>
          <p:cNvSpPr/>
          <p:nvPr/>
        </p:nvSpPr>
        <p:spPr>
          <a:xfrm>
            <a:off x="487680" y="5057625"/>
            <a:ext cx="11704320" cy="1154162"/>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Как участник подает заявку на открытый конкурс?</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Порядок, место и сроки подачи заявки прописаны в документах закупки. Заявку на бумажный конкурс подают в запечатанном конверте, через который нельзя просмотреть содержимое. </a:t>
            </a:r>
            <a:endParaRPr lang="ru-RU" sz="1800" dirty="0">
              <a:ea typeface="Calibri"/>
              <a:cs typeface="Times New Roman"/>
            </a:endParaRPr>
          </a:p>
        </p:txBody>
      </p:sp>
      <p:sp>
        <p:nvSpPr>
          <p:cNvPr id="8" name="Прямоугольник 7"/>
          <p:cNvSpPr/>
          <p:nvPr/>
        </p:nvSpPr>
        <p:spPr>
          <a:xfrm>
            <a:off x="4587713" y="6200979"/>
            <a:ext cx="2467983"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Содержание заявки</a:t>
            </a:r>
            <a:endParaRPr lang="ru-RU" sz="1800" dirty="0">
              <a:ea typeface="Calibri"/>
              <a:cs typeface="Times New Roman"/>
            </a:endParaRPr>
          </a:p>
        </p:txBody>
      </p:sp>
    </p:spTree>
    <p:extLst>
      <p:ext uri="{BB962C8B-B14F-4D97-AF65-F5344CB8AC3E}">
        <p14:creationId xmlns:p14="http://schemas.microsoft.com/office/powerpoint/2010/main" val="1280631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
            <a:ext cx="40386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357671" y="131192"/>
            <a:ext cx="1808380"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Прием заявок</a:t>
            </a:r>
            <a:endParaRPr lang="ru-RU" sz="1800" dirty="0">
              <a:ea typeface="Calibri"/>
              <a:cs typeface="Times New Roman"/>
            </a:endParaRPr>
          </a:p>
        </p:txBody>
      </p:sp>
      <p:sp>
        <p:nvSpPr>
          <p:cNvPr id="4" name="Прямоугольник 3"/>
          <p:cNvSpPr/>
          <p:nvPr/>
        </p:nvSpPr>
        <p:spPr>
          <a:xfrm>
            <a:off x="3726200" y="577486"/>
            <a:ext cx="8378191" cy="2215991"/>
          </a:xfrm>
          <a:prstGeom prst="rect">
            <a:avLst/>
          </a:prstGeom>
        </p:spPr>
        <p:txBody>
          <a:bodyPr wrap="square">
            <a:spAutoFit/>
          </a:bodyPr>
          <a:lstStyle/>
          <a:p>
            <a:pPr>
              <a:lnSpc>
                <a:spcPct val="115000"/>
              </a:lnSpc>
              <a:spcAft>
                <a:spcPts val="0"/>
              </a:spcAft>
            </a:pPr>
            <a:r>
              <a:rPr lang="ru-RU" sz="2000" dirty="0" smtClean="0">
                <a:solidFill>
                  <a:srgbClr val="121212"/>
                </a:solidFill>
                <a:latin typeface="Times New Roman"/>
                <a:ea typeface="Times New Roman"/>
                <a:cs typeface="Times New Roman"/>
              </a:rPr>
              <a:t>- Заказчик </a:t>
            </a:r>
            <a:r>
              <a:rPr lang="ru-RU" sz="2000" dirty="0">
                <a:solidFill>
                  <a:srgbClr val="121212"/>
                </a:solidFill>
                <a:latin typeface="Times New Roman"/>
                <a:ea typeface="Times New Roman"/>
                <a:cs typeface="Times New Roman"/>
              </a:rPr>
              <a:t>регистрирует каждый конверт, поступившую в срок. Нельзя отклонить заявку, если на конверте нет информации о подавшем его лице. Этого также нельзя требовать в конкурсной документации.</a:t>
            </a:r>
            <a:endParaRPr lang="ru-RU" sz="1800" dirty="0">
              <a:ea typeface="Calibri"/>
              <a:cs typeface="Times New Roman"/>
            </a:endParaRPr>
          </a:p>
          <a:p>
            <a:pPr marL="342900" indent="-342900">
              <a:lnSpc>
                <a:spcPct val="115000"/>
              </a:lnSpc>
              <a:spcAft>
                <a:spcPts val="0"/>
              </a:spcAft>
              <a:buFontTx/>
              <a:buChar char="-"/>
            </a:pPr>
            <a:r>
              <a:rPr lang="ru-RU" sz="2000" dirty="0" smtClean="0">
                <a:solidFill>
                  <a:srgbClr val="121212"/>
                </a:solidFill>
                <a:latin typeface="Times New Roman"/>
                <a:ea typeface="Times New Roman"/>
                <a:cs typeface="Times New Roman"/>
              </a:rPr>
              <a:t>Прием </a:t>
            </a:r>
            <a:r>
              <a:rPr lang="ru-RU" sz="2000" dirty="0">
                <a:solidFill>
                  <a:srgbClr val="121212"/>
                </a:solidFill>
                <a:latin typeface="Times New Roman"/>
                <a:ea typeface="Times New Roman"/>
                <a:cs typeface="Times New Roman"/>
              </a:rPr>
              <a:t>заявок прекращается, как только наступил срок вскрытия конвертов. Заказчик обязан сохранять конфиденциальность заявок. </a:t>
            </a:r>
            <a:endParaRPr lang="ru-RU" sz="2000" dirty="0" smtClean="0">
              <a:solidFill>
                <a:srgbClr val="121212"/>
              </a:solidFill>
              <a:latin typeface="Times New Roman"/>
              <a:ea typeface="Times New Roman"/>
              <a:cs typeface="Times New Roman"/>
            </a:endParaRPr>
          </a:p>
          <a:p>
            <a:pPr marL="342900" indent="-342900">
              <a:lnSpc>
                <a:spcPct val="115000"/>
              </a:lnSpc>
              <a:spcAft>
                <a:spcPts val="0"/>
              </a:spcAft>
              <a:buFontTx/>
              <a:buChar char="-"/>
            </a:pPr>
            <a:r>
              <a:rPr lang="ru-RU" sz="2000" dirty="0" smtClean="0">
                <a:solidFill>
                  <a:srgbClr val="121212"/>
                </a:solidFill>
                <a:latin typeface="Times New Roman"/>
                <a:ea typeface="Times New Roman"/>
                <a:cs typeface="Times New Roman"/>
              </a:rPr>
              <a:t>Запрещено </a:t>
            </a:r>
            <a:r>
              <a:rPr lang="ru-RU" sz="2000" dirty="0">
                <a:solidFill>
                  <a:srgbClr val="121212"/>
                </a:solidFill>
                <a:latin typeface="Times New Roman"/>
                <a:ea typeface="Times New Roman"/>
                <a:cs typeface="Times New Roman"/>
              </a:rPr>
              <a:t>повреждать и открывать конверты до их вскрытия. </a:t>
            </a:r>
            <a:endParaRPr lang="ru-RU" sz="1800" dirty="0">
              <a:ea typeface="Calibri"/>
              <a:cs typeface="Times New Roman"/>
            </a:endParaRPr>
          </a:p>
        </p:txBody>
      </p:sp>
      <p:sp>
        <p:nvSpPr>
          <p:cNvPr id="5" name="Прямоугольник 4"/>
          <p:cNvSpPr/>
          <p:nvPr/>
        </p:nvSpPr>
        <p:spPr>
          <a:xfrm>
            <a:off x="4038600" y="2721261"/>
            <a:ext cx="8153400" cy="1323439"/>
          </a:xfrm>
          <a:prstGeom prst="rect">
            <a:avLst/>
          </a:prstGeom>
        </p:spPr>
        <p:txBody>
          <a:bodyPr wrap="square">
            <a:spAutoFit/>
          </a:bodyPr>
          <a:lstStyle/>
          <a:p>
            <a:pPr>
              <a:spcAft>
                <a:spcPts val="0"/>
              </a:spcAft>
            </a:pPr>
            <a:r>
              <a:rPr lang="ru-RU" sz="1600" dirty="0">
                <a:solidFill>
                  <a:srgbClr val="00B050"/>
                </a:solidFill>
                <a:latin typeface="Times New Roman"/>
                <a:ea typeface="Times New Roman"/>
                <a:cs typeface="Times New Roman"/>
              </a:rPr>
              <a:t>Если заявка подана после окончания срока подачи заявок, заказчик ее не рассматривает и отправляет обратно, если на конверте есть адрес отправителя. </a:t>
            </a:r>
            <a:endParaRPr lang="ru-RU" sz="1600" dirty="0">
              <a:solidFill>
                <a:srgbClr val="00B050"/>
              </a:solidFill>
              <a:ea typeface="Calibri"/>
              <a:cs typeface="Times New Roman"/>
            </a:endParaRPr>
          </a:p>
          <a:p>
            <a:pPr>
              <a:spcAft>
                <a:spcPts val="0"/>
              </a:spcAft>
            </a:pPr>
            <a:r>
              <a:rPr lang="ru-RU" sz="1600" dirty="0">
                <a:solidFill>
                  <a:srgbClr val="00B050"/>
                </a:solidFill>
                <a:latin typeface="Times New Roman"/>
                <a:ea typeface="Times New Roman"/>
                <a:cs typeface="Times New Roman"/>
              </a:rPr>
              <a:t>Если не подано ни одной заявки, открытый конкурс признается несостоявшимся. Если в закупке несколько лотов, не состоявшимся признается только тот лот, на который не подали ни одной заявки.</a:t>
            </a:r>
            <a:endParaRPr lang="ru-RU" sz="1600" dirty="0">
              <a:solidFill>
                <a:srgbClr val="00B050"/>
              </a:solidFill>
              <a:ea typeface="Calibri"/>
              <a:cs typeface="Times New Roman"/>
            </a:endParaRPr>
          </a:p>
        </p:txBody>
      </p:sp>
      <p:sp>
        <p:nvSpPr>
          <p:cNvPr id="6" name="Прямоугольник 5"/>
          <p:cNvSpPr/>
          <p:nvPr/>
        </p:nvSpPr>
        <p:spPr>
          <a:xfrm>
            <a:off x="0" y="3598406"/>
            <a:ext cx="3950440"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Вскрытие конвертов с заявками</a:t>
            </a:r>
            <a:endParaRPr lang="ru-RU" sz="1800" dirty="0">
              <a:ea typeface="Calibri"/>
              <a:cs typeface="Times New Roman"/>
            </a:endParaRPr>
          </a:p>
        </p:txBody>
      </p:sp>
      <p:sp>
        <p:nvSpPr>
          <p:cNvPr id="7" name="Прямоугольник 6"/>
          <p:cNvSpPr/>
          <p:nvPr/>
        </p:nvSpPr>
        <p:spPr>
          <a:xfrm>
            <a:off x="114323" y="3995696"/>
            <a:ext cx="11852911" cy="2862322"/>
          </a:xfrm>
          <a:prstGeom prst="rect">
            <a:avLst/>
          </a:prstGeom>
        </p:spPr>
        <p:txBody>
          <a:bodyPr wrap="square">
            <a:spAutoFit/>
          </a:bodyPr>
          <a:lstStyle/>
          <a:p>
            <a:pPr indent="180000">
              <a:spcAft>
                <a:spcPts val="0"/>
              </a:spcAft>
            </a:pPr>
            <a:r>
              <a:rPr lang="ru-RU" sz="1600" dirty="0">
                <a:solidFill>
                  <a:srgbClr val="121212"/>
                </a:solidFill>
                <a:latin typeface="Times New Roman"/>
                <a:ea typeface="Times New Roman"/>
                <a:cs typeface="Times New Roman"/>
              </a:rPr>
              <a:t>Комиссия вскрывает все поступившие заявки одновременно: в то время и в том месте, которое было указано в закупке. Все участники, подавшие заявки, могут присутствовать на вскрытии конвертов или наблюдать за процессом в режиме реального времени. Также заказчик обязан вести аудиозапись процедуры.</a:t>
            </a:r>
            <a:endParaRPr lang="ru-RU" sz="1600" dirty="0">
              <a:ea typeface="Calibri"/>
              <a:cs typeface="Times New Roman"/>
            </a:endParaRPr>
          </a:p>
          <a:p>
            <a:pPr indent="180000">
              <a:spcAft>
                <a:spcPts val="0"/>
              </a:spcAft>
            </a:pPr>
            <a:r>
              <a:rPr lang="ru-RU" sz="1600" dirty="0">
                <a:solidFill>
                  <a:srgbClr val="121212"/>
                </a:solidFill>
                <a:latin typeface="Times New Roman"/>
                <a:ea typeface="Times New Roman"/>
                <a:cs typeface="Times New Roman"/>
              </a:rPr>
              <a:t>Подать, изменить или отозвать заявку можно непосредственно на вскрытии конвертов, о чем заказчик объявляет перед вскрытием. Если кто-то подал две заявки или заявки на несколько научно-исследовательских работ в рамках одной заявки, заказчик их не рассматривает.</a:t>
            </a:r>
            <a:endParaRPr lang="ru-RU" sz="1600" dirty="0">
              <a:ea typeface="Calibri"/>
              <a:cs typeface="Times New Roman"/>
            </a:endParaRPr>
          </a:p>
          <a:p>
            <a:pPr indent="180000">
              <a:spcAft>
                <a:spcPts val="0"/>
              </a:spcAft>
            </a:pPr>
            <a:r>
              <a:rPr lang="ru-RU" sz="1600" dirty="0">
                <a:solidFill>
                  <a:srgbClr val="121212"/>
                </a:solidFill>
                <a:latin typeface="Times New Roman"/>
                <a:ea typeface="Times New Roman"/>
                <a:cs typeface="Times New Roman"/>
              </a:rPr>
              <a:t>Заказчик объявляет вслух и вносит в протокол:</a:t>
            </a:r>
            <a:endParaRPr lang="ru-RU" sz="1600" dirty="0">
              <a:ea typeface="Calibri"/>
              <a:cs typeface="Times New Roman"/>
            </a:endParaRPr>
          </a:p>
          <a:p>
            <a:pPr lvl="0" indent="180000">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Место, дату и время вскрытия конвертов.</a:t>
            </a:r>
            <a:endParaRPr lang="ru-RU" sz="1600" dirty="0">
              <a:ea typeface="Calibri"/>
              <a:cs typeface="Times New Roman"/>
            </a:endParaRPr>
          </a:p>
          <a:p>
            <a:pPr lvl="0" indent="180000">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Информацию об участнике (юридическом или физическом лице).</a:t>
            </a:r>
            <a:endParaRPr lang="ru-RU" sz="1600" dirty="0">
              <a:ea typeface="Calibri"/>
              <a:cs typeface="Times New Roman"/>
            </a:endParaRPr>
          </a:p>
          <a:p>
            <a:pPr lvl="0" indent="180000">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Наличие необходимой информации и документов участника.</a:t>
            </a:r>
            <a:endParaRPr lang="ru-RU" sz="1600" dirty="0">
              <a:ea typeface="Calibri"/>
              <a:cs typeface="Times New Roman"/>
            </a:endParaRPr>
          </a:p>
          <a:p>
            <a:pPr lvl="0" indent="180000">
              <a:spcAft>
                <a:spcPts val="0"/>
              </a:spcAft>
              <a:buSzPts val="1000"/>
              <a:buFont typeface="Symbol"/>
              <a:buChar char=""/>
              <a:tabLst>
                <a:tab pos="457200" algn="l"/>
              </a:tabLst>
            </a:pPr>
            <a:r>
              <a:rPr lang="ru-RU" sz="1600" dirty="0">
                <a:solidFill>
                  <a:srgbClr val="121212"/>
                </a:solidFill>
                <a:latin typeface="Times New Roman"/>
                <a:ea typeface="Times New Roman"/>
                <a:cs typeface="Times New Roman"/>
              </a:rPr>
              <a:t>Условия исполнения контракта, по которым заказчик будет оценивать заявку</a:t>
            </a:r>
            <a:r>
              <a:rPr lang="ru-RU" sz="2000" dirty="0">
                <a:solidFill>
                  <a:srgbClr val="121212"/>
                </a:solidFill>
                <a:latin typeface="Times New Roman"/>
                <a:ea typeface="Times New Roman"/>
                <a:cs typeface="Times New Roman"/>
              </a:rPr>
              <a:t>.</a:t>
            </a:r>
            <a:endParaRPr lang="ru-RU" sz="1800" dirty="0">
              <a:ea typeface="Calibri"/>
              <a:cs typeface="Times New Roman"/>
            </a:endParaRPr>
          </a:p>
        </p:txBody>
      </p:sp>
    </p:spTree>
    <p:extLst>
      <p:ext uri="{BB962C8B-B14F-4D97-AF65-F5344CB8AC3E}">
        <p14:creationId xmlns:p14="http://schemas.microsoft.com/office/powerpoint/2010/main" val="2260760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3641244" y="1045815"/>
            <a:ext cx="4100546" cy="400110"/>
          </a:xfrm>
          <a:prstGeom prst="rect">
            <a:avLst/>
          </a:prstGeom>
        </p:spPr>
        <p:txBody>
          <a:bodyPr wrap="none">
            <a:spAutoFit/>
          </a:bodyPr>
          <a:lstStyle/>
          <a:p>
            <a:r>
              <a:rPr lang="ru-RU" sz="2000" b="1" dirty="0">
                <a:solidFill>
                  <a:srgbClr val="121212"/>
                </a:solidFill>
                <a:latin typeface="Times New Roman"/>
                <a:ea typeface="Times New Roman"/>
              </a:rPr>
              <a:t>Принципы контрактной системы</a:t>
            </a:r>
            <a:endParaRPr lang="ru-RU" b="1" dirty="0"/>
          </a:p>
        </p:txBody>
      </p:sp>
      <p:pic>
        <p:nvPicPr>
          <p:cNvPr id="2050" name="Рисунок 2" descr="https://zakupki.kontur.ru/site/Files/userfiles/image/News/44-fz-1/44-fz-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5145" y="1445925"/>
            <a:ext cx="7538515" cy="53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08609" y="1606079"/>
            <a:ext cx="4103371" cy="2215991"/>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44-ФЗ основывается на положениях </a:t>
            </a:r>
            <a:endParaRPr lang="ru-RU" sz="2000" dirty="0" smtClean="0">
              <a:solidFill>
                <a:srgbClr val="121212"/>
              </a:solidFill>
              <a:latin typeface="Times New Roman"/>
              <a:ea typeface="Times New Roman"/>
              <a:cs typeface="Times New Roman"/>
            </a:endParaRPr>
          </a:p>
          <a:p>
            <a:pPr>
              <a:lnSpc>
                <a:spcPct val="115000"/>
              </a:lnSpc>
              <a:spcAft>
                <a:spcPts val="0"/>
              </a:spcAft>
            </a:pPr>
            <a:r>
              <a:rPr lang="ru-RU" sz="2000" dirty="0" smtClean="0">
                <a:solidFill>
                  <a:srgbClr val="824DE2"/>
                </a:solidFill>
                <a:latin typeface="Times New Roman"/>
                <a:ea typeface="Times New Roman"/>
                <a:cs typeface="Times New Roman"/>
                <a:hlinkClick r:id="rId3"/>
              </a:rPr>
              <a:t>Конституции</a:t>
            </a:r>
            <a:r>
              <a:rPr lang="ru-RU" sz="2000" dirty="0" smtClean="0">
                <a:solidFill>
                  <a:srgbClr val="121212"/>
                </a:solidFill>
                <a:latin typeface="Times New Roman"/>
                <a:ea typeface="Times New Roman"/>
                <a:cs typeface="Times New Roman"/>
              </a:rPr>
              <a:t>,</a:t>
            </a:r>
          </a:p>
          <a:p>
            <a:pPr>
              <a:lnSpc>
                <a:spcPct val="115000"/>
              </a:lnSpc>
              <a:spcAft>
                <a:spcPts val="0"/>
              </a:spcAft>
            </a:pPr>
            <a:r>
              <a:rPr lang="ru-RU" sz="2000" dirty="0" smtClean="0">
                <a:solidFill>
                  <a:srgbClr val="824DE2"/>
                </a:solidFill>
                <a:latin typeface="Times New Roman"/>
                <a:ea typeface="Times New Roman"/>
                <a:cs typeface="Times New Roman"/>
                <a:hlinkClick r:id="rId4"/>
              </a:rPr>
              <a:t>Гражданского</a:t>
            </a:r>
            <a:r>
              <a:rPr lang="ru-RU" sz="2000" dirty="0">
                <a:solidFill>
                  <a:srgbClr val="121212"/>
                </a:solidFill>
                <a:latin typeface="Times New Roman"/>
                <a:ea typeface="Times New Roman"/>
                <a:cs typeface="Times New Roman"/>
              </a:rPr>
              <a:t> </a:t>
            </a:r>
            <a:r>
              <a:rPr lang="ru-RU" sz="2000" dirty="0" smtClean="0">
                <a:solidFill>
                  <a:srgbClr val="121212"/>
                </a:solidFill>
                <a:latin typeface="Times New Roman"/>
                <a:ea typeface="Times New Roman"/>
                <a:cs typeface="Times New Roman"/>
              </a:rPr>
              <a:t>и</a:t>
            </a:r>
          </a:p>
          <a:p>
            <a:pPr>
              <a:lnSpc>
                <a:spcPct val="115000"/>
              </a:lnSpc>
              <a:spcAft>
                <a:spcPts val="0"/>
              </a:spcAft>
            </a:pPr>
            <a:r>
              <a:rPr lang="ru-RU" sz="2000" dirty="0" smtClean="0">
                <a:solidFill>
                  <a:srgbClr val="824DE2"/>
                </a:solidFill>
                <a:latin typeface="Times New Roman"/>
                <a:ea typeface="Times New Roman"/>
                <a:cs typeface="Times New Roman"/>
                <a:hlinkClick r:id="rId5"/>
              </a:rPr>
              <a:t>Бюджетного</a:t>
            </a:r>
            <a:r>
              <a:rPr lang="ru-RU" sz="2000" dirty="0">
                <a:solidFill>
                  <a:srgbClr val="121212"/>
                </a:solidFill>
                <a:latin typeface="Times New Roman"/>
                <a:ea typeface="Times New Roman"/>
                <a:cs typeface="Times New Roman"/>
              </a:rPr>
              <a:t> </a:t>
            </a:r>
            <a:endParaRPr lang="ru-RU" sz="2000" dirty="0" smtClean="0">
              <a:solidFill>
                <a:srgbClr val="121212"/>
              </a:solidFill>
              <a:latin typeface="Times New Roman"/>
              <a:ea typeface="Times New Roman"/>
              <a:cs typeface="Times New Roman"/>
            </a:endParaRPr>
          </a:p>
          <a:p>
            <a:pPr>
              <a:lnSpc>
                <a:spcPct val="115000"/>
              </a:lnSpc>
              <a:spcAft>
                <a:spcPts val="0"/>
              </a:spcAft>
            </a:pPr>
            <a:r>
              <a:rPr lang="ru-RU" sz="2000" dirty="0" smtClean="0">
                <a:solidFill>
                  <a:srgbClr val="121212"/>
                </a:solidFill>
                <a:latin typeface="Times New Roman"/>
                <a:ea typeface="Times New Roman"/>
                <a:cs typeface="Times New Roman"/>
              </a:rPr>
              <a:t>кодексов </a:t>
            </a:r>
            <a:r>
              <a:rPr lang="ru-RU" sz="2000" dirty="0">
                <a:solidFill>
                  <a:srgbClr val="121212"/>
                </a:solidFill>
                <a:latin typeface="Times New Roman"/>
                <a:ea typeface="Times New Roman"/>
                <a:cs typeface="Times New Roman"/>
              </a:rPr>
              <a:t>Российской Федерации</a:t>
            </a:r>
            <a:endParaRPr lang="ru-RU" sz="1800" dirty="0">
              <a:ea typeface="Calibri"/>
              <a:cs typeface="Times New Roman"/>
            </a:endParaRPr>
          </a:p>
        </p:txBody>
      </p:sp>
    </p:spTree>
    <p:extLst>
      <p:ext uri="{BB962C8B-B14F-4D97-AF65-F5344CB8AC3E}">
        <p14:creationId xmlns:p14="http://schemas.microsoft.com/office/powerpoint/2010/main" val="1659980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0470" y="119762"/>
            <a:ext cx="1910267"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Оценка заявок</a:t>
            </a:r>
            <a:endParaRPr lang="ru-RU" sz="1800" dirty="0">
              <a:ea typeface="Calibri"/>
              <a:cs typeface="Times New Roman"/>
            </a:endParaRPr>
          </a:p>
        </p:txBody>
      </p:sp>
      <p:sp>
        <p:nvSpPr>
          <p:cNvPr id="3" name="Прямоугольник 2"/>
          <p:cNvSpPr/>
          <p:nvPr/>
        </p:nvSpPr>
        <p:spPr>
          <a:xfrm>
            <a:off x="3909085" y="555413"/>
            <a:ext cx="7480455" cy="400110"/>
          </a:xfrm>
          <a:prstGeom prst="rect">
            <a:avLst/>
          </a:prstGeom>
        </p:spPr>
        <p:txBody>
          <a:bodyPr wrap="square">
            <a:spAutoFit/>
          </a:bodyPr>
          <a:lstStyle/>
          <a:p>
            <a:r>
              <a:rPr lang="ru-RU" sz="2000" dirty="0">
                <a:solidFill>
                  <a:srgbClr val="121212"/>
                </a:solidFill>
                <a:latin typeface="Times New Roman"/>
                <a:ea typeface="Times New Roman"/>
              </a:rPr>
              <a:t>Заявки оценивают не дольше 20 дней с даты вскрытия конвертов. </a:t>
            </a:r>
            <a:endParaRPr lang="ru-RU" dirty="0"/>
          </a:p>
        </p:txBody>
      </p:sp>
      <p:sp>
        <p:nvSpPr>
          <p:cNvPr id="4" name="Прямоугольник 3"/>
          <p:cNvSpPr/>
          <p:nvPr/>
        </p:nvSpPr>
        <p:spPr>
          <a:xfrm>
            <a:off x="3817620" y="956780"/>
            <a:ext cx="8149591" cy="1015663"/>
          </a:xfrm>
          <a:prstGeom prst="rect">
            <a:avLst/>
          </a:prstGeom>
        </p:spPr>
        <p:txBody>
          <a:bodyPr wrap="square">
            <a:spAutoFit/>
          </a:bodyPr>
          <a:lstStyle/>
          <a:p>
            <a:pPr indent="457200"/>
            <a:r>
              <a:rPr lang="ru-RU" sz="2000" dirty="0">
                <a:solidFill>
                  <a:srgbClr val="121212"/>
                </a:solidFill>
                <a:latin typeface="Times New Roman"/>
                <a:ea typeface="Times New Roman"/>
              </a:rPr>
              <a:t>Заявку признают соответствующей, если ее оформление и содержание, а также подавший ее участник соответствуют 44-ФЗ и требованиям заказчика из конкурсной документации. </a:t>
            </a:r>
            <a:endParaRPr lang="ru-RU" dirty="0"/>
          </a:p>
        </p:txBody>
      </p:sp>
      <p:sp>
        <p:nvSpPr>
          <p:cNvPr id="5" name="Прямоугольник 4"/>
          <p:cNvSpPr/>
          <p:nvPr/>
        </p:nvSpPr>
        <p:spPr>
          <a:xfrm>
            <a:off x="3817643" y="1968389"/>
            <a:ext cx="6777991" cy="1323439"/>
          </a:xfrm>
          <a:prstGeom prst="rect">
            <a:avLst/>
          </a:prstGeom>
        </p:spPr>
        <p:txBody>
          <a:bodyPr wrap="square">
            <a:spAutoFit/>
          </a:bodyPr>
          <a:lstStyle/>
          <a:p>
            <a:pPr indent="360000">
              <a:spcAft>
                <a:spcPts val="0"/>
              </a:spcAft>
            </a:pPr>
            <a:r>
              <a:rPr lang="ru-RU" sz="2000" dirty="0">
                <a:solidFill>
                  <a:srgbClr val="121212"/>
                </a:solidFill>
                <a:latin typeface="Times New Roman"/>
                <a:ea typeface="Times New Roman"/>
                <a:cs typeface="Times New Roman"/>
              </a:rPr>
              <a:t>Комиссия оценивает заявки по критериям из конкурсной документации. Если только одна заявка соответствует требованиям или нет ни одной, конкурс признают несостоявшимся.</a:t>
            </a:r>
            <a:endParaRPr lang="ru-RU" sz="1800" dirty="0">
              <a:ea typeface="Calibri"/>
              <a:cs typeface="Times New Roman"/>
            </a:endParaRPr>
          </a:p>
        </p:txBody>
      </p:sp>
      <p:pic>
        <p:nvPicPr>
          <p:cNvPr id="4098" name="Picture 2" descr="otcen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 y="151544"/>
            <a:ext cx="3590447" cy="198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10491" y="2252426"/>
            <a:ext cx="3581400" cy="4339650"/>
          </a:xfrm>
          <a:prstGeom prst="rect">
            <a:avLst/>
          </a:prstGeom>
        </p:spPr>
        <p:txBody>
          <a:bodyPr wrap="square">
            <a:spAutoFit/>
          </a:bodyPr>
          <a:lstStyle/>
          <a:p>
            <a:pPr>
              <a:lnSpc>
                <a:spcPct val="115000"/>
              </a:lnSpc>
              <a:spcAft>
                <a:spcPts val="0"/>
              </a:spcAft>
            </a:pPr>
            <a:r>
              <a:rPr lang="ru-RU" sz="2000" dirty="0">
                <a:solidFill>
                  <a:srgbClr val="121212"/>
                </a:solidFill>
                <a:latin typeface="Times New Roman"/>
                <a:ea typeface="Times New Roman"/>
                <a:cs typeface="Times New Roman"/>
              </a:rPr>
              <a:t>Протоколы составляют в двух экземплярах, все члены комиссии их подписывают. Один экземпляр хранится у заказчика, другой вместе с проектом контракта отправляют победителю конкурса в течение трех рабочих дней с даты подписания. Также в течение одного рабочего дня протокол публикуют в ЕИС.</a:t>
            </a:r>
            <a:endParaRPr lang="ru-RU" sz="2000" dirty="0">
              <a:ea typeface="Calibri"/>
              <a:cs typeface="Times New Roman"/>
            </a:endParaRPr>
          </a:p>
        </p:txBody>
      </p:sp>
      <p:sp>
        <p:nvSpPr>
          <p:cNvPr id="7" name="Прямоугольник 6"/>
          <p:cNvSpPr/>
          <p:nvPr/>
        </p:nvSpPr>
        <p:spPr>
          <a:xfrm>
            <a:off x="3817620" y="3608199"/>
            <a:ext cx="6096000" cy="2569934"/>
          </a:xfrm>
          <a:prstGeom prst="rect">
            <a:avLst/>
          </a:prstGeom>
        </p:spPr>
        <p:txBody>
          <a:bodyPr>
            <a:spAutoFit/>
          </a:bodyPr>
          <a:lstStyle/>
          <a:p>
            <a:pPr>
              <a:lnSpc>
                <a:spcPct val="115000"/>
              </a:lnSpc>
              <a:spcAft>
                <a:spcPts val="0"/>
              </a:spcAft>
            </a:pPr>
            <a:r>
              <a:rPr lang="ru-RU" sz="2000" dirty="0">
                <a:solidFill>
                  <a:srgbClr val="121212"/>
                </a:solidFill>
                <a:latin typeface="Times New Roman"/>
                <a:ea typeface="Times New Roman"/>
                <a:cs typeface="Times New Roman"/>
              </a:rPr>
              <a:t>Любой участник может отправить заказчику запрос на разъяснения результатов конкурса, на который заказчик должен ответить в течение двух рабочих дней. Также любой участник может обжаловать результаты конкурса.  </a:t>
            </a:r>
            <a:endParaRPr lang="ru-RU" sz="1800" dirty="0">
              <a:ea typeface="Calibri"/>
              <a:cs typeface="Times New Roman"/>
            </a:endParaRPr>
          </a:p>
          <a:p>
            <a:pPr>
              <a:lnSpc>
                <a:spcPct val="115000"/>
              </a:lnSpc>
              <a:spcAft>
                <a:spcPts val="0"/>
              </a:spcAft>
            </a:pPr>
            <a:r>
              <a:rPr lang="ru-RU" sz="2000" dirty="0">
                <a:solidFill>
                  <a:srgbClr val="121212"/>
                </a:solidFill>
                <a:latin typeface="Times New Roman"/>
                <a:ea typeface="Times New Roman"/>
                <a:cs typeface="Times New Roman"/>
              </a:rPr>
              <a:t>Все протоколы и аудиозапись вскрытия конвертов заказчик хранит не меньше 3 лет.</a:t>
            </a:r>
            <a:endParaRPr lang="ru-RU" sz="1800" dirty="0">
              <a:ea typeface="Calibri"/>
              <a:cs typeface="Times New Roman"/>
            </a:endParaRPr>
          </a:p>
        </p:txBody>
      </p:sp>
    </p:spTree>
    <p:extLst>
      <p:ext uri="{BB962C8B-B14F-4D97-AF65-F5344CB8AC3E}">
        <p14:creationId xmlns:p14="http://schemas.microsoft.com/office/powerpoint/2010/main" val="2451583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7728" y="108332"/>
            <a:ext cx="2882071" cy="446276"/>
          </a:xfrm>
          <a:prstGeom prst="rect">
            <a:avLst/>
          </a:prstGeom>
        </p:spPr>
        <p:txBody>
          <a:bodyPr wrap="none">
            <a:spAutoFit/>
          </a:bodyPr>
          <a:lstStyle/>
          <a:p>
            <a:pPr>
              <a:lnSpc>
                <a:spcPct val="115000"/>
              </a:lnSpc>
              <a:spcAft>
                <a:spcPts val="0"/>
              </a:spcAft>
            </a:pPr>
            <a:r>
              <a:rPr lang="ru-RU" sz="2000" b="1" dirty="0">
                <a:solidFill>
                  <a:srgbClr val="121212"/>
                </a:solidFill>
                <a:latin typeface="Times New Roman"/>
                <a:ea typeface="Times New Roman"/>
                <a:cs typeface="Times New Roman"/>
              </a:rPr>
              <a:t>Заключение контракта</a:t>
            </a:r>
            <a:endParaRPr lang="ru-RU" sz="1800" dirty="0">
              <a:ea typeface="Calibri"/>
              <a:cs typeface="Times New Roman"/>
            </a:endParaRPr>
          </a:p>
        </p:txBody>
      </p:sp>
      <p:sp>
        <p:nvSpPr>
          <p:cNvPr id="3" name="Прямоугольник 2"/>
          <p:cNvSpPr/>
          <p:nvPr/>
        </p:nvSpPr>
        <p:spPr>
          <a:xfrm>
            <a:off x="377200" y="532184"/>
            <a:ext cx="11624311" cy="1508105"/>
          </a:xfrm>
          <a:prstGeom prst="rect">
            <a:avLst/>
          </a:prstGeom>
        </p:spPr>
        <p:txBody>
          <a:bodyPr wrap="square">
            <a:spAutoFit/>
          </a:bodyPr>
          <a:lstStyle/>
          <a:p>
            <a:pPr algn="ctr">
              <a:lnSpc>
                <a:spcPct val="115000"/>
              </a:lnSpc>
              <a:spcAft>
                <a:spcPts val="0"/>
              </a:spcAft>
            </a:pPr>
            <a:r>
              <a:rPr lang="ru-RU" sz="2000" b="1" dirty="0">
                <a:solidFill>
                  <a:srgbClr val="FF0000"/>
                </a:solidFill>
                <a:latin typeface="Times New Roman"/>
                <a:ea typeface="Times New Roman"/>
                <a:cs typeface="Times New Roman"/>
              </a:rPr>
              <a:t>Контракт заключают не раньше 10 дней и не позже 20 дней с даты публикации протокола оценки. </a:t>
            </a:r>
            <a:r>
              <a:rPr lang="ru-RU" sz="2000" dirty="0">
                <a:solidFill>
                  <a:srgbClr val="FF0000"/>
                </a:solidFill>
                <a:latin typeface="Times New Roman"/>
                <a:ea typeface="Times New Roman"/>
                <a:cs typeface="Times New Roman"/>
              </a:rPr>
              <a:t>Условия берут из заявки победителя и конкурсной документации. Цена контракта не может превышать НМЦ. Победитель подписывает контракт не позже 10 дней с момента публикации протокола, обязательно </a:t>
            </a:r>
            <a:r>
              <a:rPr lang="ru-RU" sz="2000" dirty="0" smtClean="0">
                <a:solidFill>
                  <a:srgbClr val="FF0000"/>
                </a:solidFill>
                <a:latin typeface="Times New Roman"/>
                <a:ea typeface="Times New Roman"/>
                <a:cs typeface="Times New Roman"/>
              </a:rPr>
              <a:t>предоставив </a:t>
            </a:r>
            <a:r>
              <a:rPr lang="ru-RU" sz="2000" dirty="0">
                <a:solidFill>
                  <a:srgbClr val="FF0000"/>
                </a:solidFill>
                <a:latin typeface="Times New Roman"/>
                <a:ea typeface="Times New Roman"/>
                <a:cs typeface="Times New Roman"/>
              </a:rPr>
              <a:t>обеспечение контракта.</a:t>
            </a:r>
            <a:endParaRPr lang="ru-RU" sz="1800" dirty="0">
              <a:solidFill>
                <a:srgbClr val="FF0000"/>
              </a:solidFill>
              <a:ea typeface="Calibri"/>
              <a:cs typeface="Times New Roman"/>
            </a:endParaRPr>
          </a:p>
        </p:txBody>
      </p:sp>
      <p:sp>
        <p:nvSpPr>
          <p:cNvPr id="4" name="Прямоугольник 3"/>
          <p:cNvSpPr/>
          <p:nvPr/>
        </p:nvSpPr>
        <p:spPr>
          <a:xfrm>
            <a:off x="537209" y="2013228"/>
            <a:ext cx="11464291" cy="1815882"/>
          </a:xfrm>
          <a:prstGeom prst="rect">
            <a:avLst/>
          </a:prstGeom>
        </p:spPr>
        <p:txBody>
          <a:bodyPr wrap="square">
            <a:spAutoFit/>
          </a:bodyPr>
          <a:lstStyle/>
          <a:p>
            <a:pPr indent="360000">
              <a:lnSpc>
                <a:spcPct val="115000"/>
              </a:lnSpc>
            </a:pPr>
            <a:r>
              <a:rPr lang="ru-RU" sz="2000" kern="1000" dirty="0">
                <a:solidFill>
                  <a:srgbClr val="121212"/>
                </a:solidFill>
                <a:latin typeface="Times New Roman"/>
                <a:ea typeface="Times New Roman"/>
                <a:cs typeface="Times New Roman"/>
              </a:rPr>
              <a:t>Если победитель не выполняет эти условия, его признают уклонившимся от заключения контракта. В этом случае заказчик:</a:t>
            </a:r>
            <a:endParaRPr lang="ru-RU" sz="1800" kern="1000" dirty="0">
              <a:ea typeface="Calibri"/>
              <a:cs typeface="Times New Roman"/>
            </a:endParaRPr>
          </a:p>
          <a:p>
            <a:pPr lvl="0" indent="360000">
              <a:lnSpc>
                <a:spcPct val="115000"/>
              </a:lnSpc>
              <a:buSzPts val="1000"/>
              <a:tabLst>
                <a:tab pos="457200" algn="l"/>
              </a:tabLst>
            </a:pPr>
            <a:r>
              <a:rPr lang="ru-RU" sz="2000" kern="1000" dirty="0" smtClean="0">
                <a:solidFill>
                  <a:srgbClr val="121212"/>
                </a:solidFill>
                <a:latin typeface="Times New Roman"/>
                <a:ea typeface="Times New Roman"/>
                <a:cs typeface="Times New Roman"/>
              </a:rPr>
              <a:t>- Вправе </a:t>
            </a:r>
            <a:r>
              <a:rPr lang="ru-RU" sz="2000" kern="1000" dirty="0">
                <a:solidFill>
                  <a:srgbClr val="121212"/>
                </a:solidFill>
                <a:latin typeface="Times New Roman"/>
                <a:ea typeface="Times New Roman"/>
                <a:cs typeface="Times New Roman"/>
              </a:rPr>
              <a:t>обратиться в суд с иском о возмещении убытков, причиненных уклонением, если эту сумму не покрывает обеспечение заявки</a:t>
            </a:r>
            <a:r>
              <a:rPr lang="ru-RU" sz="2000" kern="1000" dirty="0" smtClean="0">
                <a:solidFill>
                  <a:srgbClr val="121212"/>
                </a:solidFill>
                <a:latin typeface="Times New Roman"/>
                <a:ea typeface="Times New Roman"/>
                <a:cs typeface="Times New Roman"/>
              </a:rPr>
              <a:t>.</a:t>
            </a:r>
          </a:p>
          <a:p>
            <a:pPr indent="360000"/>
            <a:r>
              <a:rPr lang="ru-RU" sz="2000" kern="1000" dirty="0" smtClean="0">
                <a:solidFill>
                  <a:srgbClr val="121212"/>
                </a:solidFill>
                <a:latin typeface="Times New Roman"/>
                <a:ea typeface="Times New Roman"/>
              </a:rPr>
              <a:t>- Может </a:t>
            </a:r>
            <a:r>
              <a:rPr lang="ru-RU" sz="2000" kern="1000" dirty="0">
                <a:solidFill>
                  <a:srgbClr val="121212"/>
                </a:solidFill>
                <a:latin typeface="Times New Roman"/>
                <a:ea typeface="Times New Roman"/>
              </a:rPr>
              <a:t>заключить контракт с участником конкурса, который занял второе место. </a:t>
            </a:r>
            <a:endParaRPr lang="ru-RU" kern="1000" dirty="0"/>
          </a:p>
        </p:txBody>
      </p:sp>
      <p:sp>
        <p:nvSpPr>
          <p:cNvPr id="5" name="Прямоугольник 4"/>
          <p:cNvSpPr/>
          <p:nvPr/>
        </p:nvSpPr>
        <p:spPr>
          <a:xfrm>
            <a:off x="1223009" y="3875563"/>
            <a:ext cx="9498331" cy="1508105"/>
          </a:xfrm>
          <a:prstGeom prst="rect">
            <a:avLst/>
          </a:prstGeom>
        </p:spPr>
        <p:txBody>
          <a:bodyPr wrap="square">
            <a:spAutoFit/>
          </a:bodyPr>
          <a:lstStyle/>
          <a:p>
            <a:pPr>
              <a:lnSpc>
                <a:spcPct val="115000"/>
              </a:lnSpc>
              <a:spcAft>
                <a:spcPts val="0"/>
              </a:spcAft>
            </a:pPr>
            <a:r>
              <a:rPr lang="ru-RU" sz="2000" dirty="0">
                <a:solidFill>
                  <a:srgbClr val="00B050"/>
                </a:solidFill>
                <a:latin typeface="Times New Roman"/>
                <a:ea typeface="Times New Roman"/>
                <a:cs typeface="Times New Roman"/>
              </a:rPr>
              <a:t>Как только участник подпишет контракт, у заказчика есть 10 дней, чтобы подписать его со своей стороны. Если заказчик этого не сделает, он признается уклонившимся. Победитель конкурса может обратиться в суд, чтобы взыскать убытки, которые он понес из-за отказа заказчика.  </a:t>
            </a:r>
            <a:endParaRPr lang="ru-RU" sz="1800" dirty="0">
              <a:solidFill>
                <a:srgbClr val="00B050"/>
              </a:solidFill>
              <a:ea typeface="Calibri"/>
              <a:cs typeface="Times New Roman"/>
            </a:endParaRPr>
          </a:p>
        </p:txBody>
      </p:sp>
      <p:sp>
        <p:nvSpPr>
          <p:cNvPr id="6" name="Прямоугольник 5"/>
          <p:cNvSpPr/>
          <p:nvPr/>
        </p:nvSpPr>
        <p:spPr>
          <a:xfrm>
            <a:off x="880111" y="5264459"/>
            <a:ext cx="8983980" cy="1323439"/>
          </a:xfrm>
          <a:prstGeom prst="rect">
            <a:avLst/>
          </a:prstGeom>
        </p:spPr>
        <p:txBody>
          <a:bodyPr wrap="square">
            <a:spAutoFit/>
          </a:bodyPr>
          <a:lstStyle/>
          <a:p>
            <a:pPr>
              <a:spcAft>
                <a:spcPts val="0"/>
              </a:spcAft>
            </a:pPr>
            <a:r>
              <a:rPr lang="ru-RU" sz="2000" dirty="0">
                <a:solidFill>
                  <a:srgbClr val="121212"/>
                </a:solidFill>
                <a:latin typeface="Times New Roman"/>
                <a:ea typeface="Times New Roman"/>
                <a:cs typeface="Times New Roman"/>
              </a:rPr>
              <a:t>Признание открытого конкурса несостоявшимся</a:t>
            </a:r>
            <a:endParaRPr lang="ru-RU" sz="1800" dirty="0">
              <a:ea typeface="Calibri"/>
              <a:cs typeface="Times New Roman"/>
            </a:endParaRPr>
          </a:p>
          <a:p>
            <a:pPr>
              <a:spcAft>
                <a:spcPts val="0"/>
              </a:spcAft>
            </a:pPr>
            <a:r>
              <a:rPr lang="ru-RU" sz="2000" dirty="0">
                <a:solidFill>
                  <a:srgbClr val="121212"/>
                </a:solidFill>
                <a:latin typeface="Times New Roman"/>
                <a:ea typeface="Times New Roman"/>
                <a:cs typeface="Times New Roman"/>
              </a:rPr>
              <a:t>Заказчик заключает контракт с единственным поставщиком в этих случаях:</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На конкурс подана одна заявка и она соответствует всем требованиям.  </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Только одна заявка из всех присланных соответствует требованиям.  </a:t>
            </a:r>
            <a:endParaRPr lang="ru-RU" sz="1800" dirty="0">
              <a:ea typeface="Calibri"/>
              <a:cs typeface="Times New Roman"/>
            </a:endParaRPr>
          </a:p>
        </p:txBody>
      </p:sp>
    </p:spTree>
    <p:extLst>
      <p:ext uri="{BB962C8B-B14F-4D97-AF65-F5344CB8AC3E}">
        <p14:creationId xmlns:p14="http://schemas.microsoft.com/office/powerpoint/2010/main" val="803205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105" y="108333"/>
            <a:ext cx="10938511" cy="800219"/>
          </a:xfrm>
          <a:prstGeom prst="rect">
            <a:avLst/>
          </a:prstGeom>
        </p:spPr>
        <p:txBody>
          <a:bodyPr wrap="square">
            <a:spAutoFit/>
          </a:bodyPr>
          <a:lstStyle/>
          <a:p>
            <a:pPr algn="ctr">
              <a:lnSpc>
                <a:spcPct val="115000"/>
              </a:lnSpc>
              <a:spcAft>
                <a:spcPts val="0"/>
              </a:spcAft>
            </a:pPr>
            <a:r>
              <a:rPr lang="ru-RU" sz="2000" b="1" dirty="0">
                <a:solidFill>
                  <a:srgbClr val="121212"/>
                </a:solidFill>
                <a:latin typeface="Times New Roman"/>
                <a:ea typeface="Times New Roman"/>
                <a:cs typeface="Times New Roman"/>
              </a:rPr>
              <a:t>Особенности запроса котировок для оказания скорой помощи и закупок жизненно необходимых товаров</a:t>
            </a:r>
            <a:endParaRPr lang="ru-RU" sz="1800" dirty="0">
              <a:ea typeface="Calibri"/>
              <a:cs typeface="Times New Roman"/>
            </a:endParaRPr>
          </a:p>
        </p:txBody>
      </p:sp>
      <p:sp>
        <p:nvSpPr>
          <p:cNvPr id="3" name="Прямоугольник 2"/>
          <p:cNvSpPr/>
          <p:nvPr/>
        </p:nvSpPr>
        <p:spPr>
          <a:xfrm>
            <a:off x="297183" y="1082204"/>
            <a:ext cx="8846820" cy="3277820"/>
          </a:xfrm>
          <a:prstGeom prst="rect">
            <a:avLst/>
          </a:prstGeom>
        </p:spPr>
        <p:txBody>
          <a:bodyPr wrap="square">
            <a:spAutoFit/>
          </a:bodyPr>
          <a:lstStyle/>
          <a:p>
            <a:pPr>
              <a:lnSpc>
                <a:spcPct val="115000"/>
              </a:lnSpc>
              <a:spcAft>
                <a:spcPts val="0"/>
              </a:spcAft>
            </a:pPr>
            <a:r>
              <a:rPr lang="ru-RU" sz="2000" dirty="0">
                <a:solidFill>
                  <a:srgbClr val="00B050"/>
                </a:solidFill>
                <a:latin typeface="Times New Roman"/>
                <a:ea typeface="Times New Roman"/>
                <a:cs typeface="Times New Roman"/>
              </a:rPr>
              <a:t>Заказчик может закупать закупки продуктов, лекарств, топлива и других товаров без ограничения НМЦ в 500 </a:t>
            </a:r>
            <a:r>
              <a:rPr lang="ru-RU" sz="2000" dirty="0" err="1">
                <a:solidFill>
                  <a:srgbClr val="00B050"/>
                </a:solidFill>
                <a:latin typeface="Times New Roman"/>
                <a:ea typeface="Times New Roman"/>
                <a:cs typeface="Times New Roman"/>
              </a:rPr>
              <a:t>тыс.руб</a:t>
            </a:r>
            <a:r>
              <a:rPr lang="ru-RU" sz="2000" dirty="0">
                <a:solidFill>
                  <a:srgbClr val="00B050"/>
                </a:solidFill>
                <a:latin typeface="Times New Roman"/>
                <a:ea typeface="Times New Roman"/>
                <a:cs typeface="Times New Roman"/>
              </a:rPr>
              <a:t>. в этих случаях:</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00B050"/>
                </a:solidFill>
                <a:latin typeface="Times New Roman"/>
                <a:ea typeface="Times New Roman"/>
                <a:cs typeface="Times New Roman"/>
              </a:rPr>
              <a:t>Суд приостановил или расторг действующий контракт на требующиеся товары.  </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00B050"/>
                </a:solidFill>
                <a:latin typeface="Times New Roman"/>
                <a:ea typeface="Times New Roman"/>
                <a:cs typeface="Times New Roman"/>
              </a:rPr>
              <a:t>ФАС отменил результаты аукциона или конкурса на эти товары и разрешил провести экстренный запрос котировок. Разрешение выдается по заявлению заказчика в течение десяти рабочих дней с даты отмены результатов предыдущей закупки.</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00B050"/>
                </a:solidFill>
                <a:latin typeface="Times New Roman"/>
                <a:ea typeface="Times New Roman"/>
                <a:cs typeface="Times New Roman"/>
              </a:rPr>
              <a:t>Заказчик отказался от контракта в одностороннем порядке.  </a:t>
            </a:r>
            <a:endParaRPr lang="ru-RU" sz="1800" dirty="0">
              <a:ea typeface="Calibri"/>
              <a:cs typeface="Times New Roman"/>
            </a:endParaRPr>
          </a:p>
        </p:txBody>
      </p:sp>
      <p:sp>
        <p:nvSpPr>
          <p:cNvPr id="4" name="Прямоугольник 3"/>
          <p:cNvSpPr/>
          <p:nvPr/>
        </p:nvSpPr>
        <p:spPr>
          <a:xfrm>
            <a:off x="422913" y="4526239"/>
            <a:ext cx="11041379" cy="446276"/>
          </a:xfrm>
          <a:prstGeom prst="rect">
            <a:avLst/>
          </a:prstGeom>
        </p:spPr>
        <p:txBody>
          <a:bodyPr wrap="square">
            <a:spAutoFit/>
          </a:bodyPr>
          <a:lstStyle/>
          <a:p>
            <a:pPr>
              <a:lnSpc>
                <a:spcPct val="115000"/>
              </a:lnSpc>
              <a:spcAft>
                <a:spcPts val="0"/>
              </a:spcAft>
            </a:pPr>
            <a:r>
              <a:rPr lang="ru-RU" sz="2000" dirty="0">
                <a:solidFill>
                  <a:srgbClr val="FF0000"/>
                </a:solidFill>
                <a:latin typeface="Times New Roman"/>
                <a:ea typeface="Times New Roman"/>
                <a:cs typeface="Times New Roman"/>
              </a:rPr>
              <a:t>Поставщику, контракт с которым был расторгнут, нельзя подавать заявку на этот запрос котировок.</a:t>
            </a:r>
            <a:endParaRPr lang="ru-RU" sz="1800" dirty="0">
              <a:solidFill>
                <a:srgbClr val="FF0000"/>
              </a:solidFill>
              <a:ea typeface="Calibri"/>
              <a:cs typeface="Times New Roman"/>
            </a:endParaRPr>
          </a:p>
        </p:txBody>
      </p:sp>
    </p:spTree>
    <p:extLst>
      <p:ext uri="{BB962C8B-B14F-4D97-AF65-F5344CB8AC3E}">
        <p14:creationId xmlns:p14="http://schemas.microsoft.com/office/powerpoint/2010/main" val="1909774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0329" y="108333"/>
            <a:ext cx="7746427" cy="446276"/>
          </a:xfrm>
          <a:prstGeom prst="rect">
            <a:avLst/>
          </a:prstGeom>
        </p:spPr>
        <p:txBody>
          <a:bodyPr wrap="square">
            <a:spAutoFit/>
          </a:bodyPr>
          <a:lstStyle/>
          <a:p>
            <a:pPr algn="ctr">
              <a:lnSpc>
                <a:spcPct val="115000"/>
              </a:lnSpc>
              <a:spcAft>
                <a:spcPts val="0"/>
              </a:spcAft>
            </a:pPr>
            <a:r>
              <a:rPr lang="ru-RU" sz="2000" b="1" dirty="0">
                <a:solidFill>
                  <a:srgbClr val="121212"/>
                </a:solidFill>
                <a:latin typeface="Times New Roman"/>
                <a:ea typeface="Times New Roman"/>
                <a:cs typeface="Times New Roman"/>
              </a:rPr>
              <a:t>Если победитель уклоняется от заключения контракта</a:t>
            </a:r>
            <a:endParaRPr lang="ru-RU" sz="1800" dirty="0">
              <a:ea typeface="Calibri"/>
              <a:cs typeface="Times New Roman"/>
            </a:endParaRPr>
          </a:p>
        </p:txBody>
      </p:sp>
      <p:sp>
        <p:nvSpPr>
          <p:cNvPr id="3" name="Прямоугольник 2"/>
          <p:cNvSpPr/>
          <p:nvPr/>
        </p:nvSpPr>
        <p:spPr>
          <a:xfrm>
            <a:off x="525781" y="374336"/>
            <a:ext cx="11235691" cy="3477875"/>
          </a:xfrm>
          <a:prstGeom prst="rect">
            <a:avLst/>
          </a:prstGeom>
        </p:spPr>
        <p:txBody>
          <a:bodyPr wrap="square">
            <a:spAutoFit/>
          </a:bodyPr>
          <a:lstStyle/>
          <a:p>
            <a:pPr>
              <a:spcAft>
                <a:spcPts val="0"/>
              </a:spcAft>
            </a:pPr>
            <a:r>
              <a:rPr lang="ru-RU" sz="2000" dirty="0">
                <a:solidFill>
                  <a:srgbClr val="121212"/>
                </a:solidFill>
                <a:latin typeface="Times New Roman"/>
                <a:ea typeface="Times New Roman"/>
                <a:cs typeface="Times New Roman"/>
              </a:rPr>
              <a:t>Победителя признают уклонившимся, если он:</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не подписал  контракт и не направил протокол разногласий в срок,</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не предоставил обеспечение контракта,</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не исполнил антидемпинговые требования (в случае снижения при проведении электронного аукциона или конкурса цены контракта на 25% от НМЦ.</a:t>
            </a:r>
            <a:endParaRPr lang="ru-RU" sz="1800" dirty="0">
              <a:ea typeface="Calibri"/>
              <a:cs typeface="Times New Roman"/>
            </a:endParaRPr>
          </a:p>
          <a:p>
            <a:pPr>
              <a:spcAft>
                <a:spcPts val="0"/>
              </a:spcAft>
            </a:pPr>
            <a:r>
              <a:rPr lang="ru-RU" sz="2000" dirty="0">
                <a:solidFill>
                  <a:srgbClr val="121212"/>
                </a:solidFill>
                <a:latin typeface="Times New Roman"/>
                <a:ea typeface="Times New Roman"/>
                <a:cs typeface="Times New Roman"/>
              </a:rPr>
              <a:t>Заказчик не позднее следующего рабочего дня составляет и размещает в ЕИС и на ЭТП протокол о признании победителя уклонившимся, указывая информацию:</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о месте и времени его составления,</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о победителе-уклонисте,</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основание для такого признания,</a:t>
            </a:r>
            <a:endParaRPr lang="ru-RU" sz="1800" dirty="0">
              <a:ea typeface="Calibri"/>
              <a:cs typeface="Times New Roman"/>
            </a:endParaRPr>
          </a:p>
          <a:p>
            <a:pPr marL="342900" lvl="0" indent="-342900">
              <a:spcAft>
                <a:spcPts val="0"/>
              </a:spcAft>
              <a:buSzPts val="1000"/>
              <a:buFont typeface="Symbol"/>
              <a:buChar char=""/>
              <a:tabLst>
                <a:tab pos="457200" algn="l"/>
              </a:tabLst>
            </a:pPr>
            <a:r>
              <a:rPr lang="ru-RU" sz="2000" dirty="0">
                <a:solidFill>
                  <a:srgbClr val="121212"/>
                </a:solidFill>
                <a:latin typeface="Times New Roman"/>
                <a:ea typeface="Times New Roman"/>
                <a:cs typeface="Times New Roman"/>
              </a:rPr>
              <a:t>реквизиты документов, подтверждающих этот факт.</a:t>
            </a:r>
            <a:endParaRPr lang="ru-RU" sz="1800" dirty="0">
              <a:ea typeface="Calibri"/>
              <a:cs typeface="Times New Roman"/>
            </a:endParaRPr>
          </a:p>
        </p:txBody>
      </p:sp>
      <p:sp>
        <p:nvSpPr>
          <p:cNvPr id="4" name="Прямоугольник 3"/>
          <p:cNvSpPr/>
          <p:nvPr/>
        </p:nvSpPr>
        <p:spPr>
          <a:xfrm>
            <a:off x="354331" y="3852211"/>
            <a:ext cx="8343900" cy="1323439"/>
          </a:xfrm>
          <a:prstGeom prst="rect">
            <a:avLst/>
          </a:prstGeom>
        </p:spPr>
        <p:txBody>
          <a:bodyPr wrap="square">
            <a:spAutoFit/>
          </a:bodyPr>
          <a:lstStyle/>
          <a:p>
            <a:r>
              <a:rPr lang="ru-RU" sz="2000" dirty="0">
                <a:solidFill>
                  <a:srgbClr val="121212"/>
                </a:solidFill>
                <a:latin typeface="Times New Roman"/>
                <a:ea typeface="Times New Roman"/>
              </a:rPr>
              <a:t>З</a:t>
            </a:r>
            <a:r>
              <a:rPr lang="ru-RU" sz="2000" dirty="0" smtClean="0">
                <a:solidFill>
                  <a:srgbClr val="121212"/>
                </a:solidFill>
                <a:latin typeface="Times New Roman"/>
                <a:ea typeface="Times New Roman"/>
              </a:rPr>
              <a:t>аказчик </a:t>
            </a:r>
            <a:r>
              <a:rPr lang="ru-RU" sz="2000" dirty="0">
                <a:solidFill>
                  <a:srgbClr val="121212"/>
                </a:solidFill>
                <a:latin typeface="Times New Roman"/>
                <a:ea typeface="Times New Roman"/>
              </a:rPr>
              <a:t>может заключить контракт с участником, заявке которого присвоен второй номер. Проект контракта с условиями из заявки второго участника также отправляют в течение 5 дней с даты уклонения первого победителя.</a:t>
            </a:r>
            <a:endParaRPr lang="ru-RU" dirty="0"/>
          </a:p>
        </p:txBody>
      </p:sp>
    </p:spTree>
    <p:extLst>
      <p:ext uri="{BB962C8B-B14F-4D97-AF65-F5344CB8AC3E}">
        <p14:creationId xmlns:p14="http://schemas.microsoft.com/office/powerpoint/2010/main" val="2058635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4756" y="108332"/>
            <a:ext cx="2538644" cy="446276"/>
          </a:xfrm>
          <a:prstGeom prst="rect">
            <a:avLst/>
          </a:prstGeom>
        </p:spPr>
        <p:txBody>
          <a:bodyPr wrap="none">
            <a:spAutoFit/>
          </a:bodyPr>
          <a:lstStyle/>
          <a:p>
            <a:pPr>
              <a:lnSpc>
                <a:spcPct val="115000"/>
              </a:lnSpc>
              <a:spcAft>
                <a:spcPts val="0"/>
              </a:spcAft>
            </a:pPr>
            <a:r>
              <a:rPr lang="ru-RU" sz="2000" b="1" dirty="0" smtClean="0">
                <a:solidFill>
                  <a:srgbClr val="121212"/>
                </a:solidFill>
                <a:latin typeface="Times New Roman"/>
                <a:ea typeface="Times New Roman"/>
                <a:cs typeface="Times New Roman"/>
              </a:rPr>
              <a:t>Повторный конкурс</a:t>
            </a:r>
            <a:endParaRPr lang="ru-RU" sz="1800" dirty="0">
              <a:ea typeface="Calibri"/>
              <a:cs typeface="Times New Roman"/>
            </a:endParaRPr>
          </a:p>
        </p:txBody>
      </p:sp>
      <p:sp>
        <p:nvSpPr>
          <p:cNvPr id="3" name="Прямоугольник 2"/>
          <p:cNvSpPr/>
          <p:nvPr/>
        </p:nvSpPr>
        <p:spPr>
          <a:xfrm>
            <a:off x="217171" y="544716"/>
            <a:ext cx="9029700" cy="1631216"/>
          </a:xfrm>
          <a:prstGeom prst="rect">
            <a:avLst/>
          </a:prstGeom>
        </p:spPr>
        <p:txBody>
          <a:bodyPr wrap="square">
            <a:spAutoFit/>
          </a:bodyPr>
          <a:lstStyle/>
          <a:p>
            <a:pPr>
              <a:spcAft>
                <a:spcPts val="0"/>
              </a:spcAft>
            </a:pPr>
            <a:r>
              <a:rPr lang="ru-RU" sz="2000" dirty="0">
                <a:solidFill>
                  <a:srgbClr val="121212"/>
                </a:solidFill>
                <a:latin typeface="Times New Roman"/>
                <a:ea typeface="Times New Roman"/>
                <a:cs typeface="Times New Roman"/>
              </a:rPr>
              <a:t>Заказчик публикует извещение о повторном конкурсе в ЕИС не меньше чем за 10 дней до вскрытия заявок. В документации повторного конкурса заказчик может изменить только срок исполнения контракта, добавив к нему время на проведение повторного конкурса, и может увеличить цену на 10%. Объект закупки, количество товара и  требования к участникам менять нельзя.</a:t>
            </a:r>
            <a:endParaRPr lang="ru-RU" sz="1800" dirty="0">
              <a:ea typeface="Calibri"/>
              <a:cs typeface="Times New Roman"/>
            </a:endParaRPr>
          </a:p>
        </p:txBody>
      </p:sp>
      <p:pic>
        <p:nvPicPr>
          <p:cNvPr id="5122" name="Picture 2" descr="nesostoyavshiesy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851" y="2639699"/>
            <a:ext cx="41529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133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7500" y="2863229"/>
            <a:ext cx="10515600" cy="1325563"/>
          </a:xfrm>
        </p:spPr>
        <p:txBody>
          <a:bodyPr/>
          <a:lstStyle/>
          <a:p>
            <a:pPr algn="ctr"/>
            <a:r>
              <a:rPr lang="ru-RU" b="1" dirty="0" smtClean="0"/>
              <a:t>Благодарю за внимание</a:t>
            </a:r>
            <a:endParaRPr lang="ru-RU"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065229" cy="1065229"/>
          </a:xfrm>
        </p:spPr>
      </p:pic>
      <p:cxnSp>
        <p:nvCxnSpPr>
          <p:cNvPr id="6" name="Прямая соединительная линия 5"/>
          <p:cNvCxnSpPr/>
          <p:nvPr/>
        </p:nvCxnSpPr>
        <p:spPr>
          <a:xfrm flipV="1">
            <a:off x="0" y="914427"/>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5" y="343340"/>
            <a:ext cx="10360057" cy="384717"/>
          </a:xfrm>
          <a:prstGeom prst="rect">
            <a:avLst/>
          </a:prstGeom>
          <a:noFill/>
        </p:spPr>
        <p:txBody>
          <a:bodyPr wrap="square" lIns="91326" tIns="45718" rIns="91326" bIns="45718" rtlCol="0">
            <a:spAutoFit/>
          </a:bodyPr>
          <a:lstStyle/>
          <a:p>
            <a:pPr algn="ctr"/>
            <a:r>
              <a:rPr lang="ru-RU" dirty="0" smtClean="0">
                <a:solidFill>
                  <a:schemeClr val="bg1">
                    <a:lumMod val="50000"/>
                  </a:schemeClr>
                </a:solidFill>
                <a:latin typeface="Impact" panose="020B0806030902050204" pitchFamily="34" charset="0"/>
              </a:rPr>
              <a:t>Институт развития образования: Ваш профессиональный рост – наша работа</a:t>
            </a:r>
            <a:endParaRPr lang="ru-RU" dirty="0">
              <a:solidFill>
                <a:schemeClr val="bg1">
                  <a:lumMod val="50000"/>
                </a:schemeClr>
              </a:solidFill>
              <a:latin typeface="Impact" panose="020B0806030902050204" pitchFamily="34" charset="0"/>
            </a:endParaRPr>
          </a:p>
        </p:txBody>
      </p:sp>
      <p:sp>
        <p:nvSpPr>
          <p:cNvPr id="18" name="TextBox 17"/>
          <p:cNvSpPr txBox="1"/>
          <p:nvPr/>
        </p:nvSpPr>
        <p:spPr>
          <a:xfrm>
            <a:off x="7230475" y="5090475"/>
            <a:ext cx="4820239" cy="1631212"/>
          </a:xfrm>
          <a:prstGeom prst="rect">
            <a:avLst/>
          </a:prstGeom>
          <a:noFill/>
        </p:spPr>
        <p:txBody>
          <a:bodyPr wrap="square" lIns="91326" tIns="45718" rIns="91326" bIns="45718" rtlCol="0">
            <a:spAutoFit/>
          </a:bodyPr>
          <a:lstStyle/>
          <a:p>
            <a:r>
              <a:rPr lang="ru-RU" sz="2000" b="1" dirty="0">
                <a:solidFill>
                  <a:srgbClr val="A52C36"/>
                </a:solidFill>
              </a:rPr>
              <a:t>Контактная информация:</a:t>
            </a:r>
          </a:p>
          <a:p>
            <a:r>
              <a:rPr lang="ru-RU" sz="2000" b="1" dirty="0">
                <a:solidFill>
                  <a:srgbClr val="A52C36"/>
                </a:solidFill>
              </a:rPr>
              <a:t>Россия г. Ярославль, ул. Богдановича, 16 </a:t>
            </a:r>
          </a:p>
          <a:p>
            <a:r>
              <a:rPr lang="ru-RU" sz="2000" b="1" dirty="0">
                <a:solidFill>
                  <a:srgbClr val="A52C36"/>
                </a:solidFill>
              </a:rPr>
              <a:t>Тел.: +7 (4852) 23-09-67 </a:t>
            </a:r>
          </a:p>
          <a:p>
            <a:r>
              <a:rPr lang="ru-RU" sz="2000" b="1" dirty="0">
                <a:solidFill>
                  <a:srgbClr val="A52C36"/>
                </a:solidFill>
              </a:rPr>
              <a:t>Сайт: www.iro.yar.ru</a:t>
            </a:r>
          </a:p>
          <a:p>
            <a:r>
              <a:rPr lang="ru-RU" sz="2000" b="1" dirty="0">
                <a:solidFill>
                  <a:srgbClr val="A52C36"/>
                </a:solidFill>
              </a:rPr>
              <a:t>E-</a:t>
            </a:r>
            <a:r>
              <a:rPr lang="ru-RU" sz="2000" b="1" dirty="0" err="1">
                <a:solidFill>
                  <a:srgbClr val="A52C36"/>
                </a:solidFill>
              </a:rPr>
              <a:t>mail</a:t>
            </a:r>
            <a:r>
              <a:rPr lang="ru-RU" sz="2000" b="1" dirty="0">
                <a:solidFill>
                  <a:srgbClr val="A52C36"/>
                </a:solidFill>
              </a:rPr>
              <a:t>: fkbzh@iro.yar.ru</a:t>
            </a:r>
          </a:p>
        </p:txBody>
      </p:sp>
    </p:spTree>
    <p:extLst>
      <p:ext uri="{BB962C8B-B14F-4D97-AF65-F5344CB8AC3E}">
        <p14:creationId xmlns:p14="http://schemas.microsoft.com/office/powerpoint/2010/main" val="232094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pic>
        <p:nvPicPr>
          <p:cNvPr id="1026" name="Рисунок 1" descr="https://zakupki.kontur.ru/site/Files/userfiles/image/News/44-fz-1/44-fz-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085850"/>
            <a:ext cx="47545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983163" y="927297"/>
            <a:ext cx="7128828" cy="5932393"/>
          </a:xfrm>
          <a:prstGeom prst="rect">
            <a:avLst/>
          </a:prstGeom>
        </p:spPr>
        <p:txBody>
          <a:bodyPr wrap="square">
            <a:spAutoFit/>
          </a:bodyPr>
          <a:lstStyle/>
          <a:p>
            <a:pPr>
              <a:lnSpc>
                <a:spcPct val="115000"/>
              </a:lnSpc>
              <a:spcAft>
                <a:spcPts val="0"/>
              </a:spcAft>
            </a:pPr>
            <a:r>
              <a:rPr lang="ru-RU" sz="2200" dirty="0">
                <a:solidFill>
                  <a:srgbClr val="121212"/>
                </a:solidFill>
                <a:latin typeface="Times New Roman" panose="02020603050405020304" pitchFamily="18" charset="0"/>
                <a:ea typeface="Times New Roman"/>
                <a:cs typeface="Times New Roman" panose="02020603050405020304" pitchFamily="18" charset="0"/>
              </a:rPr>
              <a:t>Кто участвует в закупках по 44-ФЗ?</a:t>
            </a:r>
            <a:endParaRPr lang="ru-RU" sz="22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200" b="1" dirty="0">
                <a:solidFill>
                  <a:srgbClr val="121212"/>
                </a:solidFill>
                <a:latin typeface="Times New Roman" panose="02020603050405020304" pitchFamily="18" charset="0"/>
                <a:ea typeface="Times New Roman"/>
                <a:cs typeface="Times New Roman" panose="02020603050405020304" pitchFamily="18" charset="0"/>
              </a:rPr>
              <a:t>Заказчик</a:t>
            </a:r>
            <a:endParaRPr lang="ru-RU" sz="22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200" dirty="0">
                <a:solidFill>
                  <a:srgbClr val="121212"/>
                </a:solidFill>
                <a:latin typeface="Times New Roman" panose="02020603050405020304" pitchFamily="18" charset="0"/>
                <a:ea typeface="Times New Roman"/>
                <a:cs typeface="Times New Roman" panose="02020603050405020304" pitchFamily="18" charset="0"/>
              </a:rPr>
              <a:t>Государственные и муниципальные бюджетные учреждения</a:t>
            </a:r>
            <a:endParaRPr lang="ru-RU" sz="22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200" b="1" dirty="0">
                <a:solidFill>
                  <a:srgbClr val="121212"/>
                </a:solidFill>
                <a:latin typeface="Times New Roman" panose="02020603050405020304" pitchFamily="18" charset="0"/>
                <a:ea typeface="Times New Roman"/>
                <a:cs typeface="Times New Roman" panose="02020603050405020304" pitchFamily="18" charset="0"/>
              </a:rPr>
              <a:t>Поставщик</a:t>
            </a:r>
            <a:endParaRPr lang="ru-RU" sz="22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200" dirty="0">
                <a:latin typeface="Times New Roman" panose="02020603050405020304" pitchFamily="18" charset="0"/>
                <a:ea typeface="Times New Roman"/>
                <a:cs typeface="Times New Roman" panose="02020603050405020304" pitchFamily="18" charset="0"/>
              </a:rPr>
              <a:t>Любое юридическое или физическое лицо (в том числе ИП), которое:</a:t>
            </a:r>
            <a:endParaRPr lang="ru-RU" sz="22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2200" dirty="0">
                <a:latin typeface="Times New Roman" panose="02020603050405020304" pitchFamily="18" charset="0"/>
                <a:ea typeface="Times New Roman"/>
                <a:cs typeface="Times New Roman" panose="02020603050405020304" pitchFamily="18" charset="0"/>
              </a:rPr>
              <a:t>не имеет задолженностей по налогам, судимости, </a:t>
            </a:r>
            <a:r>
              <a:rPr lang="ru-RU" sz="2200" dirty="0" err="1">
                <a:latin typeface="Times New Roman" panose="02020603050405020304" pitchFamily="18" charset="0"/>
                <a:ea typeface="Times New Roman"/>
                <a:cs typeface="Times New Roman" panose="02020603050405020304" pitchFamily="18" charset="0"/>
              </a:rPr>
              <a:t>аффилированности</a:t>
            </a:r>
            <a:r>
              <a:rPr lang="ru-RU" sz="2200" dirty="0">
                <a:latin typeface="Times New Roman" panose="02020603050405020304" pitchFamily="18" charset="0"/>
                <a:ea typeface="Times New Roman"/>
                <a:cs typeface="Times New Roman" panose="02020603050405020304" pitchFamily="18" charset="0"/>
              </a:rPr>
              <a:t> с заказчиками,</a:t>
            </a:r>
            <a:endParaRPr lang="ru-RU" sz="22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2200" dirty="0">
                <a:latin typeface="Times New Roman" panose="02020603050405020304" pitchFamily="18" charset="0"/>
                <a:ea typeface="Times New Roman"/>
                <a:cs typeface="Times New Roman" panose="02020603050405020304" pitchFamily="18" charset="0"/>
              </a:rPr>
              <a:t>не принадлежит к оффшорным компаниям,</a:t>
            </a:r>
            <a:endParaRPr lang="ru-RU" sz="2200" dirty="0">
              <a:latin typeface="Times New Roman" panose="02020603050405020304" pitchFamily="18" charset="0"/>
              <a:ea typeface="Calibri"/>
              <a:cs typeface="Times New Roman" panose="02020603050405020304" pitchFamily="18" charset="0"/>
            </a:endParaRPr>
          </a:p>
          <a:p>
            <a:pPr marL="342900" lvl="0" indent="-342900">
              <a:lnSpc>
                <a:spcPct val="115000"/>
              </a:lnSpc>
              <a:spcAft>
                <a:spcPts val="0"/>
              </a:spcAft>
              <a:buSzPts val="1000"/>
              <a:buFont typeface="Symbol"/>
              <a:buChar char=""/>
              <a:tabLst>
                <a:tab pos="457200" algn="l"/>
              </a:tabLst>
            </a:pPr>
            <a:r>
              <a:rPr lang="ru-RU" sz="2200" dirty="0">
                <a:latin typeface="Times New Roman" panose="02020603050405020304" pitchFamily="18" charset="0"/>
                <a:ea typeface="Times New Roman"/>
                <a:cs typeface="Times New Roman" panose="02020603050405020304" pitchFamily="18" charset="0"/>
              </a:rPr>
              <a:t>также заказчик может потребовать, чтобы участник закупки не состоял в </a:t>
            </a:r>
            <a:r>
              <a:rPr lang="ru-RU" sz="2200" dirty="0">
                <a:latin typeface="Times New Roman" panose="02020603050405020304" pitchFamily="18" charset="0"/>
                <a:ea typeface="Times New Roman"/>
                <a:cs typeface="Times New Roman" panose="02020603050405020304" pitchFamily="18" charset="0"/>
                <a:hlinkClick r:id="rId3"/>
              </a:rPr>
              <a:t>РНП</a:t>
            </a:r>
            <a:r>
              <a:rPr lang="ru-RU" sz="2200" dirty="0">
                <a:latin typeface="Times New Roman" panose="02020603050405020304" pitchFamily="18" charset="0"/>
                <a:ea typeface="Times New Roman"/>
                <a:cs typeface="Times New Roman" panose="02020603050405020304" pitchFamily="18" charset="0"/>
              </a:rPr>
              <a:t>.</a:t>
            </a:r>
            <a:endParaRPr lang="ru-RU" sz="2200" dirty="0">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2200" dirty="0">
                <a:latin typeface="Times New Roman" panose="02020603050405020304" pitchFamily="18" charset="0"/>
                <a:ea typeface="Times New Roman"/>
                <a:cs typeface="Times New Roman" panose="02020603050405020304" pitchFamily="18" charset="0"/>
              </a:rPr>
              <a:t>15% всех закупок </a:t>
            </a:r>
            <a:r>
              <a:rPr lang="ru-RU" sz="2200" dirty="0" err="1">
                <a:latin typeface="Times New Roman" panose="02020603050405020304" pitchFamily="18" charset="0"/>
                <a:ea typeface="Times New Roman"/>
                <a:cs typeface="Times New Roman" panose="02020603050405020304" pitchFamily="18" charset="0"/>
              </a:rPr>
              <a:t>госзаказчики</a:t>
            </a:r>
            <a:r>
              <a:rPr lang="ru-RU" sz="2200" dirty="0">
                <a:latin typeface="Times New Roman" panose="02020603050405020304" pitchFamily="18" charset="0"/>
                <a:ea typeface="Times New Roman"/>
                <a:cs typeface="Times New Roman" panose="02020603050405020304" pitchFamily="18" charset="0"/>
              </a:rPr>
              <a:t> проводят у </a:t>
            </a:r>
            <a:r>
              <a:rPr lang="ru-RU" sz="2200" dirty="0">
                <a:latin typeface="Times New Roman" panose="02020603050405020304" pitchFamily="18" charset="0"/>
                <a:ea typeface="Times New Roman"/>
                <a:cs typeface="Times New Roman" panose="02020603050405020304" pitchFamily="18" charset="0"/>
                <a:hlinkClick r:id="rId4"/>
              </a:rPr>
              <a:t>субъектов малого предпринимательства</a:t>
            </a:r>
            <a:r>
              <a:rPr lang="ru-RU" sz="2200" dirty="0">
                <a:latin typeface="Times New Roman" panose="02020603050405020304" pitchFamily="18" charset="0"/>
                <a:ea typeface="Times New Roman"/>
                <a:cs typeface="Times New Roman" panose="02020603050405020304" pitchFamily="18" charset="0"/>
              </a:rPr>
              <a:t> и некоммерческих социально-ориентированных организаций.</a:t>
            </a:r>
            <a:endParaRPr lang="ru-RU" sz="22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553793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spcBef>
                <a:spcPct val="0"/>
              </a:spcBef>
              <a:buFontTx/>
              <a:buNone/>
            </a:pPr>
            <a:fld id="{8FB999DB-9759-416D-B7FA-455C37E73CBA}" type="slidenum">
              <a:rPr kumimoji="0" lang="ru-RU" altLang="ru-RU" sz="1200" smtClean="0">
                <a:solidFill>
                  <a:srgbClr val="898989"/>
                </a:solidFill>
              </a:rPr>
              <a:pPr>
                <a:spcBef>
                  <a:spcPct val="0"/>
                </a:spcBef>
                <a:buFontTx/>
                <a:buNone/>
              </a:pPr>
              <a:t>6</a:t>
            </a:fld>
            <a:endParaRPr kumimoji="0" lang="ru-RU" altLang="ru-RU" sz="1200" smtClean="0">
              <a:solidFill>
                <a:srgbClr val="898989"/>
              </a:solidFill>
            </a:endParaRPr>
          </a:p>
        </p:txBody>
      </p:sp>
      <p:sp>
        <p:nvSpPr>
          <p:cNvPr id="8195" name="AutoShape 17"/>
          <p:cNvSpPr>
            <a:spLocks noChangeArrowheads="1"/>
          </p:cNvSpPr>
          <p:nvPr/>
        </p:nvSpPr>
        <p:spPr bwMode="auto">
          <a:xfrm>
            <a:off x="184151" y="1341438"/>
            <a:ext cx="5653616" cy="576262"/>
          </a:xfrm>
          <a:prstGeom prst="roundRect">
            <a:avLst>
              <a:gd name="adj" fmla="val 7898"/>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just" defTabSz="914400" fontAlgn="base">
              <a:spcBef>
                <a:spcPct val="0"/>
              </a:spcBef>
              <a:spcAft>
                <a:spcPct val="0"/>
              </a:spcAft>
              <a:buFontTx/>
              <a:buNone/>
            </a:pPr>
            <a:r>
              <a:rPr kumimoji="0" lang="ru-RU" altLang="ru-RU" sz="1600" smtClean="0">
                <a:solidFill>
                  <a:srgbClr val="FFFFFF"/>
                </a:solidFill>
                <a:latin typeface="Arial" charset="0"/>
              </a:rPr>
              <a:t>Совокупный объем закупок </a:t>
            </a:r>
            <a:r>
              <a:rPr kumimoji="0" lang="en-US" altLang="ru-RU" sz="1600" smtClean="0">
                <a:solidFill>
                  <a:srgbClr val="FFFFFF"/>
                </a:solidFill>
                <a:latin typeface="Arial" charset="0"/>
              </a:rPr>
              <a:t>&gt; 100 </a:t>
            </a:r>
            <a:r>
              <a:rPr kumimoji="0" lang="ru-RU" altLang="ru-RU" sz="1600" smtClean="0">
                <a:solidFill>
                  <a:srgbClr val="FFFFFF"/>
                </a:solidFill>
                <a:latin typeface="Arial" charset="0"/>
              </a:rPr>
              <a:t>млн.руб.</a:t>
            </a:r>
          </a:p>
        </p:txBody>
      </p:sp>
      <p:sp>
        <p:nvSpPr>
          <p:cNvPr id="8196" name="AutoShape 17"/>
          <p:cNvSpPr>
            <a:spLocks noChangeArrowheads="1"/>
          </p:cNvSpPr>
          <p:nvPr/>
        </p:nvSpPr>
        <p:spPr bwMode="auto">
          <a:xfrm>
            <a:off x="6009220" y="1341438"/>
            <a:ext cx="5655733" cy="576262"/>
          </a:xfrm>
          <a:prstGeom prst="roundRect">
            <a:avLst>
              <a:gd name="adj" fmla="val 7898"/>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just" defTabSz="914400" fontAlgn="base">
              <a:spcBef>
                <a:spcPct val="0"/>
              </a:spcBef>
              <a:spcAft>
                <a:spcPct val="0"/>
              </a:spcAft>
              <a:buFontTx/>
              <a:buNone/>
            </a:pPr>
            <a:r>
              <a:rPr kumimoji="0" lang="ru-RU" altLang="ru-RU" sz="1600" smtClean="0">
                <a:solidFill>
                  <a:srgbClr val="FFFFFF"/>
                </a:solidFill>
                <a:latin typeface="Arial" charset="0"/>
              </a:rPr>
              <a:t>Совокупный объем закупок </a:t>
            </a:r>
            <a:r>
              <a:rPr kumimoji="0" lang="en-US" altLang="ru-RU" sz="1600" smtClean="0">
                <a:solidFill>
                  <a:srgbClr val="FFFFFF"/>
                </a:solidFill>
                <a:latin typeface="Arial" charset="0"/>
              </a:rPr>
              <a:t>&lt; 100 </a:t>
            </a:r>
            <a:r>
              <a:rPr kumimoji="0" lang="ru-RU" altLang="ru-RU" sz="1600" smtClean="0">
                <a:solidFill>
                  <a:srgbClr val="FFFFFF"/>
                </a:solidFill>
                <a:latin typeface="Arial" charset="0"/>
              </a:rPr>
              <a:t>млн.руб.</a:t>
            </a:r>
          </a:p>
        </p:txBody>
      </p:sp>
      <p:sp>
        <p:nvSpPr>
          <p:cNvPr id="8197" name="AutoShape 14"/>
          <p:cNvSpPr>
            <a:spLocks noChangeArrowheads="1"/>
          </p:cNvSpPr>
          <p:nvPr/>
        </p:nvSpPr>
        <p:spPr bwMode="auto">
          <a:xfrm rot="-5400000">
            <a:off x="2624421" y="1953963"/>
            <a:ext cx="360363" cy="287867"/>
          </a:xfrm>
          <a:prstGeom prst="leftArrow">
            <a:avLst>
              <a:gd name="adj1" fmla="val 63602"/>
              <a:gd name="adj2" fmla="val 52291"/>
            </a:avLst>
          </a:prstGeom>
          <a:solidFill>
            <a:srgbClr val="FFFF99"/>
          </a:solidFill>
          <a:ln w="9525">
            <a:solidFill>
              <a:schemeClr val="tx1"/>
            </a:solidFill>
            <a:miter lim="800000"/>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fontAlgn="base">
              <a:spcBef>
                <a:spcPct val="0"/>
              </a:spcBef>
              <a:spcAft>
                <a:spcPct val="0"/>
              </a:spcAft>
              <a:buFontTx/>
              <a:buNone/>
            </a:pPr>
            <a:endParaRPr kumimoji="0" lang="ru-RU" altLang="ru-RU" sz="1800" smtClean="0">
              <a:solidFill>
                <a:srgbClr val="000000"/>
              </a:solidFill>
              <a:latin typeface="Arial" charset="0"/>
            </a:endParaRPr>
          </a:p>
        </p:txBody>
      </p:sp>
      <p:sp>
        <p:nvSpPr>
          <p:cNvPr id="8198" name="AutoShape 14"/>
          <p:cNvSpPr>
            <a:spLocks noChangeArrowheads="1"/>
          </p:cNvSpPr>
          <p:nvPr/>
        </p:nvSpPr>
        <p:spPr bwMode="auto">
          <a:xfrm rot="-5400000">
            <a:off x="8805088" y="1953963"/>
            <a:ext cx="360363" cy="287867"/>
          </a:xfrm>
          <a:prstGeom prst="leftArrow">
            <a:avLst>
              <a:gd name="adj1" fmla="val 63602"/>
              <a:gd name="adj2" fmla="val 52291"/>
            </a:avLst>
          </a:prstGeom>
          <a:solidFill>
            <a:srgbClr val="FFFF99"/>
          </a:solidFill>
          <a:ln w="9525">
            <a:solidFill>
              <a:schemeClr val="tx1"/>
            </a:solidFill>
            <a:miter lim="800000"/>
            <a:headEnd/>
            <a:tailEnd/>
          </a:ln>
        </p:spPr>
        <p:txBody>
          <a:bodyPr vert="eaVert"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fontAlgn="base">
              <a:spcBef>
                <a:spcPct val="0"/>
              </a:spcBef>
              <a:spcAft>
                <a:spcPct val="0"/>
              </a:spcAft>
              <a:buFontTx/>
              <a:buNone/>
            </a:pPr>
            <a:endParaRPr kumimoji="0" lang="ru-RU" altLang="ru-RU" sz="1800" smtClean="0">
              <a:solidFill>
                <a:srgbClr val="000000"/>
              </a:solidFill>
              <a:latin typeface="Arial" charset="0"/>
            </a:endParaRPr>
          </a:p>
        </p:txBody>
      </p:sp>
      <p:sp>
        <p:nvSpPr>
          <p:cNvPr id="3" name="Овал 2"/>
          <p:cNvSpPr/>
          <p:nvPr/>
        </p:nvSpPr>
        <p:spPr>
          <a:xfrm>
            <a:off x="69870" y="2278063"/>
            <a:ext cx="547158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fontAlgn="base">
              <a:spcBef>
                <a:spcPct val="0"/>
              </a:spcBef>
              <a:spcAft>
                <a:spcPct val="0"/>
              </a:spcAft>
              <a:buFontTx/>
              <a:buNone/>
            </a:pPr>
            <a:r>
              <a:rPr kumimoji="0" lang="ru-RU" altLang="ru-RU" sz="1600" b="1" smtClean="0">
                <a:solidFill>
                  <a:srgbClr val="FFFFFF"/>
                </a:solidFill>
              </a:rPr>
              <a:t>Контрактная служба </a:t>
            </a:r>
            <a:r>
              <a:rPr kumimoji="0" lang="ru-RU" altLang="ru-RU" sz="1600" smtClean="0">
                <a:solidFill>
                  <a:srgbClr val="FFFFFF"/>
                </a:solidFill>
              </a:rPr>
              <a:t>(</a:t>
            </a:r>
            <a:r>
              <a:rPr kumimoji="0" lang="ru-RU" altLang="ru-RU" sz="1200" smtClean="0">
                <a:solidFill>
                  <a:srgbClr val="FFFFFF"/>
                </a:solidFill>
              </a:rPr>
              <a:t>создание </a:t>
            </a:r>
            <a:r>
              <a:rPr kumimoji="0" lang="ru-RU" altLang="ru-RU" sz="1200" b="1" smtClean="0">
                <a:solidFill>
                  <a:srgbClr val="FFFFFF"/>
                </a:solidFill>
              </a:rPr>
              <a:t>специального</a:t>
            </a:r>
            <a:r>
              <a:rPr kumimoji="0" lang="ru-RU" altLang="ru-RU" sz="1200" smtClean="0">
                <a:solidFill>
                  <a:srgbClr val="FFFFFF"/>
                </a:solidFill>
              </a:rPr>
              <a:t> структурного подразделения </a:t>
            </a:r>
            <a:r>
              <a:rPr kumimoji="0" lang="ru-RU" altLang="ru-RU" sz="1200" b="1" smtClean="0">
                <a:solidFill>
                  <a:srgbClr val="FFFFFF"/>
                </a:solidFill>
              </a:rPr>
              <a:t>не является обязательным)</a:t>
            </a:r>
            <a:endParaRPr kumimoji="0" lang="ru-RU" altLang="ru-RU" sz="1200" smtClean="0">
              <a:solidFill>
                <a:srgbClr val="FFFFFF"/>
              </a:solidFill>
            </a:endParaRPr>
          </a:p>
        </p:txBody>
      </p:sp>
      <p:pic>
        <p:nvPicPr>
          <p:cNvPr id="8200" name="Picture 8" descr="D:\work\wORK\Презентации\ФИКС\1333691273_agt_family-o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785" y="2349529"/>
            <a:ext cx="96308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Овал 13"/>
          <p:cNvSpPr/>
          <p:nvPr/>
        </p:nvSpPr>
        <p:spPr>
          <a:xfrm>
            <a:off x="6104467" y="2308225"/>
            <a:ext cx="5471584"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fontAlgn="base">
              <a:spcBef>
                <a:spcPct val="0"/>
              </a:spcBef>
              <a:spcAft>
                <a:spcPct val="0"/>
              </a:spcAft>
              <a:buFontTx/>
              <a:buNone/>
            </a:pPr>
            <a:r>
              <a:rPr kumimoji="0" lang="ru-RU" altLang="ru-RU" sz="1600" b="1" smtClean="0">
                <a:solidFill>
                  <a:srgbClr val="FFFFFF"/>
                </a:solidFill>
              </a:rPr>
              <a:t>Контрактный управляющий</a:t>
            </a:r>
            <a:endParaRPr kumimoji="0" lang="ru-RU" altLang="ru-RU" sz="1200" smtClean="0">
              <a:solidFill>
                <a:srgbClr val="FFFFFF"/>
              </a:solidFill>
            </a:endParaRPr>
          </a:p>
        </p:txBody>
      </p:sp>
      <p:pic>
        <p:nvPicPr>
          <p:cNvPr id="8202" name="Picture 2" descr="\\pdc\Общие документы\Julia\Алексею\для презентации\zkazch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6203" y="2349529"/>
            <a:ext cx="11387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3"/>
          <p:cNvSpPr txBox="1">
            <a:spLocks noChangeArrowheads="1"/>
          </p:cNvSpPr>
          <p:nvPr/>
        </p:nvSpPr>
        <p:spPr bwMode="auto">
          <a:xfrm>
            <a:off x="192617" y="4298965"/>
            <a:ext cx="11760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fontAlgn="base">
              <a:spcBef>
                <a:spcPct val="0"/>
              </a:spcBef>
              <a:spcAft>
                <a:spcPct val="0"/>
              </a:spcAft>
              <a:buFontTx/>
              <a:buNone/>
            </a:pPr>
            <a:r>
              <a:rPr kumimoji="0" lang="ru-RU" altLang="ru-RU" sz="1400" smtClean="0">
                <a:solidFill>
                  <a:srgbClr val="000000"/>
                </a:solidFill>
                <a:latin typeface="Arial" charset="0"/>
              </a:rPr>
              <a:t>КОНТРАКТНАЯ СЛУЖБА ДЕЙСТВУЕТ В СООТВЕТСТВИИ С ПОЛОЖЕНИЕМ (РЕГЛАМЕНТОМ), РАЗРАБОТАННЫМ И УТВЕРЖДЕННЫМ НА ОСНОВАНИИ ТИПОВОГО ПОЛОЖЕНИЯ (РЕГЛАМЕНТА), УТВЕРЖДЕННОГО ФЕДЕРАЛЬНЫМ ОРГАНОМ ИСПОЛНИТЕЛЬНОЙ ВЛАСТИ ПО РЕГУЛИРОВАНИЮ КОНТРАКТНОЙ СИСТЕМЫ В СФЕРЕ ЗАКУПОК;</a:t>
            </a:r>
          </a:p>
          <a:p>
            <a:pPr defTabSz="914400" fontAlgn="base">
              <a:spcBef>
                <a:spcPct val="0"/>
              </a:spcBef>
              <a:spcAft>
                <a:spcPct val="0"/>
              </a:spcAft>
              <a:buFontTx/>
              <a:buNone/>
            </a:pPr>
            <a:endParaRPr kumimoji="0" lang="ru-RU" altLang="ru-RU" sz="1400" smtClean="0">
              <a:solidFill>
                <a:srgbClr val="000000"/>
              </a:solidFill>
              <a:latin typeface="Arial" charset="0"/>
            </a:endParaRPr>
          </a:p>
          <a:p>
            <a:pPr algn="ctr" defTabSz="914400" fontAlgn="base">
              <a:spcBef>
                <a:spcPct val="0"/>
              </a:spcBef>
              <a:spcAft>
                <a:spcPct val="0"/>
              </a:spcAft>
              <a:buFontTx/>
              <a:buNone/>
            </a:pPr>
            <a:r>
              <a:rPr kumimoji="0" lang="ru-RU" altLang="ru-RU" sz="1400" b="1" smtClean="0">
                <a:solidFill>
                  <a:srgbClr val="FF0000"/>
                </a:solidFill>
                <a:latin typeface="Arial" charset="0"/>
              </a:rPr>
              <a:t>РАБОТНИКИ КОНТРАКТНОЙ СЛУЖБЫ, КОНТРАКТНЫЙ УПРАВЛЯЮЩИЙ ДОЛЖНЫ ИМЕТЬ ВЫСШЕЕ ОБРАЗОВАНИЕ ИЛИ ДОПОЛНИТЕЛЬНОЕ ПРОФЕССИОНАЛЬНОЕ ОБРАЗОВАНИЕ В СФЕРЕ ЗАКУПОК!!!</a:t>
            </a:r>
          </a:p>
        </p:txBody>
      </p:sp>
      <p:sp>
        <p:nvSpPr>
          <p:cNvPr id="8204" name="Заголовок 1"/>
          <p:cNvSpPr>
            <a:spLocks/>
          </p:cNvSpPr>
          <p:nvPr/>
        </p:nvSpPr>
        <p:spPr bwMode="auto">
          <a:xfrm>
            <a:off x="719667" y="331788"/>
            <a:ext cx="10972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800" b="1" smtClean="0">
                <a:solidFill>
                  <a:srgbClr val="1F497D"/>
                </a:solidFill>
                <a:latin typeface="Arial" charset="0"/>
              </a:rPr>
              <a:t>КОНТРАКТНАЯ СЛУЖБА</a:t>
            </a:r>
          </a:p>
        </p:txBody>
      </p:sp>
    </p:spTree>
    <p:extLst>
      <p:ext uri="{BB962C8B-B14F-4D97-AF65-F5344CB8AC3E}">
        <p14:creationId xmlns:p14="http://schemas.microsoft.com/office/powerpoint/2010/main" val="184574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Номер слайда 4"/>
          <p:cNvSpPr txBox="1">
            <a:spLocks noGrp="1"/>
          </p:cNvSpPr>
          <p:nvPr/>
        </p:nvSpPr>
        <p:spPr bwMode="auto">
          <a:xfrm>
            <a:off x="8737600" y="6356367"/>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r" defTabSz="914400" fontAlgn="base">
              <a:spcBef>
                <a:spcPct val="0"/>
              </a:spcBef>
              <a:spcAft>
                <a:spcPct val="0"/>
              </a:spcAft>
              <a:buFontTx/>
              <a:buNone/>
            </a:pPr>
            <a:fld id="{6F067087-1964-4E79-9E40-82266E77A3BA}" type="slidenum">
              <a:rPr kumimoji="0" lang="ru-RU" altLang="ru-RU" sz="1200" smtClean="0">
                <a:solidFill>
                  <a:srgbClr val="898989"/>
                </a:solidFill>
              </a:rPr>
              <a:pPr algn="r" defTabSz="914400" fontAlgn="base">
                <a:spcBef>
                  <a:spcPct val="0"/>
                </a:spcBef>
                <a:spcAft>
                  <a:spcPct val="0"/>
                </a:spcAft>
                <a:buFontTx/>
                <a:buNone/>
              </a:pPr>
              <a:t>7</a:t>
            </a:fld>
            <a:endParaRPr kumimoji="0" lang="ru-RU" altLang="ru-RU" sz="1200" smtClean="0">
              <a:solidFill>
                <a:srgbClr val="898989"/>
              </a:solidFill>
            </a:endParaRPr>
          </a:p>
        </p:txBody>
      </p:sp>
      <p:sp>
        <p:nvSpPr>
          <p:cNvPr id="10243" name="Номер слайда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spcBef>
                <a:spcPct val="0"/>
              </a:spcBef>
              <a:buFontTx/>
              <a:buNone/>
            </a:pPr>
            <a:fld id="{39C42064-E48A-45ED-90BD-5EFD89A23B6D}" type="slidenum">
              <a:rPr kumimoji="0" lang="ru-RU" altLang="ru-RU" sz="1200" smtClean="0">
                <a:solidFill>
                  <a:srgbClr val="898989"/>
                </a:solidFill>
              </a:rPr>
              <a:pPr>
                <a:spcBef>
                  <a:spcPct val="0"/>
                </a:spcBef>
                <a:buFontTx/>
                <a:buNone/>
              </a:pPr>
              <a:t>7</a:t>
            </a:fld>
            <a:endParaRPr kumimoji="0" lang="ru-RU" altLang="ru-RU" sz="1200" smtClean="0">
              <a:solidFill>
                <a:srgbClr val="898989"/>
              </a:solidFill>
            </a:endParaRPr>
          </a:p>
        </p:txBody>
      </p:sp>
      <p:sp>
        <p:nvSpPr>
          <p:cNvPr id="10244" name="Заголовок 1"/>
          <p:cNvSpPr>
            <a:spLocks/>
          </p:cNvSpPr>
          <p:nvPr/>
        </p:nvSpPr>
        <p:spPr bwMode="auto">
          <a:xfrm>
            <a:off x="719667" y="331788"/>
            <a:ext cx="10972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800" b="1" smtClean="0">
                <a:solidFill>
                  <a:srgbClr val="1F497D"/>
                </a:solidFill>
                <a:latin typeface="Arial" charset="0"/>
              </a:rPr>
              <a:t>ВАРИАНТЫ СОЗДАНИЯ КОНТРАКТНОЙ СЛУЖБЫ</a:t>
            </a:r>
          </a:p>
        </p:txBody>
      </p:sp>
      <p:sp>
        <p:nvSpPr>
          <p:cNvPr id="10245" name="AutoShape 6"/>
          <p:cNvSpPr>
            <a:spLocks noChangeArrowheads="1"/>
          </p:cNvSpPr>
          <p:nvPr/>
        </p:nvSpPr>
        <p:spPr bwMode="auto">
          <a:xfrm>
            <a:off x="3100918" y="1428750"/>
            <a:ext cx="4980516" cy="946150"/>
          </a:xfrm>
          <a:prstGeom prst="roundRect">
            <a:avLst>
              <a:gd name="adj" fmla="val 16667"/>
            </a:avLst>
          </a:prstGeom>
          <a:solidFill>
            <a:schemeClr val="accent1"/>
          </a:solidFill>
          <a:ln w="9525">
            <a:solidFill>
              <a:schemeClr val="tx1"/>
            </a:solidFill>
            <a:round/>
            <a:headEnd/>
            <a:tailEnd/>
          </a:ln>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300" b="1" smtClean="0">
                <a:solidFill>
                  <a:srgbClr val="CCECFF"/>
                </a:solidFill>
                <a:latin typeface="Arial" charset="0"/>
              </a:rPr>
              <a:t>КОНТРАКТНАЯ СЛУЖБА СОЗДАЕТСЯ ОДНИМ ИЗ СЛЕДУЮЩИХ СПОСОБОВ</a:t>
            </a:r>
            <a:r>
              <a:rPr kumimoji="0" lang="ru-RU" altLang="ru-RU" sz="1300" b="1" smtClean="0">
                <a:solidFill>
                  <a:srgbClr val="000000"/>
                </a:solidFill>
                <a:latin typeface="Arial" charset="0"/>
              </a:rPr>
              <a:t> </a:t>
            </a:r>
          </a:p>
        </p:txBody>
      </p:sp>
      <p:sp>
        <p:nvSpPr>
          <p:cNvPr id="10246" name="AutoShape 8"/>
          <p:cNvSpPr>
            <a:spLocks noChangeArrowheads="1"/>
          </p:cNvSpPr>
          <p:nvPr/>
        </p:nvSpPr>
        <p:spPr bwMode="auto">
          <a:xfrm rot="-5400000">
            <a:off x="7443259" y="2456408"/>
            <a:ext cx="495300" cy="421217"/>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eaLnBrk="0" fontAlgn="base" hangingPunct="0">
              <a:spcBef>
                <a:spcPct val="0"/>
              </a:spcBef>
              <a:spcAft>
                <a:spcPct val="0"/>
              </a:spcAft>
              <a:buFontTx/>
              <a:buNone/>
            </a:pPr>
            <a:endParaRPr kumimoji="0" lang="ru-RU" altLang="ru-RU" sz="1300" b="1" smtClean="0">
              <a:solidFill>
                <a:srgbClr val="000000"/>
              </a:solidFill>
              <a:latin typeface="Arial" charset="0"/>
            </a:endParaRPr>
          </a:p>
        </p:txBody>
      </p:sp>
      <p:sp>
        <p:nvSpPr>
          <p:cNvPr id="10247" name="Rectangle 9"/>
          <p:cNvSpPr>
            <a:spLocks noChangeArrowheads="1"/>
          </p:cNvSpPr>
          <p:nvPr/>
        </p:nvSpPr>
        <p:spPr bwMode="auto">
          <a:xfrm>
            <a:off x="340784" y="2959117"/>
            <a:ext cx="4800600" cy="900113"/>
          </a:xfrm>
          <a:prstGeom prst="rect">
            <a:avLst/>
          </a:prstGeom>
          <a:solidFill>
            <a:srgbClr val="FFCC00"/>
          </a:solidFill>
          <a:ln w="9525">
            <a:solidFill>
              <a:schemeClr val="tx1"/>
            </a:solidFill>
            <a:miter lim="800000"/>
            <a:headEnd/>
            <a:tailEnd/>
          </a:ln>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300" b="1" smtClean="0">
                <a:solidFill>
                  <a:srgbClr val="000000"/>
                </a:solidFill>
                <a:latin typeface="Arial" charset="0"/>
              </a:rPr>
              <a:t>СОЗДАНИЕ ОТДЕЛЬНОГО СТРУКТУРНОГО ПОДРАЗДЕЛЕНИЯ </a:t>
            </a:r>
          </a:p>
        </p:txBody>
      </p:sp>
      <p:sp>
        <p:nvSpPr>
          <p:cNvPr id="10248" name="Rectangle 10"/>
          <p:cNvSpPr>
            <a:spLocks noChangeArrowheads="1"/>
          </p:cNvSpPr>
          <p:nvPr/>
        </p:nvSpPr>
        <p:spPr bwMode="auto">
          <a:xfrm>
            <a:off x="5801795" y="2959100"/>
            <a:ext cx="5913967" cy="1620838"/>
          </a:xfrm>
          <a:prstGeom prst="rect">
            <a:avLst/>
          </a:prstGeom>
          <a:solidFill>
            <a:srgbClr val="FFCC00"/>
          </a:solidFill>
          <a:ln w="9525">
            <a:solidFill>
              <a:schemeClr val="tx1"/>
            </a:solidFill>
            <a:miter lim="800000"/>
            <a:headEnd/>
            <a:tailEnd/>
          </a:ln>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just" defTabSz="914400" eaLnBrk="0" fontAlgn="base" hangingPunct="0">
              <a:spcBef>
                <a:spcPct val="0"/>
              </a:spcBef>
              <a:spcAft>
                <a:spcPct val="0"/>
              </a:spcAft>
              <a:buFontTx/>
              <a:buNone/>
            </a:pPr>
            <a:r>
              <a:rPr kumimoji="0" lang="ru-RU" altLang="ru-RU" sz="1300" b="1" smtClean="0">
                <a:solidFill>
                  <a:srgbClr val="000000"/>
                </a:solidFill>
                <a:latin typeface="Arial" charset="0"/>
              </a:rPr>
              <a:t>УТВЕРЖДЕНИЕ ЗАКАЗЧИКОМ ПОСТОЯННОГО СОСТАВА РАБОТНИКОВ ЗАКАЗЧИКА, ВЫПОЛНЯЮЩИХ ФУНКЦИИ КОНТРАКТНОЙ СЛУЖБЫ БЕЗ ОБРАЗОВАНИЯ ОТДЕЛЬНОГО СТРУКТУРНОГО ПОДРАЗДЕЛЕНИЯ </a:t>
            </a:r>
          </a:p>
        </p:txBody>
      </p:sp>
      <p:pic>
        <p:nvPicPr>
          <p:cNvPr id="10249" name="Рисунок 11" descr="admi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484" y="5029217"/>
            <a:ext cx="1259416"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AutoShape 13"/>
          <p:cNvSpPr>
            <a:spLocks noChangeArrowheads="1"/>
          </p:cNvSpPr>
          <p:nvPr/>
        </p:nvSpPr>
        <p:spPr bwMode="auto">
          <a:xfrm>
            <a:off x="160867" y="4489450"/>
            <a:ext cx="4861984" cy="1576388"/>
          </a:xfrm>
          <a:prstGeom prst="roundRect">
            <a:avLst>
              <a:gd name="adj" fmla="val 16667"/>
            </a:avLst>
          </a:prstGeom>
          <a:solidFill>
            <a:srgbClr val="99CC00"/>
          </a:solidFill>
          <a:ln w="9525">
            <a:solidFill>
              <a:schemeClr val="tx1"/>
            </a:solidFill>
            <a:round/>
            <a:headEnd/>
            <a:tailEnd/>
          </a:ln>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300" b="1" smtClean="0">
                <a:solidFill>
                  <a:srgbClr val="000000"/>
                </a:solidFill>
                <a:latin typeface="Arial" charset="0"/>
              </a:rPr>
              <a:t>ВОЗГЛАВЛЯЕТ РУКОВОДИТЕЛЬ СТРУКТУРНОГО ПОДРАЗДЕЛЕНИЯ, НАЗНАЧАЕМЫЙ НА ДОЛЖНОСТЬ ПРИКАЗОМ РУКОВОДИТЕЛЯ ЗАКАЗЧИКА ЛИБО УПОЛНОМОЧЕННОГО ЛИЦА, ИСПОЛНЯЮЩЕГО ЕГО ОБЯЗАННОСТИ </a:t>
            </a:r>
          </a:p>
        </p:txBody>
      </p:sp>
      <p:sp>
        <p:nvSpPr>
          <p:cNvPr id="10251" name="AutoShape 16"/>
          <p:cNvSpPr>
            <a:spLocks noChangeArrowheads="1"/>
          </p:cNvSpPr>
          <p:nvPr/>
        </p:nvSpPr>
        <p:spPr bwMode="auto">
          <a:xfrm>
            <a:off x="7120478" y="5254642"/>
            <a:ext cx="3723217" cy="809625"/>
          </a:xfrm>
          <a:prstGeom prst="roundRect">
            <a:avLst>
              <a:gd name="adj" fmla="val 16667"/>
            </a:avLst>
          </a:prstGeom>
          <a:solidFill>
            <a:srgbClr val="99CC00"/>
          </a:solidFill>
          <a:ln w="9525">
            <a:solidFill>
              <a:schemeClr val="tx1"/>
            </a:solidFill>
            <a:round/>
            <a:headEnd/>
            <a:tailEnd/>
          </a:ln>
        </p:spPr>
        <p:txBody>
          <a:bodyPr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300" b="1" smtClean="0">
                <a:solidFill>
                  <a:srgbClr val="000000"/>
                </a:solidFill>
                <a:latin typeface="Arial" charset="0"/>
              </a:rPr>
              <a:t>ВОЗГЛАВЛЯЕТ ОДИН ИЗ ЗАМЕСТИТЕЛЕЙ РУКОВОДИТЕЛЯ ЗАКАЗЧИКА </a:t>
            </a:r>
          </a:p>
        </p:txBody>
      </p:sp>
      <p:sp>
        <p:nvSpPr>
          <p:cNvPr id="10252" name="AutoShape 17"/>
          <p:cNvSpPr>
            <a:spLocks noChangeArrowheads="1"/>
          </p:cNvSpPr>
          <p:nvPr/>
        </p:nvSpPr>
        <p:spPr bwMode="auto">
          <a:xfrm rot="-5400000">
            <a:off x="3303059" y="2456408"/>
            <a:ext cx="495300" cy="421217"/>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eaLnBrk="0" fontAlgn="base" hangingPunct="0">
              <a:spcBef>
                <a:spcPct val="0"/>
              </a:spcBef>
              <a:spcAft>
                <a:spcPct val="0"/>
              </a:spcAft>
              <a:buFontTx/>
              <a:buNone/>
            </a:pPr>
            <a:endParaRPr kumimoji="0" lang="ru-RU" altLang="ru-RU" sz="1300" b="1" smtClean="0">
              <a:solidFill>
                <a:srgbClr val="000000"/>
              </a:solidFill>
              <a:latin typeface="Arial" charset="0"/>
            </a:endParaRPr>
          </a:p>
        </p:txBody>
      </p:sp>
      <p:sp>
        <p:nvSpPr>
          <p:cNvPr id="10253" name="AutoShape 18"/>
          <p:cNvSpPr>
            <a:spLocks noChangeArrowheads="1"/>
          </p:cNvSpPr>
          <p:nvPr/>
        </p:nvSpPr>
        <p:spPr bwMode="auto">
          <a:xfrm rot="-5400000">
            <a:off x="2524126" y="3942291"/>
            <a:ext cx="495300" cy="421217"/>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eaLnBrk="0" fontAlgn="base" hangingPunct="0">
              <a:spcBef>
                <a:spcPct val="0"/>
              </a:spcBef>
              <a:spcAft>
                <a:spcPct val="0"/>
              </a:spcAft>
              <a:buFontTx/>
              <a:buNone/>
            </a:pPr>
            <a:endParaRPr kumimoji="0" lang="ru-RU" altLang="ru-RU" sz="1300" b="1" smtClean="0">
              <a:solidFill>
                <a:srgbClr val="000000"/>
              </a:solidFill>
              <a:latin typeface="Arial" charset="0"/>
            </a:endParaRPr>
          </a:p>
        </p:txBody>
      </p:sp>
      <p:sp>
        <p:nvSpPr>
          <p:cNvPr id="10254" name="AutoShape 21"/>
          <p:cNvSpPr>
            <a:spLocks noChangeArrowheads="1"/>
          </p:cNvSpPr>
          <p:nvPr/>
        </p:nvSpPr>
        <p:spPr bwMode="auto">
          <a:xfrm rot="-5400000">
            <a:off x="8584142" y="4661430"/>
            <a:ext cx="495300" cy="421216"/>
          </a:xfrm>
          <a:prstGeom prst="leftArrow">
            <a:avLst>
              <a:gd name="adj1" fmla="val 50000"/>
              <a:gd name="adj2" fmla="val 39196"/>
            </a:avLst>
          </a:prstGeom>
          <a:solidFill>
            <a:schemeClr val="accent1"/>
          </a:solidFill>
          <a:ln w="9525">
            <a:solidFill>
              <a:schemeClr val="tx1"/>
            </a:solidFill>
            <a:miter lim="800000"/>
            <a:headEnd/>
            <a:tailEnd/>
          </a:ln>
        </p:spPr>
        <p:txBody>
          <a:bodyPr wrap="none" anchor="ct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defTabSz="914400" eaLnBrk="0" fontAlgn="base" hangingPunct="0">
              <a:spcBef>
                <a:spcPct val="0"/>
              </a:spcBef>
              <a:spcAft>
                <a:spcPct val="0"/>
              </a:spcAft>
              <a:buFontTx/>
              <a:buNone/>
            </a:pPr>
            <a:endParaRPr kumimoji="0" lang="ru-RU" altLang="ru-RU" sz="1300" b="1" smtClean="0">
              <a:solidFill>
                <a:srgbClr val="000000"/>
              </a:solidFill>
              <a:latin typeface="Arial" charset="0"/>
            </a:endParaRPr>
          </a:p>
        </p:txBody>
      </p:sp>
    </p:spTree>
    <p:extLst>
      <p:ext uri="{BB962C8B-B14F-4D97-AF65-F5344CB8AC3E}">
        <p14:creationId xmlns:p14="http://schemas.microsoft.com/office/powerpoint/2010/main" val="693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Rectangle 11"/>
          <p:cNvSpPr>
            <a:spLocks noChangeArrowheads="1"/>
          </p:cNvSpPr>
          <p:nvPr/>
        </p:nvSpPr>
        <p:spPr bwMode="auto">
          <a:xfrm>
            <a:off x="666753" y="357191"/>
            <a:ext cx="1037378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ctr" defTabSz="914400" eaLnBrk="0" fontAlgn="base" hangingPunct="0">
              <a:spcBef>
                <a:spcPct val="0"/>
              </a:spcBef>
              <a:spcAft>
                <a:spcPct val="0"/>
              </a:spcAft>
              <a:buFontTx/>
              <a:buNone/>
            </a:pPr>
            <a:r>
              <a:rPr kumimoji="0" lang="ru-RU" altLang="ru-RU" sz="1800" b="1" smtClean="0">
                <a:solidFill>
                  <a:srgbClr val="1F497D"/>
                </a:solidFill>
                <a:latin typeface="Arial" charset="0"/>
              </a:rPr>
              <a:t>ФУНКЦИОНАЛЬНЫЕ ОБЯЗАННОСТИ КОНТРАКТНОЙ СЛУЖБЫ </a:t>
            </a:r>
          </a:p>
        </p:txBody>
      </p:sp>
      <p:sp>
        <p:nvSpPr>
          <p:cNvPr id="14339" name="Rectangle 12"/>
          <p:cNvSpPr>
            <a:spLocks noChangeArrowheads="1"/>
          </p:cNvSpPr>
          <p:nvPr/>
        </p:nvSpPr>
        <p:spPr bwMode="auto">
          <a:xfrm>
            <a:off x="190502" y="1071563"/>
            <a:ext cx="116205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lgn="just" defTabSz="914400" eaLnBrk="0" fontAlgn="base" hangingPunct="0">
              <a:lnSpc>
                <a:spcPct val="120000"/>
              </a:lnSpc>
              <a:spcBef>
                <a:spcPct val="0"/>
              </a:spcBef>
              <a:spcAft>
                <a:spcPct val="0"/>
              </a:spcAft>
              <a:buFont typeface="Wingdings" pitchFamily="2" charset="2"/>
              <a:buChar char="ü"/>
            </a:pPr>
            <a:r>
              <a:rPr kumimoji="0" lang="ru-RU" altLang="ru-RU" sz="1400" b="1" smtClean="0">
                <a:solidFill>
                  <a:srgbClr val="1F497D"/>
                </a:solidFill>
                <a:latin typeface="Arial" charset="0"/>
              </a:rPr>
              <a:t>  ПОДГОТОВКА И РАЗМЕЩЕНИЕ В ЕДИНОЙ ИНФОРМАЦИОННОЙ СИСТЕМЕ В      </a:t>
            </a:r>
          </a:p>
          <a:p>
            <a:pPr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СФЕРЕ ЗАКУПОК ИЗВЕЩЕНИЯ ОБ ОСУЩЕСТВЛЕНИИ ЗАКУПКИ, ДОКУМЕНТАЦИИ </a:t>
            </a:r>
          </a:p>
          <a:p>
            <a:pPr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О ЗАКУПКАХ, ПРОЕКТОВ КОНТРАКТОВ; </a:t>
            </a:r>
          </a:p>
          <a:p>
            <a:pPr algn="just" defTabSz="914400" eaLnBrk="0" fontAlgn="base" hangingPunct="0">
              <a:lnSpc>
                <a:spcPct val="120000"/>
              </a:lnSpc>
              <a:spcBef>
                <a:spcPct val="0"/>
              </a:spcBef>
              <a:spcAft>
                <a:spcPct val="0"/>
              </a:spcAft>
              <a:buFontTx/>
              <a:buNone/>
            </a:pPr>
            <a:endParaRPr kumimoji="0" lang="ru-RU" altLang="ru-RU" sz="1400" b="1" smtClean="0">
              <a:solidFill>
                <a:srgbClr val="1F497D"/>
              </a:solidFill>
              <a:latin typeface="Arial" charset="0"/>
            </a:endParaRPr>
          </a:p>
          <a:p>
            <a:pPr algn="just" defTabSz="914400" eaLnBrk="0" fontAlgn="base" hangingPunct="0">
              <a:lnSpc>
                <a:spcPct val="120000"/>
              </a:lnSpc>
              <a:spcBef>
                <a:spcPct val="0"/>
              </a:spcBef>
              <a:spcAft>
                <a:spcPct val="0"/>
              </a:spcAft>
              <a:buFont typeface="Wingdings" pitchFamily="2" charset="2"/>
              <a:buChar char="ü"/>
            </a:pPr>
            <a:r>
              <a:rPr kumimoji="0" lang="ru-RU" altLang="ru-RU" sz="1400" b="1" smtClean="0">
                <a:solidFill>
                  <a:srgbClr val="1F497D"/>
                </a:solidFill>
                <a:latin typeface="Arial" charset="0"/>
              </a:rPr>
              <a:t>  ПОДГОТОВКА И НАПРАВЛЕНИЕ ПРИГЛАШЕНИЙ ПРИНЯТЬ УЧАСТИЕ В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ОПРЕДЕЛЕНИИ ПОСТАВЩИКОВ (ПОДРЯДЧИКОВ, ИСПОЛНИТЕЛЕЙ)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ЗАКРЫТЫМИ СПОСОБАМИ;</a:t>
            </a:r>
          </a:p>
          <a:p>
            <a:pPr algn="just" defTabSz="914400" eaLnBrk="0" fontAlgn="base" hangingPunct="0">
              <a:lnSpc>
                <a:spcPct val="120000"/>
              </a:lnSpc>
              <a:spcBef>
                <a:spcPct val="0"/>
              </a:spcBef>
              <a:spcAft>
                <a:spcPct val="0"/>
              </a:spcAft>
              <a:buFontTx/>
              <a:buNone/>
            </a:pPr>
            <a:endParaRPr kumimoji="0" lang="ru-RU" altLang="ru-RU" sz="1400" b="1" smtClean="0">
              <a:solidFill>
                <a:srgbClr val="1F497D"/>
              </a:solidFill>
              <a:latin typeface="Arial" charset="0"/>
            </a:endParaRPr>
          </a:p>
          <a:p>
            <a:pPr defTabSz="914400" eaLnBrk="0" fontAlgn="base" hangingPunct="0">
              <a:lnSpc>
                <a:spcPct val="120000"/>
              </a:lnSpc>
              <a:spcBef>
                <a:spcPct val="0"/>
              </a:spcBef>
              <a:spcAft>
                <a:spcPct val="0"/>
              </a:spcAft>
              <a:buFont typeface="Wingdings" pitchFamily="2" charset="2"/>
              <a:buChar char="ü"/>
            </a:pPr>
            <a:r>
              <a:rPr kumimoji="0" lang="ru-RU" altLang="ru-RU" sz="1400" b="1" smtClean="0">
                <a:solidFill>
                  <a:srgbClr val="1F497D"/>
                </a:solidFill>
                <a:latin typeface="Arial" charset="0"/>
              </a:rPr>
              <a:t>  РАССМОТРЕНИЕ БАНКОВСКИХ ГАРАНТИЙ И ОРГАНИЗАЦИЯ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ОСУЩЕСТВЛЕНИЯ УПЛАТЫ ДЕНЕЖНЫХ СУММ ПО БАНКОВСКОЙ ГАРАНТИИ;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ОРГАНИЗАЦИЯ ЗАКЛЮЧЕНИЯ КОНТРАКТА; </a:t>
            </a:r>
          </a:p>
          <a:p>
            <a:pPr algn="just" defTabSz="914400" eaLnBrk="0" fontAlgn="base" hangingPunct="0">
              <a:lnSpc>
                <a:spcPct val="120000"/>
              </a:lnSpc>
              <a:spcBef>
                <a:spcPct val="0"/>
              </a:spcBef>
              <a:spcAft>
                <a:spcPct val="0"/>
              </a:spcAft>
              <a:buFontTx/>
              <a:buNone/>
            </a:pPr>
            <a:endParaRPr kumimoji="0" lang="ru-RU" altLang="ru-RU" sz="1400" b="1" smtClean="0">
              <a:solidFill>
                <a:srgbClr val="1F497D"/>
              </a:solidFill>
              <a:latin typeface="Arial" charset="0"/>
            </a:endParaRPr>
          </a:p>
          <a:p>
            <a:pPr algn="just" defTabSz="914400" eaLnBrk="0" fontAlgn="base" hangingPunct="0">
              <a:lnSpc>
                <a:spcPct val="120000"/>
              </a:lnSpc>
              <a:spcBef>
                <a:spcPct val="0"/>
              </a:spcBef>
              <a:spcAft>
                <a:spcPct val="0"/>
              </a:spcAft>
              <a:buFont typeface="Wingdings" pitchFamily="2" charset="2"/>
              <a:buChar char="ü"/>
            </a:pPr>
            <a:r>
              <a:rPr kumimoji="0" lang="ru-RU" altLang="ru-RU" sz="1400" b="1" smtClean="0">
                <a:solidFill>
                  <a:srgbClr val="1F497D"/>
                </a:solidFill>
                <a:latin typeface="Arial" charset="0"/>
              </a:rPr>
              <a:t>  ОРГАНИЗАЦИЯ ПРИЕМКИ ПОСТАВЛЕННОГО ТОВАРА, ВЫПОЛНЕННОЙ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РАБОТЫ (ЕЕ РЕЗУЛЬТАТОВ), ОКАЗАННОЙ УСЛУГИ, А ТАКЖЕ ОТДЕЛЬНЫХ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ЭТАПОВ ПОСТАВКИ ТОВАРА, ВЫПОЛНЕНИЯ РАБОТЫ, ОКАЗАНИЯ УСЛУГИ,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ПРЕДУСМОТРЕННЫХ КОНТРАКТОМ, ВКЛЮЧАЯ ПРОВЕДЕНИЕ В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СООТВЕТСТВИИ С ЗАКОНОМ № 44-ФЗ ЭКСПЕРТИЗЫ ПОСТАВЛЕННОГО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ТОВАРА, РЕЗУЛЬТАТОВ ВЫПОЛНЕННОЙ РАБОТЫ, ОКАЗАННОЙ УСЛУГИ, А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ТАКЖЕ ОТДЕЛЬНЫХ ЭТАПОВ ИСПОЛНЕНИЯ КОНТРАКТА, ОБЕСПЕЧЕНИЕ   </a:t>
            </a:r>
          </a:p>
          <a:p>
            <a:pPr algn="just" defTabSz="914400" eaLnBrk="0" fontAlgn="base" hangingPunct="0">
              <a:lnSpc>
                <a:spcPct val="120000"/>
              </a:lnSpc>
              <a:spcBef>
                <a:spcPct val="0"/>
              </a:spcBef>
              <a:spcAft>
                <a:spcPct val="0"/>
              </a:spcAft>
              <a:buFontTx/>
              <a:buNone/>
            </a:pPr>
            <a:r>
              <a:rPr kumimoji="0" lang="ru-RU" altLang="ru-RU" sz="1400" b="1" smtClean="0">
                <a:solidFill>
                  <a:srgbClr val="1F497D"/>
                </a:solidFill>
                <a:latin typeface="Arial" charset="0"/>
              </a:rPr>
              <a:t>СОЗДАНИЯ ПРИЕМОЧНОЙ КОМИССИИ; </a:t>
            </a:r>
          </a:p>
        </p:txBody>
      </p:sp>
      <p:sp>
        <p:nvSpPr>
          <p:cNvPr id="1434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cs typeface="Arial" charset="0"/>
              </a:defRPr>
            </a:lvl1pPr>
            <a:lvl2pPr marL="742950" indent="-285750">
              <a:spcBef>
                <a:spcPct val="20000"/>
              </a:spcBef>
              <a:buFont typeface="Arial" charset="0"/>
              <a:buChar char="–"/>
              <a:defRPr kumimoji="1" sz="2800">
                <a:solidFill>
                  <a:schemeClr val="tx1"/>
                </a:solidFill>
                <a:latin typeface="Calibri" pitchFamily="34" charset="0"/>
                <a:cs typeface="Arial" charset="0"/>
              </a:defRPr>
            </a:lvl2pPr>
            <a:lvl3pPr marL="1143000" indent="-228600">
              <a:spcBef>
                <a:spcPct val="20000"/>
              </a:spcBef>
              <a:buFont typeface="Arial" charset="0"/>
              <a:buChar char="•"/>
              <a:defRPr kumimoji="1" sz="2400">
                <a:solidFill>
                  <a:schemeClr val="tx1"/>
                </a:solidFill>
                <a:latin typeface="Calibri" pitchFamily="34" charset="0"/>
                <a:cs typeface="Arial" charset="0"/>
              </a:defRPr>
            </a:lvl3pPr>
            <a:lvl4pPr marL="1600200" indent="-228600">
              <a:spcBef>
                <a:spcPct val="20000"/>
              </a:spcBef>
              <a:buFont typeface="Arial" charset="0"/>
              <a:buChar char="–"/>
              <a:defRPr kumimoji="1" sz="2000">
                <a:solidFill>
                  <a:schemeClr val="tx1"/>
                </a:solidFill>
                <a:latin typeface="Calibri" pitchFamily="34" charset="0"/>
                <a:cs typeface="Arial" charset="0"/>
              </a:defRPr>
            </a:lvl4pPr>
            <a:lvl5pPr marL="2057400" indent="-228600">
              <a:spcBef>
                <a:spcPct val="20000"/>
              </a:spcBef>
              <a:buFont typeface="Arial" charset="0"/>
              <a:buChar char="»"/>
              <a:defRPr kumimoji="1" sz="20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cs typeface="Arial" charset="0"/>
              </a:defRPr>
            </a:lvl9pPr>
          </a:lstStyle>
          <a:p>
            <a:pPr>
              <a:spcBef>
                <a:spcPct val="0"/>
              </a:spcBef>
              <a:buFontTx/>
              <a:buNone/>
            </a:pPr>
            <a:fld id="{82406E1D-5DFD-43E8-8F5F-D089F4D2F74C}" type="slidenum">
              <a:rPr kumimoji="0" lang="ru-RU" altLang="ru-RU" sz="1200" smtClean="0">
                <a:solidFill>
                  <a:srgbClr val="898989"/>
                </a:solidFill>
              </a:rPr>
              <a:pPr>
                <a:spcBef>
                  <a:spcPct val="0"/>
                </a:spcBef>
                <a:buFontTx/>
                <a:buNone/>
              </a:pPr>
              <a:t>8</a:t>
            </a:fld>
            <a:endParaRPr kumimoji="0" lang="ru-RU" altLang="ru-RU" sz="1200" smtClean="0">
              <a:solidFill>
                <a:srgbClr val="898989"/>
              </a:solidFill>
            </a:endParaRPr>
          </a:p>
        </p:txBody>
      </p:sp>
    </p:spTree>
    <p:extLst>
      <p:ext uri="{BB962C8B-B14F-4D97-AF65-F5344CB8AC3E}">
        <p14:creationId xmlns:p14="http://schemas.microsoft.com/office/powerpoint/2010/main" val="30559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12"/>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2" y="343265"/>
            <a:ext cx="10360057" cy="369332"/>
          </a:xfrm>
          <a:prstGeom prst="rect">
            <a:avLst/>
          </a:prstGeom>
          <a:noFill/>
        </p:spPr>
        <p:txBody>
          <a:bodyPr wrap="square" rtlCol="0">
            <a:spAutoFit/>
          </a:bodyPr>
          <a:lstStyle/>
          <a:p>
            <a:pPr algn="ctr" defTabSz="914400"/>
            <a:r>
              <a:rPr lang="ru-RU" sz="18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800" dirty="0">
              <a:solidFill>
                <a:prstClr val="white">
                  <a:lumMod val="50000"/>
                </a:prstClr>
              </a:solidFill>
              <a:latin typeface="Impact" panose="020B0806030902050204" pitchFamily="34" charset="0"/>
            </a:endParaRPr>
          </a:p>
        </p:txBody>
      </p:sp>
      <p:sp>
        <p:nvSpPr>
          <p:cNvPr id="2" name="Прямоугольник 1"/>
          <p:cNvSpPr/>
          <p:nvPr/>
        </p:nvSpPr>
        <p:spPr>
          <a:xfrm>
            <a:off x="179071" y="1053109"/>
            <a:ext cx="6096000" cy="3631763"/>
          </a:xfrm>
          <a:prstGeom prst="rect">
            <a:avLst/>
          </a:prstGeom>
        </p:spPr>
        <p:txBody>
          <a:bodyPr>
            <a:spAutoFit/>
          </a:bodyPr>
          <a:lstStyle/>
          <a:p>
            <a:pPr>
              <a:lnSpc>
                <a:spcPct val="115000"/>
              </a:lnSpc>
              <a:spcAft>
                <a:spcPts val="0"/>
              </a:spcAft>
            </a:pPr>
            <a:r>
              <a:rPr lang="ru-RU" sz="2000" b="1" dirty="0">
                <a:solidFill>
                  <a:schemeClr val="tx1">
                    <a:lumMod val="95000"/>
                    <a:lumOff val="5000"/>
                  </a:schemeClr>
                </a:solidFill>
                <a:latin typeface="Times New Roman"/>
                <a:ea typeface="Times New Roman"/>
                <a:cs typeface="Times New Roman"/>
              </a:rPr>
              <a:t>ЭТП</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2"/>
              </a:rPr>
              <a:t>Сбербанк-АСТ</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3"/>
              </a:rPr>
              <a:t>АГЗРТ</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4"/>
              </a:rPr>
              <a:t>ЕЭТП</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5"/>
              </a:rPr>
              <a:t>РТС-Тендер</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6"/>
              </a:rPr>
              <a:t>Национальная электронная площадка (раньше </a:t>
            </a:r>
            <a:r>
              <a:rPr lang="ru-RU" sz="2000" dirty="0" smtClean="0">
                <a:solidFill>
                  <a:schemeClr val="tx1">
                    <a:lumMod val="95000"/>
                    <a:lumOff val="5000"/>
                  </a:schemeClr>
                </a:solidFill>
                <a:latin typeface="Times New Roman"/>
                <a:ea typeface="Times New Roman"/>
                <a:cs typeface="Times New Roman"/>
                <a:hlinkClick r:id="rId6"/>
              </a:rPr>
              <a:t>- </a:t>
            </a:r>
            <a:r>
              <a:rPr lang="ru-RU" sz="2000" dirty="0">
                <a:solidFill>
                  <a:schemeClr val="tx1">
                    <a:lumMod val="95000"/>
                    <a:lumOff val="5000"/>
                  </a:schemeClr>
                </a:solidFill>
                <a:latin typeface="Times New Roman"/>
                <a:ea typeface="Times New Roman"/>
                <a:cs typeface="Times New Roman"/>
                <a:hlinkClick r:id="rId6"/>
              </a:rPr>
              <a:t>ММВБ)</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7"/>
              </a:rPr>
              <a:t>Российский аукционный дом</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8"/>
              </a:rPr>
              <a:t>ЭТП ГПБ</a:t>
            </a:r>
            <a:endParaRPr lang="ru-RU" sz="1800" dirty="0">
              <a:solidFill>
                <a:schemeClr val="tx1">
                  <a:lumMod val="95000"/>
                  <a:lumOff val="5000"/>
                </a:schemeClr>
              </a:solidFill>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chemeClr val="tx1">
                    <a:lumMod val="95000"/>
                    <a:lumOff val="5000"/>
                  </a:schemeClr>
                </a:solidFill>
                <a:latin typeface="Times New Roman"/>
                <a:ea typeface="Times New Roman"/>
                <a:cs typeface="Times New Roman"/>
                <a:hlinkClick r:id="rId9"/>
              </a:rPr>
              <a:t>ТЭК-Торг</a:t>
            </a:r>
            <a:endParaRPr lang="ru-RU" sz="1800" dirty="0">
              <a:solidFill>
                <a:schemeClr val="tx1">
                  <a:lumMod val="95000"/>
                  <a:lumOff val="5000"/>
                </a:schemeClr>
              </a:solidFill>
              <a:ea typeface="Calibri"/>
              <a:cs typeface="Times New Roman"/>
            </a:endParaRPr>
          </a:p>
        </p:txBody>
      </p:sp>
      <p:sp>
        <p:nvSpPr>
          <p:cNvPr id="3" name="Прямоугольник 2"/>
          <p:cNvSpPr/>
          <p:nvPr/>
        </p:nvSpPr>
        <p:spPr>
          <a:xfrm>
            <a:off x="6096000" y="927246"/>
            <a:ext cx="6096000" cy="3985706"/>
          </a:xfrm>
          <a:prstGeom prst="rect">
            <a:avLst/>
          </a:prstGeom>
        </p:spPr>
        <p:txBody>
          <a:bodyPr>
            <a:spAutoFit/>
          </a:bodyPr>
          <a:lstStyle/>
          <a:p>
            <a:pPr>
              <a:lnSpc>
                <a:spcPct val="115000"/>
              </a:lnSpc>
              <a:spcAft>
                <a:spcPts val="0"/>
              </a:spcAft>
            </a:pPr>
            <a:r>
              <a:rPr lang="ru-RU" sz="2000" b="1" dirty="0">
                <a:solidFill>
                  <a:srgbClr val="121212"/>
                </a:solidFill>
                <a:latin typeface="Times New Roman"/>
                <a:ea typeface="Times New Roman"/>
                <a:cs typeface="Times New Roman"/>
              </a:rPr>
              <a:t>Федеральные органы власти</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Министерство финансов — регулирует и принимает нормативные акты (до тех пор пока не принят новый нормативный акт, действуют документы, утвержденные предыдущим регулятором —Минэкономразвития)</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ФАС — контролирует и наказывает</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err="1">
                <a:solidFill>
                  <a:srgbClr val="121212"/>
                </a:solidFill>
                <a:latin typeface="Times New Roman"/>
                <a:ea typeface="Times New Roman"/>
                <a:cs typeface="Times New Roman"/>
              </a:rPr>
              <a:t>Рособоронзаказ</a:t>
            </a:r>
            <a:r>
              <a:rPr lang="ru-RU" sz="2000" dirty="0">
                <a:solidFill>
                  <a:srgbClr val="121212"/>
                </a:solidFill>
                <a:latin typeface="Times New Roman"/>
                <a:ea typeface="Times New Roman"/>
                <a:cs typeface="Times New Roman"/>
              </a:rPr>
              <a:t> — регулирует оборонные заказы и объекты </a:t>
            </a:r>
            <a:r>
              <a:rPr lang="ru-RU" sz="2000" dirty="0" err="1">
                <a:solidFill>
                  <a:srgbClr val="121212"/>
                </a:solidFill>
                <a:latin typeface="Times New Roman"/>
                <a:ea typeface="Times New Roman"/>
                <a:cs typeface="Times New Roman"/>
              </a:rPr>
              <a:t>гостайны</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a:t>
            </a:r>
            <a:r>
              <a:rPr lang="ru-RU" sz="2000" dirty="0" err="1">
                <a:solidFill>
                  <a:srgbClr val="121212"/>
                </a:solidFill>
                <a:latin typeface="Times New Roman"/>
                <a:ea typeface="Times New Roman"/>
                <a:cs typeface="Times New Roman"/>
              </a:rPr>
              <a:t>Росатом</a:t>
            </a:r>
            <a:r>
              <a:rPr lang="ru-RU" sz="2000" dirty="0">
                <a:solidFill>
                  <a:srgbClr val="121212"/>
                </a:solidFill>
                <a:latin typeface="Times New Roman"/>
                <a:ea typeface="Times New Roman"/>
                <a:cs typeface="Times New Roman"/>
              </a:rPr>
              <a:t>»</a:t>
            </a:r>
            <a:endParaRPr lang="ru-RU" sz="1800" dirty="0">
              <a:ea typeface="Calibri"/>
              <a:cs typeface="Times New Roman"/>
            </a:endParaRPr>
          </a:p>
          <a:p>
            <a:pPr marL="342900" lvl="0" indent="-342900">
              <a:lnSpc>
                <a:spcPct val="115000"/>
              </a:lnSpc>
              <a:spcAft>
                <a:spcPts val="0"/>
              </a:spcAft>
              <a:buFont typeface="+mj-lt"/>
              <a:buAutoNum type="arabicPeriod"/>
              <a:tabLst>
                <a:tab pos="457200" algn="l"/>
              </a:tabLst>
            </a:pPr>
            <a:r>
              <a:rPr lang="ru-RU" sz="2000" dirty="0">
                <a:solidFill>
                  <a:srgbClr val="121212"/>
                </a:solidFill>
                <a:latin typeface="Times New Roman"/>
                <a:ea typeface="Times New Roman"/>
                <a:cs typeface="Times New Roman"/>
              </a:rPr>
              <a:t>«</a:t>
            </a:r>
            <a:r>
              <a:rPr lang="ru-RU" sz="2000" dirty="0" err="1">
                <a:solidFill>
                  <a:srgbClr val="121212"/>
                </a:solidFill>
                <a:latin typeface="Times New Roman"/>
                <a:ea typeface="Times New Roman"/>
                <a:cs typeface="Times New Roman"/>
              </a:rPr>
              <a:t>Роскосмос</a:t>
            </a:r>
            <a:r>
              <a:rPr lang="ru-RU" sz="2000" dirty="0">
                <a:solidFill>
                  <a:srgbClr val="121212"/>
                </a:solidFill>
                <a:latin typeface="Times New Roman"/>
                <a:ea typeface="Times New Roman"/>
                <a:cs typeface="Times New Roman"/>
              </a:rPr>
              <a:t>»</a:t>
            </a:r>
            <a:endParaRPr lang="ru-RU" sz="1800" dirty="0">
              <a:ea typeface="Calibri"/>
              <a:cs typeface="Times New Roman"/>
            </a:endParaRPr>
          </a:p>
        </p:txBody>
      </p:sp>
    </p:spTree>
    <p:extLst>
      <p:ext uri="{BB962C8B-B14F-4D97-AF65-F5344CB8AC3E}">
        <p14:creationId xmlns:p14="http://schemas.microsoft.com/office/powerpoint/2010/main" val="3995030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Тема Office">
  <a:themeElements>
    <a:clrScheme name="1_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Тема Offic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spDef>
    <a:ln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lnDef>
  </a:objectDefaults>
  <a:extraClrSchemeLst>
    <a:extraClrScheme>
      <a:clrScheme name="1_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spDef>
    <a:ln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spDef>
    <a:ln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spDef>
    <a:ln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spDef>
    <a:ln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Тема Offic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spDef>
    <a:lnDef>
      <a:spPr bwMode="auto">
        <a:xfrm>
          <a:off x="0" y="0"/>
          <a:ext cx="1" cy="1"/>
        </a:xfrm>
        <a:custGeom>
          <a:avLst/>
          <a:gdLst/>
          <a:ahLst/>
          <a:cxnLst/>
          <a:rect l="0" t="0" r="0" b="0"/>
          <a:pathLst/>
        </a:custGeom>
        <a:solidFill>
          <a:srgbClr val="D99694"/>
        </a:solidFill>
        <a:ln w="25400" cap="flat" cmpd="sng" algn="ctr">
          <a:solidFill>
            <a:srgbClr val="95373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ea typeface="Arial" charset="0"/>
          </a:defRPr>
        </a:defPPr>
      </a:lstStyle>
    </a:lnDef>
  </a:objectDefaults>
  <a:extraClrSchemeLst>
    <a:extraClrScheme>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3307</TotalTime>
  <Words>1365</Words>
  <Application>Microsoft Office PowerPoint</Application>
  <PresentationFormat>Произвольный</PresentationFormat>
  <Paragraphs>452</Paragraphs>
  <Slides>45</Slides>
  <Notes>6</Notes>
  <HiddenSlides>0</HiddenSlides>
  <MMClips>0</MMClips>
  <ScaleCrop>false</ScaleCrop>
  <HeadingPairs>
    <vt:vector size="4" baseType="variant">
      <vt:variant>
        <vt:lpstr>Тема</vt:lpstr>
      </vt:variant>
      <vt:variant>
        <vt:i4>8</vt:i4>
      </vt:variant>
      <vt:variant>
        <vt:lpstr>Заголовки слайдов</vt:lpstr>
      </vt:variant>
      <vt:variant>
        <vt:i4>45</vt:i4>
      </vt:variant>
    </vt:vector>
  </HeadingPairs>
  <TitlesOfParts>
    <vt:vector size="53" baseType="lpstr">
      <vt:lpstr>Тема Office</vt:lpstr>
      <vt:lpstr>8_Тема Office</vt:lpstr>
      <vt:lpstr>1_Тема Office</vt:lpstr>
      <vt:lpstr>2_Тема Office</vt:lpstr>
      <vt:lpstr>3_Тема Office</vt:lpstr>
      <vt:lpstr>4_Тема Office</vt:lpstr>
      <vt:lpstr>5_Тема Office</vt:lpstr>
      <vt:lpstr>6_Тема Office</vt:lpstr>
      <vt:lpstr>Государственное автономное учреждение дополнительного профессионального образования Ярославской области  Институт развития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автономное учреждение дополнительного профессионального образования Ярославской области  Институт развития образования</dc:title>
  <dc:creator>Юлия Владимировна Суханова</dc:creator>
  <cp:lastModifiedBy>Владимир Павлович Перфилов</cp:lastModifiedBy>
  <cp:revision>209</cp:revision>
  <cp:lastPrinted>2019-04-05T08:11:46Z</cp:lastPrinted>
  <dcterms:created xsi:type="dcterms:W3CDTF">2017-01-12T11:53:49Z</dcterms:created>
  <dcterms:modified xsi:type="dcterms:W3CDTF">2019-04-08T05:49:02Z</dcterms:modified>
</cp:coreProperties>
</file>