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370" r:id="rId2"/>
    <p:sldId id="382" r:id="rId3"/>
    <p:sldId id="377" r:id="rId4"/>
    <p:sldId id="380" r:id="rId5"/>
    <p:sldId id="381" r:id="rId6"/>
    <p:sldId id="387" r:id="rId7"/>
    <p:sldId id="364" r:id="rId8"/>
    <p:sldId id="361" r:id="rId9"/>
    <p:sldId id="362" r:id="rId10"/>
    <p:sldId id="363" r:id="rId11"/>
    <p:sldId id="386" r:id="rId12"/>
    <p:sldId id="383" r:id="rId13"/>
    <p:sldId id="384" r:id="rId14"/>
    <p:sldId id="385" r:id="rId15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без заголовка" id="{6B6F18E5-0753-4A2D-981F-ACD91F150860}">
          <p14:sldIdLst>
            <p14:sldId id="370"/>
            <p14:sldId id="382"/>
            <p14:sldId id="377"/>
            <p14:sldId id="380"/>
            <p14:sldId id="381"/>
            <p14:sldId id="387"/>
            <p14:sldId id="364"/>
            <p14:sldId id="361"/>
            <p14:sldId id="362"/>
            <p14:sldId id="363"/>
            <p14:sldId id="386"/>
            <p14:sldId id="383"/>
            <p14:sldId id="384"/>
            <p14:sldId id="385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Артем" initials="А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2017" autoAdjust="0"/>
    <p:restoredTop sz="94660"/>
  </p:normalViewPr>
  <p:slideViewPr>
    <p:cSldViewPr>
      <p:cViewPr>
        <p:scale>
          <a:sx n="114" d="100"/>
          <a:sy n="114" d="100"/>
        </p:scale>
        <p:origin x="-1470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74D0451-DB21-4D59-9686-85093C236DB2}" type="doc">
      <dgm:prSet loTypeId="urn:microsoft.com/office/officeart/2005/8/layout/vList2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3DC450FF-9A27-4ABA-B0E8-6568B6EB52B4}">
      <dgm:prSet phldrT="[Текст]"/>
      <dgm:spPr/>
      <dgm:t>
        <a:bodyPr/>
        <a:lstStyle/>
        <a:p>
          <a:r>
            <a:rPr lang="ru-RU" dirty="0" smtClean="0"/>
            <a:t>Федеральный уровень</a:t>
          </a:r>
          <a:endParaRPr lang="ru-RU" dirty="0"/>
        </a:p>
      </dgm:t>
    </dgm:pt>
    <dgm:pt modelId="{EE21AA0F-43F7-4EDD-BD69-8C60D02DD22D}" type="parTrans" cxnId="{5F6228BE-B266-41EC-BC38-321EE71FEDD1}">
      <dgm:prSet/>
      <dgm:spPr/>
      <dgm:t>
        <a:bodyPr/>
        <a:lstStyle/>
        <a:p>
          <a:endParaRPr lang="ru-RU"/>
        </a:p>
      </dgm:t>
    </dgm:pt>
    <dgm:pt modelId="{C49ECA5A-7041-4870-BE8C-46C2310D42D1}" type="sibTrans" cxnId="{5F6228BE-B266-41EC-BC38-321EE71FEDD1}">
      <dgm:prSet/>
      <dgm:spPr/>
      <dgm:t>
        <a:bodyPr/>
        <a:lstStyle/>
        <a:p>
          <a:endParaRPr lang="ru-RU"/>
        </a:p>
      </dgm:t>
    </dgm:pt>
    <dgm:pt modelId="{4D79A896-FF9E-4CC8-9262-56FBF81ADAC8}">
      <dgm:prSet phldrT="[Текст]"/>
      <dgm:spPr/>
      <dgm:t>
        <a:bodyPr/>
        <a:lstStyle/>
        <a:p>
          <a:r>
            <a:rPr lang="ru-RU" dirty="0" smtClean="0"/>
            <a:t>ЕГЭ</a:t>
          </a:r>
          <a:endParaRPr lang="ru-RU" dirty="0"/>
        </a:p>
      </dgm:t>
    </dgm:pt>
    <dgm:pt modelId="{3B861FF3-85A2-479A-8E16-B34D3F5AE15A}" type="parTrans" cxnId="{A19F9228-04E4-47F7-9C43-6676928A4AB9}">
      <dgm:prSet/>
      <dgm:spPr/>
      <dgm:t>
        <a:bodyPr/>
        <a:lstStyle/>
        <a:p>
          <a:endParaRPr lang="ru-RU"/>
        </a:p>
      </dgm:t>
    </dgm:pt>
    <dgm:pt modelId="{501A3AEB-6A9B-479E-9939-25F26E5DADFA}" type="sibTrans" cxnId="{A19F9228-04E4-47F7-9C43-6676928A4AB9}">
      <dgm:prSet/>
      <dgm:spPr/>
      <dgm:t>
        <a:bodyPr/>
        <a:lstStyle/>
        <a:p>
          <a:endParaRPr lang="ru-RU"/>
        </a:p>
      </dgm:t>
    </dgm:pt>
    <dgm:pt modelId="{9490B251-DDFF-4939-8B8C-27EA6BC7A264}">
      <dgm:prSet phldrT="[Текст]"/>
      <dgm:spPr/>
      <dgm:t>
        <a:bodyPr/>
        <a:lstStyle/>
        <a:p>
          <a:r>
            <a:rPr lang="ru-RU" dirty="0" smtClean="0"/>
            <a:t>Региональный уровень</a:t>
          </a:r>
          <a:endParaRPr lang="ru-RU" dirty="0"/>
        </a:p>
      </dgm:t>
    </dgm:pt>
    <dgm:pt modelId="{C0925D67-9E67-4207-B431-788E53CF3788}" type="parTrans" cxnId="{36070DBD-1EDE-4698-B3EB-5050D642D341}">
      <dgm:prSet/>
      <dgm:spPr/>
      <dgm:t>
        <a:bodyPr/>
        <a:lstStyle/>
        <a:p>
          <a:endParaRPr lang="ru-RU"/>
        </a:p>
      </dgm:t>
    </dgm:pt>
    <dgm:pt modelId="{EBB2A57B-23D8-47C2-BF40-1883D9F27E31}" type="sibTrans" cxnId="{36070DBD-1EDE-4698-B3EB-5050D642D341}">
      <dgm:prSet/>
      <dgm:spPr/>
      <dgm:t>
        <a:bodyPr/>
        <a:lstStyle/>
        <a:p>
          <a:endParaRPr lang="ru-RU"/>
        </a:p>
      </dgm:t>
    </dgm:pt>
    <dgm:pt modelId="{C446FD71-F2B1-40BE-B919-10A390CC4D78}">
      <dgm:prSet phldrT="[Текст]"/>
      <dgm:spPr/>
      <dgm:t>
        <a:bodyPr/>
        <a:lstStyle/>
        <a:p>
          <a:r>
            <a:rPr lang="ru-RU" dirty="0" smtClean="0"/>
            <a:t>Мониторинг ОР</a:t>
          </a:r>
          <a:endParaRPr lang="ru-RU" dirty="0"/>
        </a:p>
      </dgm:t>
    </dgm:pt>
    <dgm:pt modelId="{505AFD87-757E-4F06-85FC-602476CD0D8D}" type="parTrans" cxnId="{4885940B-C8E7-47FC-B5B4-3B94C58D54A7}">
      <dgm:prSet/>
      <dgm:spPr/>
      <dgm:t>
        <a:bodyPr/>
        <a:lstStyle/>
        <a:p>
          <a:endParaRPr lang="ru-RU"/>
        </a:p>
      </dgm:t>
    </dgm:pt>
    <dgm:pt modelId="{24BFCD10-A86F-4E5C-9BA5-7453D613519B}" type="sibTrans" cxnId="{4885940B-C8E7-47FC-B5B4-3B94C58D54A7}">
      <dgm:prSet/>
      <dgm:spPr/>
      <dgm:t>
        <a:bodyPr/>
        <a:lstStyle/>
        <a:p>
          <a:endParaRPr lang="ru-RU"/>
        </a:p>
      </dgm:t>
    </dgm:pt>
    <dgm:pt modelId="{E98285D2-ABF8-496E-B8DA-DD533566937C}">
      <dgm:prSet/>
      <dgm:spPr/>
      <dgm:t>
        <a:bodyPr/>
        <a:lstStyle/>
        <a:p>
          <a:r>
            <a:rPr lang="ru-RU" dirty="0" smtClean="0"/>
            <a:t>Уровень ОО</a:t>
          </a:r>
          <a:endParaRPr lang="ru-RU" dirty="0"/>
        </a:p>
      </dgm:t>
    </dgm:pt>
    <dgm:pt modelId="{CDFE7F2F-5D93-4103-8808-DAB8E968140B}" type="parTrans" cxnId="{AFEC2DEE-7EB8-4B5F-A71A-DA8C5FF78E1E}">
      <dgm:prSet/>
      <dgm:spPr/>
      <dgm:t>
        <a:bodyPr/>
        <a:lstStyle/>
        <a:p>
          <a:endParaRPr lang="ru-RU"/>
        </a:p>
      </dgm:t>
    </dgm:pt>
    <dgm:pt modelId="{39DEA0F3-35D2-4EEC-9F02-1EDF7F8216C8}" type="sibTrans" cxnId="{AFEC2DEE-7EB8-4B5F-A71A-DA8C5FF78E1E}">
      <dgm:prSet/>
      <dgm:spPr/>
      <dgm:t>
        <a:bodyPr/>
        <a:lstStyle/>
        <a:p>
          <a:endParaRPr lang="ru-RU"/>
        </a:p>
      </dgm:t>
    </dgm:pt>
    <dgm:pt modelId="{FA685576-DFAB-46A5-B12C-8DA1B6A53463}">
      <dgm:prSet/>
      <dgm:spPr/>
      <dgm:t>
        <a:bodyPr/>
        <a:lstStyle/>
        <a:p>
          <a:r>
            <a:rPr lang="ru-RU" dirty="0" smtClean="0"/>
            <a:t>Промежуточная аттестация,</a:t>
          </a:r>
          <a:endParaRPr lang="ru-RU" dirty="0"/>
        </a:p>
      </dgm:t>
    </dgm:pt>
    <dgm:pt modelId="{EC409EC6-797D-429F-8194-7B1E6F40E8CE}" type="parTrans" cxnId="{30A208B1-0CF2-43DE-8668-A3209014F1A6}">
      <dgm:prSet/>
      <dgm:spPr/>
      <dgm:t>
        <a:bodyPr/>
        <a:lstStyle/>
        <a:p>
          <a:endParaRPr lang="ru-RU"/>
        </a:p>
      </dgm:t>
    </dgm:pt>
    <dgm:pt modelId="{06A4C3AC-D83F-42DF-9F41-73F4F8B8B647}" type="sibTrans" cxnId="{30A208B1-0CF2-43DE-8668-A3209014F1A6}">
      <dgm:prSet/>
      <dgm:spPr/>
      <dgm:t>
        <a:bodyPr/>
        <a:lstStyle/>
        <a:p>
          <a:endParaRPr lang="ru-RU"/>
        </a:p>
      </dgm:t>
    </dgm:pt>
    <dgm:pt modelId="{57CDAC23-9B4A-4BD6-B234-89C86A3994E8}">
      <dgm:prSet/>
      <dgm:spPr/>
      <dgm:t>
        <a:bodyPr/>
        <a:lstStyle/>
        <a:p>
          <a:endParaRPr lang="ru-RU" dirty="0"/>
        </a:p>
      </dgm:t>
    </dgm:pt>
    <dgm:pt modelId="{CE3CCDF3-05B2-49EC-BABF-9210927A5F91}" type="parTrans" cxnId="{86B42883-7FD9-4934-BBA0-765A99FE0E81}">
      <dgm:prSet/>
      <dgm:spPr/>
      <dgm:t>
        <a:bodyPr/>
        <a:lstStyle/>
        <a:p>
          <a:endParaRPr lang="ru-RU"/>
        </a:p>
      </dgm:t>
    </dgm:pt>
    <dgm:pt modelId="{8BCD453D-EA56-42E8-AA7A-4EAD5BF25AD5}" type="sibTrans" cxnId="{86B42883-7FD9-4934-BBA0-765A99FE0E81}">
      <dgm:prSet/>
      <dgm:spPr/>
      <dgm:t>
        <a:bodyPr/>
        <a:lstStyle/>
        <a:p>
          <a:endParaRPr lang="ru-RU"/>
        </a:p>
      </dgm:t>
    </dgm:pt>
    <dgm:pt modelId="{32627493-7EC4-4149-9691-2B0B36EA3EA5}">
      <dgm:prSet phldrT="[Текст]"/>
      <dgm:spPr/>
      <dgm:t>
        <a:bodyPr/>
        <a:lstStyle/>
        <a:p>
          <a:r>
            <a:rPr lang="ru-RU" dirty="0" smtClean="0"/>
            <a:t>ОГЭ</a:t>
          </a:r>
          <a:endParaRPr lang="ru-RU" dirty="0"/>
        </a:p>
      </dgm:t>
    </dgm:pt>
    <dgm:pt modelId="{CCD113B8-BEC7-4361-8ADE-60E8DA537DBD}" type="parTrans" cxnId="{522AAADF-2027-4B47-B2C1-EDB7AD702B0F}">
      <dgm:prSet/>
      <dgm:spPr/>
      <dgm:t>
        <a:bodyPr/>
        <a:lstStyle/>
        <a:p>
          <a:endParaRPr lang="ru-RU"/>
        </a:p>
      </dgm:t>
    </dgm:pt>
    <dgm:pt modelId="{455A1532-0936-49DD-BBE7-97A4EC1B8A51}" type="sibTrans" cxnId="{522AAADF-2027-4B47-B2C1-EDB7AD702B0F}">
      <dgm:prSet/>
      <dgm:spPr/>
      <dgm:t>
        <a:bodyPr/>
        <a:lstStyle/>
        <a:p>
          <a:endParaRPr lang="ru-RU"/>
        </a:p>
      </dgm:t>
    </dgm:pt>
    <dgm:pt modelId="{D78F7042-786A-438D-B162-B122E9593213}">
      <dgm:prSet phldrT="[Текст]"/>
      <dgm:spPr/>
      <dgm:t>
        <a:bodyPr/>
        <a:lstStyle/>
        <a:p>
          <a:r>
            <a:rPr lang="ru-RU" dirty="0" smtClean="0"/>
            <a:t> ВПР</a:t>
          </a:r>
          <a:endParaRPr lang="ru-RU" dirty="0"/>
        </a:p>
      </dgm:t>
    </dgm:pt>
    <dgm:pt modelId="{66F6E30F-4D73-416A-9C1A-E6465F5A4AC6}" type="parTrans" cxnId="{26263761-BD28-46BB-8027-73BD38ED0AA1}">
      <dgm:prSet/>
      <dgm:spPr/>
      <dgm:t>
        <a:bodyPr/>
        <a:lstStyle/>
        <a:p>
          <a:endParaRPr lang="ru-RU"/>
        </a:p>
      </dgm:t>
    </dgm:pt>
    <dgm:pt modelId="{57F9DCE8-AF59-4F13-A7D2-9FA129B7C5F0}" type="sibTrans" cxnId="{26263761-BD28-46BB-8027-73BD38ED0AA1}">
      <dgm:prSet/>
      <dgm:spPr/>
      <dgm:t>
        <a:bodyPr/>
        <a:lstStyle/>
        <a:p>
          <a:endParaRPr lang="ru-RU"/>
        </a:p>
      </dgm:t>
    </dgm:pt>
    <dgm:pt modelId="{47AB95B0-6B91-4C1D-BF57-C9DA6C2117F6}">
      <dgm:prSet phldrT="[Текст]"/>
      <dgm:spPr/>
      <dgm:t>
        <a:bodyPr/>
        <a:lstStyle/>
        <a:p>
          <a:r>
            <a:rPr lang="ru-RU" dirty="0" smtClean="0"/>
            <a:t> НИКО</a:t>
          </a:r>
          <a:endParaRPr lang="ru-RU" dirty="0"/>
        </a:p>
      </dgm:t>
    </dgm:pt>
    <dgm:pt modelId="{8292DE48-B127-4429-8CAB-E1D77B504630}" type="parTrans" cxnId="{AC64D397-5C80-42F7-846C-5FE656A519D8}">
      <dgm:prSet/>
      <dgm:spPr/>
      <dgm:t>
        <a:bodyPr/>
        <a:lstStyle/>
        <a:p>
          <a:endParaRPr lang="ru-RU"/>
        </a:p>
      </dgm:t>
    </dgm:pt>
    <dgm:pt modelId="{65B8618D-A272-4DB1-9837-C1D07482A9DC}" type="sibTrans" cxnId="{AC64D397-5C80-42F7-846C-5FE656A519D8}">
      <dgm:prSet/>
      <dgm:spPr/>
      <dgm:t>
        <a:bodyPr/>
        <a:lstStyle/>
        <a:p>
          <a:endParaRPr lang="ru-RU"/>
        </a:p>
      </dgm:t>
    </dgm:pt>
    <dgm:pt modelId="{17EDE736-520C-4EF9-B95A-E64A31849249}">
      <dgm:prSet phldrT="[Текст]"/>
      <dgm:spPr/>
      <dgm:t>
        <a:bodyPr/>
        <a:lstStyle/>
        <a:p>
          <a:r>
            <a:rPr lang="ru-RU" dirty="0" smtClean="0"/>
            <a:t> олимпиады </a:t>
          </a:r>
          <a:endParaRPr lang="ru-RU" dirty="0"/>
        </a:p>
      </dgm:t>
    </dgm:pt>
    <dgm:pt modelId="{1CB94982-A585-4DC7-9E7E-9EFD171C9B3C}" type="parTrans" cxnId="{8E237D0E-80E0-4886-8850-FE89BBF6E47C}">
      <dgm:prSet/>
      <dgm:spPr/>
      <dgm:t>
        <a:bodyPr/>
        <a:lstStyle/>
        <a:p>
          <a:endParaRPr lang="ru-RU"/>
        </a:p>
      </dgm:t>
    </dgm:pt>
    <dgm:pt modelId="{26590793-948F-4326-9622-7A4E5A87FA76}" type="sibTrans" cxnId="{8E237D0E-80E0-4886-8850-FE89BBF6E47C}">
      <dgm:prSet/>
      <dgm:spPr/>
      <dgm:t>
        <a:bodyPr/>
        <a:lstStyle/>
        <a:p>
          <a:endParaRPr lang="ru-RU"/>
        </a:p>
      </dgm:t>
    </dgm:pt>
    <dgm:pt modelId="{3AF4E089-62F7-45C3-A23C-16E7BD7EE2EB}">
      <dgm:prSet phldrT="[Текст]"/>
      <dgm:spPr/>
      <dgm:t>
        <a:bodyPr/>
        <a:lstStyle/>
        <a:p>
          <a:r>
            <a:rPr lang="ru-RU" dirty="0" smtClean="0"/>
            <a:t> олимпиады</a:t>
          </a:r>
          <a:endParaRPr lang="ru-RU" dirty="0"/>
        </a:p>
      </dgm:t>
    </dgm:pt>
    <dgm:pt modelId="{DBF60227-F048-4469-9534-391541D4D0A9}" type="parTrans" cxnId="{003B1151-0C49-4D37-AD10-D39CEB7B7705}">
      <dgm:prSet/>
      <dgm:spPr/>
      <dgm:t>
        <a:bodyPr/>
        <a:lstStyle/>
        <a:p>
          <a:endParaRPr lang="ru-RU"/>
        </a:p>
      </dgm:t>
    </dgm:pt>
    <dgm:pt modelId="{CBAF7E12-E267-4046-8AA0-C6099103614B}" type="sibTrans" cxnId="{003B1151-0C49-4D37-AD10-D39CEB7B7705}">
      <dgm:prSet/>
      <dgm:spPr/>
      <dgm:t>
        <a:bodyPr/>
        <a:lstStyle/>
        <a:p>
          <a:endParaRPr lang="ru-RU"/>
        </a:p>
      </dgm:t>
    </dgm:pt>
    <dgm:pt modelId="{CCD53C87-5693-4989-9C33-B5EBEA6624EF}">
      <dgm:prSet/>
      <dgm:spPr/>
      <dgm:t>
        <a:bodyPr/>
        <a:lstStyle/>
        <a:p>
          <a:r>
            <a:rPr lang="ru-RU" dirty="0" smtClean="0"/>
            <a:t>административные контрольные работы</a:t>
          </a:r>
          <a:endParaRPr lang="ru-RU" dirty="0"/>
        </a:p>
      </dgm:t>
    </dgm:pt>
    <dgm:pt modelId="{9E92DEA6-3DE7-4EB3-99FE-4B46CE012916}" type="parTrans" cxnId="{CED0EF86-312A-4A8E-A424-C06C05759532}">
      <dgm:prSet/>
      <dgm:spPr/>
      <dgm:t>
        <a:bodyPr/>
        <a:lstStyle/>
        <a:p>
          <a:endParaRPr lang="ru-RU"/>
        </a:p>
      </dgm:t>
    </dgm:pt>
    <dgm:pt modelId="{30D2891A-82AA-45C3-A48B-C13FDC32411F}" type="sibTrans" cxnId="{CED0EF86-312A-4A8E-A424-C06C05759532}">
      <dgm:prSet/>
      <dgm:spPr/>
      <dgm:t>
        <a:bodyPr/>
        <a:lstStyle/>
        <a:p>
          <a:endParaRPr lang="ru-RU"/>
        </a:p>
      </dgm:t>
    </dgm:pt>
    <dgm:pt modelId="{6C02B3A6-7A63-4322-A76F-82CA2827FD07}">
      <dgm:prSet/>
      <dgm:spPr/>
      <dgm:t>
        <a:bodyPr/>
        <a:lstStyle/>
        <a:p>
          <a:r>
            <a:rPr lang="ru-RU" dirty="0" smtClean="0"/>
            <a:t>текущая аттестация, </a:t>
          </a:r>
          <a:endParaRPr lang="ru-RU" dirty="0"/>
        </a:p>
      </dgm:t>
    </dgm:pt>
    <dgm:pt modelId="{ECFF0C1D-A665-428D-A386-D9E863680BC1}" type="parTrans" cxnId="{215840F8-73DA-4BD5-AC0F-125B0F4B3E1C}">
      <dgm:prSet/>
      <dgm:spPr/>
      <dgm:t>
        <a:bodyPr/>
        <a:lstStyle/>
        <a:p>
          <a:endParaRPr lang="ru-RU"/>
        </a:p>
      </dgm:t>
    </dgm:pt>
    <dgm:pt modelId="{F9D6A3AA-5E5E-4EDA-9F2F-E7D26E8938D0}" type="sibTrans" cxnId="{215840F8-73DA-4BD5-AC0F-125B0F4B3E1C}">
      <dgm:prSet/>
      <dgm:spPr/>
      <dgm:t>
        <a:bodyPr/>
        <a:lstStyle/>
        <a:p>
          <a:endParaRPr lang="ru-RU"/>
        </a:p>
      </dgm:t>
    </dgm:pt>
    <dgm:pt modelId="{7CCAD792-356F-41F0-8E1A-504807332CF4}" type="pres">
      <dgm:prSet presAssocID="{374D0451-DB21-4D59-9686-85093C236DB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AFCFCA6-C9B2-469B-B201-2E1EAA3F7DC2}" type="pres">
      <dgm:prSet presAssocID="{3DC450FF-9A27-4ABA-B0E8-6568B6EB52B4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0126FD-E1FB-4F72-A18E-18E01D906011}" type="pres">
      <dgm:prSet presAssocID="{3DC450FF-9A27-4ABA-B0E8-6568B6EB52B4}" presName="childTex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D17A860-1BC5-4F05-B6CA-87FE24225D0D}" type="pres">
      <dgm:prSet presAssocID="{9490B251-DDFF-4939-8B8C-27EA6BC7A264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284DA5-C2A0-4335-95FF-08B772C60931}" type="pres">
      <dgm:prSet presAssocID="{9490B251-DDFF-4939-8B8C-27EA6BC7A264}" presName="childTex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5A818F-3797-4998-BF25-7A12F740742D}" type="pres">
      <dgm:prSet presAssocID="{E98285D2-ABF8-496E-B8DA-DD533566937C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79ED81-5071-44BA-B3F3-C23AA46C0D05}" type="pres">
      <dgm:prSet presAssocID="{E98285D2-ABF8-496E-B8DA-DD533566937C}" presName="childTex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6B42883-7FD9-4934-BBA0-765A99FE0E81}" srcId="{E98285D2-ABF8-496E-B8DA-DD533566937C}" destId="{57CDAC23-9B4A-4BD6-B234-89C86A3994E8}" srcOrd="3" destOrd="0" parTransId="{CE3CCDF3-05B2-49EC-BABF-9210927A5F91}" sibTransId="{8BCD453D-EA56-42E8-AA7A-4EAD5BF25AD5}"/>
    <dgm:cxn modelId="{5F6228BE-B266-41EC-BC38-321EE71FEDD1}" srcId="{374D0451-DB21-4D59-9686-85093C236DB2}" destId="{3DC450FF-9A27-4ABA-B0E8-6568B6EB52B4}" srcOrd="0" destOrd="0" parTransId="{EE21AA0F-43F7-4EDD-BD69-8C60D02DD22D}" sibTransId="{C49ECA5A-7041-4870-BE8C-46C2310D42D1}"/>
    <dgm:cxn modelId="{AC64D397-5C80-42F7-846C-5FE656A519D8}" srcId="{3DC450FF-9A27-4ABA-B0E8-6568B6EB52B4}" destId="{47AB95B0-6B91-4C1D-BF57-C9DA6C2117F6}" srcOrd="3" destOrd="0" parTransId="{8292DE48-B127-4429-8CAB-E1D77B504630}" sibTransId="{65B8618D-A272-4DB1-9837-C1D07482A9DC}"/>
    <dgm:cxn modelId="{CED0EF86-312A-4A8E-A424-C06C05759532}" srcId="{E98285D2-ABF8-496E-B8DA-DD533566937C}" destId="{CCD53C87-5693-4989-9C33-B5EBEA6624EF}" srcOrd="2" destOrd="0" parTransId="{9E92DEA6-3DE7-4EB3-99FE-4B46CE012916}" sibTransId="{30D2891A-82AA-45C3-A48B-C13FDC32411F}"/>
    <dgm:cxn modelId="{0E8AB105-C4EA-4701-9BA3-771B04DA4EA4}" type="presOf" srcId="{6C02B3A6-7A63-4322-A76F-82CA2827FD07}" destId="{F379ED81-5071-44BA-B3F3-C23AA46C0D05}" srcOrd="0" destOrd="1" presId="urn:microsoft.com/office/officeart/2005/8/layout/vList2"/>
    <dgm:cxn modelId="{26263761-BD28-46BB-8027-73BD38ED0AA1}" srcId="{3DC450FF-9A27-4ABA-B0E8-6568B6EB52B4}" destId="{D78F7042-786A-438D-B162-B122E9593213}" srcOrd="2" destOrd="0" parTransId="{66F6E30F-4D73-416A-9C1A-E6465F5A4AC6}" sibTransId="{57F9DCE8-AF59-4F13-A7D2-9FA129B7C5F0}"/>
    <dgm:cxn modelId="{32AC304D-EA31-4391-853B-519EF514A1F1}" type="presOf" srcId="{FA685576-DFAB-46A5-B12C-8DA1B6A53463}" destId="{F379ED81-5071-44BA-B3F3-C23AA46C0D05}" srcOrd="0" destOrd="0" presId="urn:microsoft.com/office/officeart/2005/8/layout/vList2"/>
    <dgm:cxn modelId="{797C2D39-EB08-43A6-8D13-5FB2C78DB88F}" type="presOf" srcId="{9490B251-DDFF-4939-8B8C-27EA6BC7A264}" destId="{FD17A860-1BC5-4F05-B6CA-87FE24225D0D}" srcOrd="0" destOrd="0" presId="urn:microsoft.com/office/officeart/2005/8/layout/vList2"/>
    <dgm:cxn modelId="{B5CA54DA-73A3-4B0C-AC14-044B732A2767}" type="presOf" srcId="{3AF4E089-62F7-45C3-A23C-16E7BD7EE2EB}" destId="{4E284DA5-C2A0-4335-95FF-08B772C60931}" srcOrd="0" destOrd="1" presId="urn:microsoft.com/office/officeart/2005/8/layout/vList2"/>
    <dgm:cxn modelId="{E42D15EE-A6D3-46AF-B62B-C0DC114DECE0}" type="presOf" srcId="{57CDAC23-9B4A-4BD6-B234-89C86A3994E8}" destId="{F379ED81-5071-44BA-B3F3-C23AA46C0D05}" srcOrd="0" destOrd="3" presId="urn:microsoft.com/office/officeart/2005/8/layout/vList2"/>
    <dgm:cxn modelId="{8E237D0E-80E0-4886-8850-FE89BBF6E47C}" srcId="{3DC450FF-9A27-4ABA-B0E8-6568B6EB52B4}" destId="{17EDE736-520C-4EF9-B95A-E64A31849249}" srcOrd="4" destOrd="0" parTransId="{1CB94982-A585-4DC7-9E7E-9EFD171C9B3C}" sibTransId="{26590793-948F-4326-9622-7A4E5A87FA76}"/>
    <dgm:cxn modelId="{4885940B-C8E7-47FC-B5B4-3B94C58D54A7}" srcId="{9490B251-DDFF-4939-8B8C-27EA6BC7A264}" destId="{C446FD71-F2B1-40BE-B919-10A390CC4D78}" srcOrd="0" destOrd="0" parTransId="{505AFD87-757E-4F06-85FC-602476CD0D8D}" sibTransId="{24BFCD10-A86F-4E5C-9BA5-7453D613519B}"/>
    <dgm:cxn modelId="{36070DBD-1EDE-4698-B3EB-5050D642D341}" srcId="{374D0451-DB21-4D59-9686-85093C236DB2}" destId="{9490B251-DDFF-4939-8B8C-27EA6BC7A264}" srcOrd="1" destOrd="0" parTransId="{C0925D67-9E67-4207-B431-788E53CF3788}" sibTransId="{EBB2A57B-23D8-47C2-BF40-1883D9F27E31}"/>
    <dgm:cxn modelId="{003B1151-0C49-4D37-AD10-D39CEB7B7705}" srcId="{9490B251-DDFF-4939-8B8C-27EA6BC7A264}" destId="{3AF4E089-62F7-45C3-A23C-16E7BD7EE2EB}" srcOrd="1" destOrd="0" parTransId="{DBF60227-F048-4469-9534-391541D4D0A9}" sibTransId="{CBAF7E12-E267-4046-8AA0-C6099103614B}"/>
    <dgm:cxn modelId="{E3A5BD8E-039B-435B-9153-198052FEA319}" type="presOf" srcId="{374D0451-DB21-4D59-9686-85093C236DB2}" destId="{7CCAD792-356F-41F0-8E1A-504807332CF4}" srcOrd="0" destOrd="0" presId="urn:microsoft.com/office/officeart/2005/8/layout/vList2"/>
    <dgm:cxn modelId="{DC03F6CC-1A5F-4040-B5CF-FAAF702E5AA6}" type="presOf" srcId="{E98285D2-ABF8-496E-B8DA-DD533566937C}" destId="{585A818F-3797-4998-BF25-7A12F740742D}" srcOrd="0" destOrd="0" presId="urn:microsoft.com/office/officeart/2005/8/layout/vList2"/>
    <dgm:cxn modelId="{90A2C2EA-32CA-486C-99CE-35B584C13E01}" type="presOf" srcId="{CCD53C87-5693-4989-9C33-B5EBEA6624EF}" destId="{F379ED81-5071-44BA-B3F3-C23AA46C0D05}" srcOrd="0" destOrd="2" presId="urn:microsoft.com/office/officeart/2005/8/layout/vList2"/>
    <dgm:cxn modelId="{605790B7-B45B-431A-A8F0-046B92FD6229}" type="presOf" srcId="{4D79A896-FF9E-4CC8-9262-56FBF81ADAC8}" destId="{960126FD-E1FB-4F72-A18E-18E01D906011}" srcOrd="0" destOrd="0" presId="urn:microsoft.com/office/officeart/2005/8/layout/vList2"/>
    <dgm:cxn modelId="{215840F8-73DA-4BD5-AC0F-125B0F4B3E1C}" srcId="{E98285D2-ABF8-496E-B8DA-DD533566937C}" destId="{6C02B3A6-7A63-4322-A76F-82CA2827FD07}" srcOrd="1" destOrd="0" parTransId="{ECFF0C1D-A665-428D-A386-D9E863680BC1}" sibTransId="{F9D6A3AA-5E5E-4EDA-9F2F-E7D26E8938D0}"/>
    <dgm:cxn modelId="{AFEC2DEE-7EB8-4B5F-A71A-DA8C5FF78E1E}" srcId="{374D0451-DB21-4D59-9686-85093C236DB2}" destId="{E98285D2-ABF8-496E-B8DA-DD533566937C}" srcOrd="2" destOrd="0" parTransId="{CDFE7F2F-5D93-4103-8808-DAB8E968140B}" sibTransId="{39DEA0F3-35D2-4EEC-9F02-1EDF7F8216C8}"/>
    <dgm:cxn modelId="{450C7F15-8309-4D89-806D-FEE414AC89D3}" type="presOf" srcId="{32627493-7EC4-4149-9691-2B0B36EA3EA5}" destId="{960126FD-E1FB-4F72-A18E-18E01D906011}" srcOrd="0" destOrd="1" presId="urn:microsoft.com/office/officeart/2005/8/layout/vList2"/>
    <dgm:cxn modelId="{30A208B1-0CF2-43DE-8668-A3209014F1A6}" srcId="{E98285D2-ABF8-496E-B8DA-DD533566937C}" destId="{FA685576-DFAB-46A5-B12C-8DA1B6A53463}" srcOrd="0" destOrd="0" parTransId="{EC409EC6-797D-429F-8194-7B1E6F40E8CE}" sibTransId="{06A4C3AC-D83F-42DF-9F41-73F4F8B8B647}"/>
    <dgm:cxn modelId="{B5CEB44C-5B9C-449E-992B-72C214421877}" type="presOf" srcId="{47AB95B0-6B91-4C1D-BF57-C9DA6C2117F6}" destId="{960126FD-E1FB-4F72-A18E-18E01D906011}" srcOrd="0" destOrd="3" presId="urn:microsoft.com/office/officeart/2005/8/layout/vList2"/>
    <dgm:cxn modelId="{4A8DE3B1-0D4B-4B6D-A505-A105B4EB9DEF}" type="presOf" srcId="{C446FD71-F2B1-40BE-B919-10A390CC4D78}" destId="{4E284DA5-C2A0-4335-95FF-08B772C60931}" srcOrd="0" destOrd="0" presId="urn:microsoft.com/office/officeart/2005/8/layout/vList2"/>
    <dgm:cxn modelId="{522AAADF-2027-4B47-B2C1-EDB7AD702B0F}" srcId="{3DC450FF-9A27-4ABA-B0E8-6568B6EB52B4}" destId="{32627493-7EC4-4149-9691-2B0B36EA3EA5}" srcOrd="1" destOrd="0" parTransId="{CCD113B8-BEC7-4361-8ADE-60E8DA537DBD}" sibTransId="{455A1532-0936-49DD-BBE7-97A4EC1B8A51}"/>
    <dgm:cxn modelId="{86B6BBF2-E011-446D-9C57-CF7A888BB54E}" type="presOf" srcId="{D78F7042-786A-438D-B162-B122E9593213}" destId="{960126FD-E1FB-4F72-A18E-18E01D906011}" srcOrd="0" destOrd="2" presId="urn:microsoft.com/office/officeart/2005/8/layout/vList2"/>
    <dgm:cxn modelId="{5D03C42F-8648-4C5E-80F5-51507588C3B3}" type="presOf" srcId="{17EDE736-520C-4EF9-B95A-E64A31849249}" destId="{960126FD-E1FB-4F72-A18E-18E01D906011}" srcOrd="0" destOrd="4" presId="urn:microsoft.com/office/officeart/2005/8/layout/vList2"/>
    <dgm:cxn modelId="{A19F9228-04E4-47F7-9C43-6676928A4AB9}" srcId="{3DC450FF-9A27-4ABA-B0E8-6568B6EB52B4}" destId="{4D79A896-FF9E-4CC8-9262-56FBF81ADAC8}" srcOrd="0" destOrd="0" parTransId="{3B861FF3-85A2-479A-8E16-B34D3F5AE15A}" sibTransId="{501A3AEB-6A9B-479E-9939-25F26E5DADFA}"/>
    <dgm:cxn modelId="{3641865F-8734-443D-9772-B63CFEA2C124}" type="presOf" srcId="{3DC450FF-9A27-4ABA-B0E8-6568B6EB52B4}" destId="{2AFCFCA6-C9B2-469B-B201-2E1EAA3F7DC2}" srcOrd="0" destOrd="0" presId="urn:microsoft.com/office/officeart/2005/8/layout/vList2"/>
    <dgm:cxn modelId="{D27A7CE3-C486-430A-9B15-B398E64A363A}" type="presParOf" srcId="{7CCAD792-356F-41F0-8E1A-504807332CF4}" destId="{2AFCFCA6-C9B2-469B-B201-2E1EAA3F7DC2}" srcOrd="0" destOrd="0" presId="urn:microsoft.com/office/officeart/2005/8/layout/vList2"/>
    <dgm:cxn modelId="{9E773BED-A105-4923-8F3B-5E8EA821726B}" type="presParOf" srcId="{7CCAD792-356F-41F0-8E1A-504807332CF4}" destId="{960126FD-E1FB-4F72-A18E-18E01D906011}" srcOrd="1" destOrd="0" presId="urn:microsoft.com/office/officeart/2005/8/layout/vList2"/>
    <dgm:cxn modelId="{7B0CD436-104E-431D-8D1C-ED922F411E51}" type="presParOf" srcId="{7CCAD792-356F-41F0-8E1A-504807332CF4}" destId="{FD17A860-1BC5-4F05-B6CA-87FE24225D0D}" srcOrd="2" destOrd="0" presId="urn:microsoft.com/office/officeart/2005/8/layout/vList2"/>
    <dgm:cxn modelId="{065C7ECC-4B38-40A5-B851-4FCC287812D8}" type="presParOf" srcId="{7CCAD792-356F-41F0-8E1A-504807332CF4}" destId="{4E284DA5-C2A0-4335-95FF-08B772C60931}" srcOrd="3" destOrd="0" presId="urn:microsoft.com/office/officeart/2005/8/layout/vList2"/>
    <dgm:cxn modelId="{1731796A-ED30-41BA-9AF7-861F3BF9A8DD}" type="presParOf" srcId="{7CCAD792-356F-41F0-8E1A-504807332CF4}" destId="{585A818F-3797-4998-BF25-7A12F740742D}" srcOrd="4" destOrd="0" presId="urn:microsoft.com/office/officeart/2005/8/layout/vList2"/>
    <dgm:cxn modelId="{16A8FDD9-D437-4231-9B55-EFCCA308A086}" type="presParOf" srcId="{7CCAD792-356F-41F0-8E1A-504807332CF4}" destId="{F379ED81-5071-44BA-B3F3-C23AA46C0D05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4DD8834-9A7E-40A9-9A61-FE247E05BB52}" type="doc">
      <dgm:prSet loTypeId="urn:microsoft.com/office/officeart/2005/8/layout/list1" loCatId="list" qsTypeId="urn:microsoft.com/office/officeart/2005/8/quickstyle/simple1" qsCatId="simple" csTypeId="urn:microsoft.com/office/officeart/2005/8/colors/accent2_2" csCatId="accent2" phldr="1"/>
      <dgm:spPr/>
    </dgm:pt>
    <dgm:pt modelId="{05BA9557-ABB3-41D5-A0BB-FFCE47E6FDBF}">
      <dgm:prSet phldrT="[Текст]"/>
      <dgm:spPr/>
      <dgm:t>
        <a:bodyPr/>
        <a:lstStyle/>
        <a:p>
          <a:r>
            <a:rPr lang="ru-RU" dirty="0" smtClean="0"/>
            <a:t>Что анализируется?</a:t>
          </a:r>
        </a:p>
      </dgm:t>
    </dgm:pt>
    <dgm:pt modelId="{4D3D6273-54C7-4CB6-A5FB-61277DBFF340}" type="parTrans" cxnId="{34857346-805E-4FD3-AF0D-30F787F6EEB9}">
      <dgm:prSet/>
      <dgm:spPr/>
      <dgm:t>
        <a:bodyPr/>
        <a:lstStyle/>
        <a:p>
          <a:endParaRPr lang="ru-RU"/>
        </a:p>
      </dgm:t>
    </dgm:pt>
    <dgm:pt modelId="{759CA27D-6E9D-4547-8244-A3F31BCE6EBC}" type="sibTrans" cxnId="{34857346-805E-4FD3-AF0D-30F787F6EEB9}">
      <dgm:prSet/>
      <dgm:spPr/>
      <dgm:t>
        <a:bodyPr/>
        <a:lstStyle/>
        <a:p>
          <a:endParaRPr lang="ru-RU"/>
        </a:p>
      </dgm:t>
    </dgm:pt>
    <dgm:pt modelId="{6BA8A874-5710-47BF-9A89-F2645D9436A2}">
      <dgm:prSet phldrT="[Текст]"/>
      <dgm:spPr/>
      <dgm:t>
        <a:bodyPr/>
        <a:lstStyle/>
        <a:p>
          <a:r>
            <a:rPr lang="ru-RU" dirty="0" smtClean="0"/>
            <a:t>Как делаются выводы?</a:t>
          </a:r>
          <a:endParaRPr lang="ru-RU" dirty="0"/>
        </a:p>
      </dgm:t>
    </dgm:pt>
    <dgm:pt modelId="{1F3FC88E-B0C0-4BA5-9053-6A3D554956C2}" type="parTrans" cxnId="{6D5D76D5-70DC-449E-86E3-1EB822E2BCD8}">
      <dgm:prSet/>
      <dgm:spPr/>
      <dgm:t>
        <a:bodyPr/>
        <a:lstStyle/>
        <a:p>
          <a:endParaRPr lang="ru-RU"/>
        </a:p>
      </dgm:t>
    </dgm:pt>
    <dgm:pt modelId="{E01DE7B1-8257-42D6-8177-0E8751C9AC00}" type="sibTrans" cxnId="{6D5D76D5-70DC-449E-86E3-1EB822E2BCD8}">
      <dgm:prSet/>
      <dgm:spPr/>
      <dgm:t>
        <a:bodyPr/>
        <a:lstStyle/>
        <a:p>
          <a:endParaRPr lang="ru-RU"/>
        </a:p>
      </dgm:t>
    </dgm:pt>
    <dgm:pt modelId="{5E67C3C7-E54E-4DB5-BDE5-77BC0A79B7A3}">
      <dgm:prSet phldrT="[Текст]"/>
      <dgm:spPr/>
      <dgm:t>
        <a:bodyPr/>
        <a:lstStyle/>
        <a:p>
          <a:r>
            <a:rPr lang="ru-RU" dirty="0" smtClean="0"/>
            <a:t>Какие основные проблемы?</a:t>
          </a:r>
          <a:endParaRPr lang="ru-RU" dirty="0"/>
        </a:p>
      </dgm:t>
    </dgm:pt>
    <dgm:pt modelId="{DCFFB508-8B44-4CD3-9D50-E88A905D15E5}" type="parTrans" cxnId="{7CA6051F-E131-4A91-B79E-DC00A819CD43}">
      <dgm:prSet/>
      <dgm:spPr/>
      <dgm:t>
        <a:bodyPr/>
        <a:lstStyle/>
        <a:p>
          <a:endParaRPr lang="ru-RU"/>
        </a:p>
      </dgm:t>
    </dgm:pt>
    <dgm:pt modelId="{EACE765A-C9F7-4F86-A022-F57B3BD7C349}" type="sibTrans" cxnId="{7CA6051F-E131-4A91-B79E-DC00A819CD43}">
      <dgm:prSet/>
      <dgm:spPr/>
      <dgm:t>
        <a:bodyPr/>
        <a:lstStyle/>
        <a:p>
          <a:endParaRPr lang="ru-RU"/>
        </a:p>
      </dgm:t>
    </dgm:pt>
    <dgm:pt modelId="{C7C828F0-8C88-4BBB-8A97-AD7AC0495194}">
      <dgm:prSet/>
      <dgm:spPr/>
      <dgm:t>
        <a:bodyPr/>
        <a:lstStyle/>
        <a:p>
          <a:r>
            <a:rPr lang="ru-RU" b="1" dirty="0" smtClean="0"/>
            <a:t>Относительный средний балл по предмету в рамках кластера</a:t>
          </a:r>
          <a:endParaRPr lang="ru-RU" dirty="0"/>
        </a:p>
      </dgm:t>
    </dgm:pt>
    <dgm:pt modelId="{93F7407D-410E-42D7-A694-E20B217B16AA}" type="parTrans" cxnId="{76678B20-2F75-4EC8-832B-B8782EEAA475}">
      <dgm:prSet/>
      <dgm:spPr/>
      <dgm:t>
        <a:bodyPr/>
        <a:lstStyle/>
        <a:p>
          <a:endParaRPr lang="ru-RU"/>
        </a:p>
      </dgm:t>
    </dgm:pt>
    <dgm:pt modelId="{6AE02FB2-E91C-4B6D-97BD-50A7DF4948EA}" type="sibTrans" cxnId="{76678B20-2F75-4EC8-832B-B8782EEAA475}">
      <dgm:prSet/>
      <dgm:spPr/>
      <dgm:t>
        <a:bodyPr/>
        <a:lstStyle/>
        <a:p>
          <a:endParaRPr lang="ru-RU"/>
        </a:p>
      </dgm:t>
    </dgm:pt>
    <dgm:pt modelId="{5C9BE27F-65C0-47B2-8BE9-14104F60CC76}">
      <dgm:prSet/>
      <dgm:spPr/>
      <dgm:t>
        <a:bodyPr/>
        <a:lstStyle/>
        <a:p>
          <a:r>
            <a:rPr lang="ru-RU" dirty="0" smtClean="0"/>
            <a:t>На основании </a:t>
          </a:r>
          <a:r>
            <a:rPr lang="ru-RU" b="1" dirty="0" smtClean="0"/>
            <a:t>принятых критериев</a:t>
          </a:r>
          <a:endParaRPr lang="ru-RU" dirty="0"/>
        </a:p>
      </dgm:t>
    </dgm:pt>
    <dgm:pt modelId="{9264573C-AD78-420B-809E-E743088CCC9C}" type="parTrans" cxnId="{F408C65E-8B05-4AD7-9A1F-B6D3E3F87E5F}">
      <dgm:prSet/>
      <dgm:spPr/>
      <dgm:t>
        <a:bodyPr/>
        <a:lstStyle/>
        <a:p>
          <a:endParaRPr lang="ru-RU"/>
        </a:p>
      </dgm:t>
    </dgm:pt>
    <dgm:pt modelId="{80D4FDC5-602E-4065-AE0A-CE1238330B09}" type="sibTrans" cxnId="{F408C65E-8B05-4AD7-9A1F-B6D3E3F87E5F}">
      <dgm:prSet/>
      <dgm:spPr/>
      <dgm:t>
        <a:bodyPr/>
        <a:lstStyle/>
        <a:p>
          <a:endParaRPr lang="ru-RU"/>
        </a:p>
      </dgm:t>
    </dgm:pt>
    <dgm:pt modelId="{11BF8E40-08B3-4E64-8F9B-A1FB50575EDA}">
      <dgm:prSet/>
      <dgm:spPr/>
      <dgm:t>
        <a:bodyPr/>
        <a:lstStyle/>
        <a:p>
          <a:r>
            <a:rPr lang="ru-RU" b="1" dirty="0" smtClean="0"/>
            <a:t>Ограничения в анализе </a:t>
          </a:r>
          <a:r>
            <a:rPr lang="ru-RU" dirty="0" smtClean="0"/>
            <a:t>по предметам по выбору </a:t>
          </a:r>
          <a:r>
            <a:rPr lang="ru-RU" b="1" dirty="0" smtClean="0"/>
            <a:t>из-за малого количества сдающих</a:t>
          </a:r>
          <a:endParaRPr lang="ru-RU" dirty="0"/>
        </a:p>
      </dgm:t>
    </dgm:pt>
    <dgm:pt modelId="{3532F628-E24D-447D-A98B-E88AE2C7054D}" type="parTrans" cxnId="{DFB7BCC5-6595-46BE-A188-308DEA0F51E3}">
      <dgm:prSet/>
      <dgm:spPr/>
      <dgm:t>
        <a:bodyPr/>
        <a:lstStyle/>
        <a:p>
          <a:endParaRPr lang="ru-RU"/>
        </a:p>
      </dgm:t>
    </dgm:pt>
    <dgm:pt modelId="{C75B4E6E-261B-40B6-89AA-4621CDED1FF4}" type="sibTrans" cxnId="{DFB7BCC5-6595-46BE-A188-308DEA0F51E3}">
      <dgm:prSet/>
      <dgm:spPr/>
      <dgm:t>
        <a:bodyPr/>
        <a:lstStyle/>
        <a:p>
          <a:endParaRPr lang="ru-RU"/>
        </a:p>
      </dgm:t>
    </dgm:pt>
    <dgm:pt modelId="{6EE3D655-7F89-4747-804D-80D492339CC5}">
      <dgm:prSet/>
      <dgm:spPr/>
      <dgm:t>
        <a:bodyPr/>
        <a:lstStyle/>
        <a:p>
          <a:r>
            <a:rPr lang="ru-RU" dirty="0" smtClean="0"/>
            <a:t>Невозможность определения «идеальных» кластеров </a:t>
          </a:r>
          <a:endParaRPr lang="ru-RU" dirty="0"/>
        </a:p>
      </dgm:t>
    </dgm:pt>
    <dgm:pt modelId="{CEF9EB24-540E-48AA-8A04-D9EE51014A23}" type="parTrans" cxnId="{57E452C8-5F49-480A-9327-4104E347197E}">
      <dgm:prSet/>
      <dgm:spPr/>
    </dgm:pt>
    <dgm:pt modelId="{5912F4B9-D9D6-406E-AEF9-EF17D160E581}" type="sibTrans" cxnId="{57E452C8-5F49-480A-9327-4104E347197E}">
      <dgm:prSet/>
      <dgm:spPr/>
    </dgm:pt>
    <dgm:pt modelId="{918D8E09-7084-43AA-A022-A6E384244A60}">
      <dgm:prSet/>
      <dgm:spPr/>
      <dgm:t>
        <a:bodyPr/>
        <a:lstStyle/>
        <a:p>
          <a:r>
            <a:rPr lang="ru-RU" b="1" dirty="0" smtClean="0"/>
            <a:t>Размытость  понятия </a:t>
          </a:r>
          <a:r>
            <a:rPr lang="ru-RU" dirty="0" smtClean="0"/>
            <a:t>«низкие» результаты</a:t>
          </a:r>
          <a:endParaRPr lang="ru-RU" dirty="0"/>
        </a:p>
      </dgm:t>
    </dgm:pt>
    <dgm:pt modelId="{32C837FC-38B1-46BB-85CF-A47524409191}" type="parTrans" cxnId="{60DC799B-C2C5-4805-9FB4-0429589BE644}">
      <dgm:prSet/>
      <dgm:spPr/>
    </dgm:pt>
    <dgm:pt modelId="{84DC02C9-B023-4458-85D7-0D220B8378B7}" type="sibTrans" cxnId="{60DC799B-C2C5-4805-9FB4-0429589BE644}">
      <dgm:prSet/>
      <dgm:spPr/>
    </dgm:pt>
    <dgm:pt modelId="{D8E6D3C4-DA53-4C32-AF04-334025D497B6}">
      <dgm:prSet/>
      <dgm:spPr/>
      <dgm:t>
        <a:bodyPr/>
        <a:lstStyle/>
        <a:p>
          <a:r>
            <a:rPr lang="ru-RU" b="1" dirty="0" smtClean="0"/>
            <a:t>Неоднозначность (эмпиричность) критериев </a:t>
          </a:r>
          <a:r>
            <a:rPr lang="ru-RU" b="0" dirty="0" smtClean="0"/>
            <a:t>отбора</a:t>
          </a:r>
          <a:r>
            <a:rPr lang="ru-RU" b="1" dirty="0" smtClean="0"/>
            <a:t> </a:t>
          </a:r>
          <a:r>
            <a:rPr lang="ru-RU" dirty="0" smtClean="0"/>
            <a:t>школ с низкими результатами</a:t>
          </a:r>
          <a:endParaRPr lang="ru-RU" dirty="0"/>
        </a:p>
      </dgm:t>
    </dgm:pt>
    <dgm:pt modelId="{DFC1D3AA-B3B4-4A3F-BA08-FC6799142FB9}" type="parTrans" cxnId="{5C5B3B65-C1F6-4AEB-A3A5-0A376D3DE526}">
      <dgm:prSet/>
      <dgm:spPr/>
    </dgm:pt>
    <dgm:pt modelId="{1675F579-F3BC-429B-9B1B-5A1085CFC1D7}" type="sibTrans" cxnId="{5C5B3B65-C1F6-4AEB-A3A5-0A376D3DE526}">
      <dgm:prSet/>
      <dgm:spPr/>
    </dgm:pt>
    <dgm:pt modelId="{0A8BC9E0-E7C0-4996-9F1A-66C0620FE4D2}" type="pres">
      <dgm:prSet presAssocID="{E4DD8834-9A7E-40A9-9A61-FE247E05BB52}" presName="linear" presStyleCnt="0">
        <dgm:presLayoutVars>
          <dgm:dir/>
          <dgm:animLvl val="lvl"/>
          <dgm:resizeHandles val="exact"/>
        </dgm:presLayoutVars>
      </dgm:prSet>
      <dgm:spPr/>
    </dgm:pt>
    <dgm:pt modelId="{8984F60D-C371-431F-BF75-DC2819D4D885}" type="pres">
      <dgm:prSet presAssocID="{05BA9557-ABB3-41D5-A0BB-FFCE47E6FDBF}" presName="parentLin" presStyleCnt="0"/>
      <dgm:spPr/>
    </dgm:pt>
    <dgm:pt modelId="{45F209A2-0BB9-43FC-824F-962A8702B0D0}" type="pres">
      <dgm:prSet presAssocID="{05BA9557-ABB3-41D5-A0BB-FFCE47E6FDBF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3E7689EC-5640-4D55-8CB7-C6F2385257DE}" type="pres">
      <dgm:prSet presAssocID="{05BA9557-ABB3-41D5-A0BB-FFCE47E6FDBF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C7AD9C-A474-4D25-8753-BFAF14FFC66C}" type="pres">
      <dgm:prSet presAssocID="{05BA9557-ABB3-41D5-A0BB-FFCE47E6FDBF}" presName="negativeSpace" presStyleCnt="0"/>
      <dgm:spPr/>
    </dgm:pt>
    <dgm:pt modelId="{6707E641-436C-415A-8D96-7BCD38AA5B8F}" type="pres">
      <dgm:prSet presAssocID="{05BA9557-ABB3-41D5-A0BB-FFCE47E6FDBF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DAD6B2-C777-4480-A406-D055C28A5D03}" type="pres">
      <dgm:prSet presAssocID="{759CA27D-6E9D-4547-8244-A3F31BCE6EBC}" presName="spaceBetweenRectangles" presStyleCnt="0"/>
      <dgm:spPr/>
    </dgm:pt>
    <dgm:pt modelId="{0CE9C8B2-75F9-4961-993B-4D518E02EF73}" type="pres">
      <dgm:prSet presAssocID="{6BA8A874-5710-47BF-9A89-F2645D9436A2}" presName="parentLin" presStyleCnt="0"/>
      <dgm:spPr/>
    </dgm:pt>
    <dgm:pt modelId="{A3887250-BA19-4CCF-9769-0424A8D84DA7}" type="pres">
      <dgm:prSet presAssocID="{6BA8A874-5710-47BF-9A89-F2645D9436A2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0742D56E-BA1F-4D9E-BE5B-92339AE3CCC2}" type="pres">
      <dgm:prSet presAssocID="{6BA8A874-5710-47BF-9A89-F2645D9436A2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FDC7F5-7AD7-4D42-B250-622E33CDFA04}" type="pres">
      <dgm:prSet presAssocID="{6BA8A874-5710-47BF-9A89-F2645D9436A2}" presName="negativeSpace" presStyleCnt="0"/>
      <dgm:spPr/>
    </dgm:pt>
    <dgm:pt modelId="{1FF05325-E5A4-4A46-8B6A-8CADF4B933C3}" type="pres">
      <dgm:prSet presAssocID="{6BA8A874-5710-47BF-9A89-F2645D9436A2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2FED69A-B654-49BA-ACC2-EE643AF2DC11}" type="pres">
      <dgm:prSet presAssocID="{E01DE7B1-8257-42D6-8177-0E8751C9AC00}" presName="spaceBetweenRectangles" presStyleCnt="0"/>
      <dgm:spPr/>
    </dgm:pt>
    <dgm:pt modelId="{B610A6E7-9F09-4450-8171-816218157775}" type="pres">
      <dgm:prSet presAssocID="{5E67C3C7-E54E-4DB5-BDE5-77BC0A79B7A3}" presName="parentLin" presStyleCnt="0"/>
      <dgm:spPr/>
    </dgm:pt>
    <dgm:pt modelId="{74B2D65B-F345-4A83-A5C5-DAC5130DEFE5}" type="pres">
      <dgm:prSet presAssocID="{5E67C3C7-E54E-4DB5-BDE5-77BC0A79B7A3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585AAF3D-443A-494D-9686-05895EBBBFFC}" type="pres">
      <dgm:prSet presAssocID="{5E67C3C7-E54E-4DB5-BDE5-77BC0A79B7A3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F4D78B-FCBD-4D66-93F7-774146FE5CE1}" type="pres">
      <dgm:prSet presAssocID="{5E67C3C7-E54E-4DB5-BDE5-77BC0A79B7A3}" presName="negativeSpace" presStyleCnt="0"/>
      <dgm:spPr/>
    </dgm:pt>
    <dgm:pt modelId="{6E20CF17-DE69-4AF1-A269-79160E29A70B}" type="pres">
      <dgm:prSet presAssocID="{5E67C3C7-E54E-4DB5-BDE5-77BC0A79B7A3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E2D26E1-A79F-4ED3-88C9-A03CF875705B}" type="presOf" srcId="{918D8E09-7084-43AA-A022-A6E384244A60}" destId="{6E20CF17-DE69-4AF1-A269-79160E29A70B}" srcOrd="0" destOrd="1" presId="urn:microsoft.com/office/officeart/2005/8/layout/list1"/>
    <dgm:cxn modelId="{69F0719C-1401-4C97-859C-BAD8F823D664}" type="presOf" srcId="{C7C828F0-8C88-4BBB-8A97-AD7AC0495194}" destId="{6707E641-436C-415A-8D96-7BCD38AA5B8F}" srcOrd="0" destOrd="0" presId="urn:microsoft.com/office/officeart/2005/8/layout/list1"/>
    <dgm:cxn modelId="{FCF424AE-0A93-4904-AA29-241BFCB63DCC}" type="presOf" srcId="{5E67C3C7-E54E-4DB5-BDE5-77BC0A79B7A3}" destId="{74B2D65B-F345-4A83-A5C5-DAC5130DEFE5}" srcOrd="0" destOrd="0" presId="urn:microsoft.com/office/officeart/2005/8/layout/list1"/>
    <dgm:cxn modelId="{F408C65E-8B05-4AD7-9A1F-B6D3E3F87E5F}" srcId="{6BA8A874-5710-47BF-9A89-F2645D9436A2}" destId="{5C9BE27F-65C0-47B2-8BE9-14104F60CC76}" srcOrd="0" destOrd="0" parTransId="{9264573C-AD78-420B-809E-E743088CCC9C}" sibTransId="{80D4FDC5-602E-4065-AE0A-CE1238330B09}"/>
    <dgm:cxn modelId="{CDB8F5F8-4BA4-4F53-A699-D5E8D1C9EFD6}" type="presOf" srcId="{05BA9557-ABB3-41D5-A0BB-FFCE47E6FDBF}" destId="{3E7689EC-5640-4D55-8CB7-C6F2385257DE}" srcOrd="1" destOrd="0" presId="urn:microsoft.com/office/officeart/2005/8/layout/list1"/>
    <dgm:cxn modelId="{DFB7BCC5-6595-46BE-A188-308DEA0F51E3}" srcId="{5E67C3C7-E54E-4DB5-BDE5-77BC0A79B7A3}" destId="{11BF8E40-08B3-4E64-8F9B-A1FB50575EDA}" srcOrd="3" destOrd="0" parTransId="{3532F628-E24D-447D-A98B-E88AE2C7054D}" sibTransId="{C75B4E6E-261B-40B6-89AA-4621CDED1FF4}"/>
    <dgm:cxn modelId="{A23E0BE5-5329-4CCE-9E86-284DAF2B9FE3}" type="presOf" srcId="{5E67C3C7-E54E-4DB5-BDE5-77BC0A79B7A3}" destId="{585AAF3D-443A-494D-9686-05895EBBBFFC}" srcOrd="1" destOrd="0" presId="urn:microsoft.com/office/officeart/2005/8/layout/list1"/>
    <dgm:cxn modelId="{6CB7D008-235C-4232-ADFF-27FD245F005F}" type="presOf" srcId="{E4DD8834-9A7E-40A9-9A61-FE247E05BB52}" destId="{0A8BC9E0-E7C0-4996-9F1A-66C0620FE4D2}" srcOrd="0" destOrd="0" presId="urn:microsoft.com/office/officeart/2005/8/layout/list1"/>
    <dgm:cxn modelId="{F525A058-8954-4421-81D6-56CD05D6041F}" type="presOf" srcId="{D8E6D3C4-DA53-4C32-AF04-334025D497B6}" destId="{6E20CF17-DE69-4AF1-A269-79160E29A70B}" srcOrd="0" destOrd="2" presId="urn:microsoft.com/office/officeart/2005/8/layout/list1"/>
    <dgm:cxn modelId="{EED6B814-6777-4CC2-821F-CEC279E66973}" type="presOf" srcId="{6EE3D655-7F89-4747-804D-80D492339CC5}" destId="{6E20CF17-DE69-4AF1-A269-79160E29A70B}" srcOrd="0" destOrd="0" presId="urn:microsoft.com/office/officeart/2005/8/layout/list1"/>
    <dgm:cxn modelId="{60DC799B-C2C5-4805-9FB4-0429589BE644}" srcId="{5E67C3C7-E54E-4DB5-BDE5-77BC0A79B7A3}" destId="{918D8E09-7084-43AA-A022-A6E384244A60}" srcOrd="1" destOrd="0" parTransId="{32C837FC-38B1-46BB-85CF-A47524409191}" sibTransId="{84DC02C9-B023-4458-85D7-0D220B8378B7}"/>
    <dgm:cxn modelId="{2C2DE3E1-7B46-490E-A045-B1ADB910D8C5}" type="presOf" srcId="{5C9BE27F-65C0-47B2-8BE9-14104F60CC76}" destId="{1FF05325-E5A4-4A46-8B6A-8CADF4B933C3}" srcOrd="0" destOrd="0" presId="urn:microsoft.com/office/officeart/2005/8/layout/list1"/>
    <dgm:cxn modelId="{E942A519-5DE2-4A99-95A6-25F4EEBB3D94}" type="presOf" srcId="{6BA8A874-5710-47BF-9A89-F2645D9436A2}" destId="{0742D56E-BA1F-4D9E-BE5B-92339AE3CCC2}" srcOrd="1" destOrd="0" presId="urn:microsoft.com/office/officeart/2005/8/layout/list1"/>
    <dgm:cxn modelId="{075F40DE-7B6E-4B0A-AA3A-3F427231E4C6}" type="presOf" srcId="{6BA8A874-5710-47BF-9A89-F2645D9436A2}" destId="{A3887250-BA19-4CCF-9769-0424A8D84DA7}" srcOrd="0" destOrd="0" presId="urn:microsoft.com/office/officeart/2005/8/layout/list1"/>
    <dgm:cxn modelId="{31E7B524-065D-4CC9-AF9B-40EE96EE8107}" type="presOf" srcId="{11BF8E40-08B3-4E64-8F9B-A1FB50575EDA}" destId="{6E20CF17-DE69-4AF1-A269-79160E29A70B}" srcOrd="0" destOrd="3" presId="urn:microsoft.com/office/officeart/2005/8/layout/list1"/>
    <dgm:cxn modelId="{6D5D76D5-70DC-449E-86E3-1EB822E2BCD8}" srcId="{E4DD8834-9A7E-40A9-9A61-FE247E05BB52}" destId="{6BA8A874-5710-47BF-9A89-F2645D9436A2}" srcOrd="1" destOrd="0" parTransId="{1F3FC88E-B0C0-4BA5-9053-6A3D554956C2}" sibTransId="{E01DE7B1-8257-42D6-8177-0E8751C9AC00}"/>
    <dgm:cxn modelId="{7CA6051F-E131-4A91-B79E-DC00A819CD43}" srcId="{E4DD8834-9A7E-40A9-9A61-FE247E05BB52}" destId="{5E67C3C7-E54E-4DB5-BDE5-77BC0A79B7A3}" srcOrd="2" destOrd="0" parTransId="{DCFFB508-8B44-4CD3-9D50-E88A905D15E5}" sibTransId="{EACE765A-C9F7-4F86-A022-F57B3BD7C349}"/>
    <dgm:cxn modelId="{57E452C8-5F49-480A-9327-4104E347197E}" srcId="{5E67C3C7-E54E-4DB5-BDE5-77BC0A79B7A3}" destId="{6EE3D655-7F89-4747-804D-80D492339CC5}" srcOrd="0" destOrd="0" parTransId="{CEF9EB24-540E-48AA-8A04-D9EE51014A23}" sibTransId="{5912F4B9-D9D6-406E-AEF9-EF17D160E581}"/>
    <dgm:cxn modelId="{A93C96A0-0BA3-4637-84F7-01934D9AB54F}" type="presOf" srcId="{05BA9557-ABB3-41D5-A0BB-FFCE47E6FDBF}" destId="{45F209A2-0BB9-43FC-824F-962A8702B0D0}" srcOrd="0" destOrd="0" presId="urn:microsoft.com/office/officeart/2005/8/layout/list1"/>
    <dgm:cxn modelId="{76678B20-2F75-4EC8-832B-B8782EEAA475}" srcId="{05BA9557-ABB3-41D5-A0BB-FFCE47E6FDBF}" destId="{C7C828F0-8C88-4BBB-8A97-AD7AC0495194}" srcOrd="0" destOrd="0" parTransId="{93F7407D-410E-42D7-A694-E20B217B16AA}" sibTransId="{6AE02FB2-E91C-4B6D-97BD-50A7DF4948EA}"/>
    <dgm:cxn modelId="{5C5B3B65-C1F6-4AEB-A3A5-0A376D3DE526}" srcId="{5E67C3C7-E54E-4DB5-BDE5-77BC0A79B7A3}" destId="{D8E6D3C4-DA53-4C32-AF04-334025D497B6}" srcOrd="2" destOrd="0" parTransId="{DFC1D3AA-B3B4-4A3F-BA08-FC6799142FB9}" sibTransId="{1675F579-F3BC-429B-9B1B-5A1085CFC1D7}"/>
    <dgm:cxn modelId="{34857346-805E-4FD3-AF0D-30F787F6EEB9}" srcId="{E4DD8834-9A7E-40A9-9A61-FE247E05BB52}" destId="{05BA9557-ABB3-41D5-A0BB-FFCE47E6FDBF}" srcOrd="0" destOrd="0" parTransId="{4D3D6273-54C7-4CB6-A5FB-61277DBFF340}" sibTransId="{759CA27D-6E9D-4547-8244-A3F31BCE6EBC}"/>
    <dgm:cxn modelId="{6F63F59C-AFC0-4B46-A6CF-6BB5543618E9}" type="presParOf" srcId="{0A8BC9E0-E7C0-4996-9F1A-66C0620FE4D2}" destId="{8984F60D-C371-431F-BF75-DC2819D4D885}" srcOrd="0" destOrd="0" presId="urn:microsoft.com/office/officeart/2005/8/layout/list1"/>
    <dgm:cxn modelId="{5ADB1CEF-DFC3-444D-A9A8-F4B0C2708ADF}" type="presParOf" srcId="{8984F60D-C371-431F-BF75-DC2819D4D885}" destId="{45F209A2-0BB9-43FC-824F-962A8702B0D0}" srcOrd="0" destOrd="0" presId="urn:microsoft.com/office/officeart/2005/8/layout/list1"/>
    <dgm:cxn modelId="{7AA91485-BA19-4D21-A23D-0A8DCE5D3C3A}" type="presParOf" srcId="{8984F60D-C371-431F-BF75-DC2819D4D885}" destId="{3E7689EC-5640-4D55-8CB7-C6F2385257DE}" srcOrd="1" destOrd="0" presId="urn:microsoft.com/office/officeart/2005/8/layout/list1"/>
    <dgm:cxn modelId="{0B2C988D-A37C-464B-AAEB-B4F6B1B8B16F}" type="presParOf" srcId="{0A8BC9E0-E7C0-4996-9F1A-66C0620FE4D2}" destId="{86C7AD9C-A474-4D25-8753-BFAF14FFC66C}" srcOrd="1" destOrd="0" presId="urn:microsoft.com/office/officeart/2005/8/layout/list1"/>
    <dgm:cxn modelId="{292A3489-A042-40A0-8728-01BFAD9A0159}" type="presParOf" srcId="{0A8BC9E0-E7C0-4996-9F1A-66C0620FE4D2}" destId="{6707E641-436C-415A-8D96-7BCD38AA5B8F}" srcOrd="2" destOrd="0" presId="urn:microsoft.com/office/officeart/2005/8/layout/list1"/>
    <dgm:cxn modelId="{8E819E92-501B-4259-A37A-235B4BC503F7}" type="presParOf" srcId="{0A8BC9E0-E7C0-4996-9F1A-66C0620FE4D2}" destId="{89DAD6B2-C777-4480-A406-D055C28A5D03}" srcOrd="3" destOrd="0" presId="urn:microsoft.com/office/officeart/2005/8/layout/list1"/>
    <dgm:cxn modelId="{6DEAF423-59C9-493C-8FD8-A0FE00E9FE35}" type="presParOf" srcId="{0A8BC9E0-E7C0-4996-9F1A-66C0620FE4D2}" destId="{0CE9C8B2-75F9-4961-993B-4D518E02EF73}" srcOrd="4" destOrd="0" presId="urn:microsoft.com/office/officeart/2005/8/layout/list1"/>
    <dgm:cxn modelId="{7712ABEE-33C1-4275-8EA5-6D84711B0E77}" type="presParOf" srcId="{0CE9C8B2-75F9-4961-993B-4D518E02EF73}" destId="{A3887250-BA19-4CCF-9769-0424A8D84DA7}" srcOrd="0" destOrd="0" presId="urn:microsoft.com/office/officeart/2005/8/layout/list1"/>
    <dgm:cxn modelId="{5E69F5C1-4E6D-40C2-A5D8-B8713E34FEBC}" type="presParOf" srcId="{0CE9C8B2-75F9-4961-993B-4D518E02EF73}" destId="{0742D56E-BA1F-4D9E-BE5B-92339AE3CCC2}" srcOrd="1" destOrd="0" presId="urn:microsoft.com/office/officeart/2005/8/layout/list1"/>
    <dgm:cxn modelId="{B5F0F704-6F51-4B08-9D58-F0B208D5A64D}" type="presParOf" srcId="{0A8BC9E0-E7C0-4996-9F1A-66C0620FE4D2}" destId="{2EFDC7F5-7AD7-4D42-B250-622E33CDFA04}" srcOrd="5" destOrd="0" presId="urn:microsoft.com/office/officeart/2005/8/layout/list1"/>
    <dgm:cxn modelId="{CDA729B1-3B26-44AA-8A70-FA71C0492021}" type="presParOf" srcId="{0A8BC9E0-E7C0-4996-9F1A-66C0620FE4D2}" destId="{1FF05325-E5A4-4A46-8B6A-8CADF4B933C3}" srcOrd="6" destOrd="0" presId="urn:microsoft.com/office/officeart/2005/8/layout/list1"/>
    <dgm:cxn modelId="{5049B4DF-23D4-4D93-BE73-D985EBB24FA5}" type="presParOf" srcId="{0A8BC9E0-E7C0-4996-9F1A-66C0620FE4D2}" destId="{52FED69A-B654-49BA-ACC2-EE643AF2DC11}" srcOrd="7" destOrd="0" presId="urn:microsoft.com/office/officeart/2005/8/layout/list1"/>
    <dgm:cxn modelId="{61E33E99-EAA7-4E56-8210-6BC67FCC1893}" type="presParOf" srcId="{0A8BC9E0-E7C0-4996-9F1A-66C0620FE4D2}" destId="{B610A6E7-9F09-4450-8171-816218157775}" srcOrd="8" destOrd="0" presId="urn:microsoft.com/office/officeart/2005/8/layout/list1"/>
    <dgm:cxn modelId="{ACE11224-2322-4160-9A7E-1A6E2CFCC8D2}" type="presParOf" srcId="{B610A6E7-9F09-4450-8171-816218157775}" destId="{74B2D65B-F345-4A83-A5C5-DAC5130DEFE5}" srcOrd="0" destOrd="0" presId="urn:microsoft.com/office/officeart/2005/8/layout/list1"/>
    <dgm:cxn modelId="{8787F4C9-406D-4C23-8605-E2CDA1BE50CC}" type="presParOf" srcId="{B610A6E7-9F09-4450-8171-816218157775}" destId="{585AAF3D-443A-494D-9686-05895EBBBFFC}" srcOrd="1" destOrd="0" presId="urn:microsoft.com/office/officeart/2005/8/layout/list1"/>
    <dgm:cxn modelId="{C41B7225-AAFB-4148-9673-5867F83D6D12}" type="presParOf" srcId="{0A8BC9E0-E7C0-4996-9F1A-66C0620FE4D2}" destId="{7EF4D78B-FCBD-4D66-93F7-774146FE5CE1}" srcOrd="9" destOrd="0" presId="urn:microsoft.com/office/officeart/2005/8/layout/list1"/>
    <dgm:cxn modelId="{56FFF6AD-C7FF-4D3E-A93B-BCE676DC0A32}" type="presParOf" srcId="{0A8BC9E0-E7C0-4996-9F1A-66C0620FE4D2}" destId="{6E20CF17-DE69-4AF1-A269-79160E29A70B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FCFCA6-C9B2-469B-B201-2E1EAA3F7DC2}">
      <dsp:nvSpPr>
        <dsp:cNvPr id="0" name=""/>
        <dsp:cNvSpPr/>
      </dsp:nvSpPr>
      <dsp:spPr>
        <a:xfrm>
          <a:off x="0" y="41426"/>
          <a:ext cx="5472608" cy="52767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Федеральный уровень</a:t>
          </a:r>
          <a:endParaRPr lang="ru-RU" sz="2200" kern="1200" dirty="0"/>
        </a:p>
      </dsp:txBody>
      <dsp:txXfrm>
        <a:off x="25759" y="67185"/>
        <a:ext cx="5421090" cy="476152"/>
      </dsp:txXfrm>
    </dsp:sp>
    <dsp:sp modelId="{960126FD-E1FB-4F72-A18E-18E01D906011}">
      <dsp:nvSpPr>
        <dsp:cNvPr id="0" name=""/>
        <dsp:cNvSpPr/>
      </dsp:nvSpPr>
      <dsp:spPr>
        <a:xfrm>
          <a:off x="0" y="569096"/>
          <a:ext cx="5472608" cy="1457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3755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700" kern="1200" dirty="0" smtClean="0"/>
            <a:t>ЕГЭ</a:t>
          </a:r>
          <a:endParaRPr lang="ru-RU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700" kern="1200" dirty="0" smtClean="0"/>
            <a:t>ОГЭ</a:t>
          </a:r>
          <a:endParaRPr lang="ru-RU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700" kern="1200" dirty="0" smtClean="0"/>
            <a:t> ВПР</a:t>
          </a:r>
          <a:endParaRPr lang="ru-RU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700" kern="1200" dirty="0" smtClean="0"/>
            <a:t> НИКО</a:t>
          </a:r>
          <a:endParaRPr lang="ru-RU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700" kern="1200" dirty="0" smtClean="0"/>
            <a:t> олимпиады </a:t>
          </a:r>
          <a:endParaRPr lang="ru-RU" sz="1700" kern="1200" dirty="0"/>
        </a:p>
      </dsp:txBody>
      <dsp:txXfrm>
        <a:off x="0" y="569096"/>
        <a:ext cx="5472608" cy="1457280"/>
      </dsp:txXfrm>
    </dsp:sp>
    <dsp:sp modelId="{FD17A860-1BC5-4F05-B6CA-87FE24225D0D}">
      <dsp:nvSpPr>
        <dsp:cNvPr id="0" name=""/>
        <dsp:cNvSpPr/>
      </dsp:nvSpPr>
      <dsp:spPr>
        <a:xfrm>
          <a:off x="0" y="2026377"/>
          <a:ext cx="5472608" cy="52767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Региональный уровень</a:t>
          </a:r>
          <a:endParaRPr lang="ru-RU" sz="2200" kern="1200" dirty="0"/>
        </a:p>
      </dsp:txBody>
      <dsp:txXfrm>
        <a:off x="25759" y="2052136"/>
        <a:ext cx="5421090" cy="476152"/>
      </dsp:txXfrm>
    </dsp:sp>
    <dsp:sp modelId="{4E284DA5-C2A0-4335-95FF-08B772C60931}">
      <dsp:nvSpPr>
        <dsp:cNvPr id="0" name=""/>
        <dsp:cNvSpPr/>
      </dsp:nvSpPr>
      <dsp:spPr>
        <a:xfrm>
          <a:off x="0" y="2554047"/>
          <a:ext cx="5472608" cy="5920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3755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700" kern="1200" dirty="0" smtClean="0"/>
            <a:t>Мониторинг ОР</a:t>
          </a:r>
          <a:endParaRPr lang="ru-RU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700" kern="1200" dirty="0" smtClean="0"/>
            <a:t> олимпиады</a:t>
          </a:r>
          <a:endParaRPr lang="ru-RU" sz="1700" kern="1200" dirty="0"/>
        </a:p>
      </dsp:txBody>
      <dsp:txXfrm>
        <a:off x="0" y="2554047"/>
        <a:ext cx="5472608" cy="592020"/>
      </dsp:txXfrm>
    </dsp:sp>
    <dsp:sp modelId="{585A818F-3797-4998-BF25-7A12F740742D}">
      <dsp:nvSpPr>
        <dsp:cNvPr id="0" name=""/>
        <dsp:cNvSpPr/>
      </dsp:nvSpPr>
      <dsp:spPr>
        <a:xfrm>
          <a:off x="0" y="3146067"/>
          <a:ext cx="5472608" cy="52767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Уровень ОО</a:t>
          </a:r>
          <a:endParaRPr lang="ru-RU" sz="2200" kern="1200" dirty="0"/>
        </a:p>
      </dsp:txBody>
      <dsp:txXfrm>
        <a:off x="25759" y="3171826"/>
        <a:ext cx="5421090" cy="476152"/>
      </dsp:txXfrm>
    </dsp:sp>
    <dsp:sp modelId="{F379ED81-5071-44BA-B3F3-C23AA46C0D05}">
      <dsp:nvSpPr>
        <dsp:cNvPr id="0" name=""/>
        <dsp:cNvSpPr/>
      </dsp:nvSpPr>
      <dsp:spPr>
        <a:xfrm>
          <a:off x="0" y="3673737"/>
          <a:ext cx="5472608" cy="11840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3755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700" kern="1200" dirty="0" smtClean="0"/>
            <a:t>Промежуточная аттестация,</a:t>
          </a:r>
          <a:endParaRPr lang="ru-RU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700" kern="1200" dirty="0" smtClean="0"/>
            <a:t>текущая аттестация, </a:t>
          </a:r>
          <a:endParaRPr lang="ru-RU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700" kern="1200" dirty="0" smtClean="0"/>
            <a:t>административные контрольные работы</a:t>
          </a:r>
          <a:endParaRPr lang="ru-RU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ru-RU" sz="1700" kern="1200" dirty="0"/>
        </a:p>
      </dsp:txBody>
      <dsp:txXfrm>
        <a:off x="0" y="3673737"/>
        <a:ext cx="5472608" cy="118404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BA9369-1616-4ED3-93D2-29262B7B5E15}" type="datetimeFigureOut">
              <a:rPr lang="ru-RU" smtClean="0"/>
              <a:t>12.01.2017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1E0FA8-65DF-4DC1-BCF1-7DCCEF7480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54960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70A5F2-8EB3-42AF-88F0-5AB34B8468FA}" type="datetimeFigureOut">
              <a:rPr lang="ru-RU" smtClean="0"/>
              <a:t>12.01.2017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656007-52BC-4A17-873C-1C3FBCE96A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40891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51032" y="1988840"/>
            <a:ext cx="7772400" cy="2160240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</a:rPr>
              <a:t>Идентификация школ с низкими образовательными результатами в Ярославской области</a:t>
            </a:r>
            <a:endParaRPr lang="ru-RU" sz="4000" b="1" dirty="0">
              <a:solidFill>
                <a:srgbClr val="C00000"/>
              </a:solidFill>
            </a:endParaRPr>
          </a:p>
        </p:txBody>
      </p:sp>
      <p:pic>
        <p:nvPicPr>
          <p:cNvPr id="4" name="Рисунок 3" descr="Описание: ЛОГОТИПЧИК"/>
          <p:cNvPicPr/>
          <p:nvPr/>
        </p:nvPicPr>
        <p:blipFill>
          <a:blip r:embed="rId2"/>
          <a:stretch>
            <a:fillRect/>
          </a:stretch>
        </p:blipFill>
        <p:spPr bwMode="auto">
          <a:xfrm>
            <a:off x="539552" y="404664"/>
            <a:ext cx="822960" cy="82296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006210" y="4293096"/>
            <a:ext cx="49685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Зуева Марина </a:t>
            </a:r>
            <a:r>
              <a:rPr lang="ru-RU" sz="3200" b="1" dirty="0" err="1" smtClean="0"/>
              <a:t>Леоновна</a:t>
            </a:r>
            <a:r>
              <a:rPr lang="ru-RU" sz="3200" b="1" dirty="0" smtClean="0"/>
              <a:t>, </a:t>
            </a:r>
            <a:r>
              <a:rPr lang="ru-RU" sz="3200" dirty="0" smtClean="0"/>
              <a:t>проректор ИРО, </a:t>
            </a:r>
            <a:br>
              <a:rPr lang="ru-RU" sz="3200" dirty="0" smtClean="0"/>
            </a:br>
            <a:r>
              <a:rPr lang="ru-RU" sz="3200" dirty="0" err="1" smtClean="0"/>
              <a:t>к.п.н</a:t>
            </a:r>
            <a:r>
              <a:rPr lang="ru-RU" sz="3200" dirty="0" smtClean="0"/>
              <a:t>., доцент</a:t>
            </a:r>
            <a:endParaRPr lang="ru-RU" sz="3200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043608" y="404664"/>
            <a:ext cx="7772400" cy="10389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dirty="0" smtClean="0"/>
              <a:t>ГАУ ДПО ЯРОСЛАВСКОЙ ОБЛАСТИ</a:t>
            </a:r>
            <a:br>
              <a:rPr lang="ru-RU" sz="2800" dirty="0" smtClean="0"/>
            </a:br>
            <a:r>
              <a:rPr lang="ru-RU" sz="2800" b="1" dirty="0" smtClean="0"/>
              <a:t>ИНСТИТУТ РАЗВИТИЯ ОБРАЗОВАНИЯ</a:t>
            </a:r>
            <a:endParaRPr lang="ru-RU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2195736" y="6252120"/>
            <a:ext cx="49685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12 января 2017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753083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00628"/>
            <a:ext cx="8229600" cy="114300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Школы с низкими результатами</a:t>
            </a:r>
            <a:endParaRPr lang="ru-RU" sz="2400" b="1" dirty="0">
              <a:solidFill>
                <a:srgbClr val="C00000"/>
              </a:solidFill>
            </a:endParaRPr>
          </a:p>
        </p:txBody>
      </p:sp>
      <p:pic>
        <p:nvPicPr>
          <p:cNvPr id="4" name="Рисунок 3" descr="Описание: ЛОГОТИПЧИК"/>
          <p:cNvPicPr/>
          <p:nvPr/>
        </p:nvPicPr>
        <p:blipFill>
          <a:blip r:embed="rId2"/>
          <a:stretch>
            <a:fillRect/>
          </a:stretch>
        </p:blipFill>
        <p:spPr bwMode="auto">
          <a:xfrm>
            <a:off x="251520" y="260648"/>
            <a:ext cx="822960" cy="822960"/>
          </a:xfrm>
          <a:prstGeom prst="rect">
            <a:avLst/>
          </a:prstGeom>
        </p:spPr>
      </p:pic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3729983187"/>
              </p:ext>
            </p:extLst>
          </p:nvPr>
        </p:nvGraphicFramePr>
        <p:xfrm>
          <a:off x="395536" y="980728"/>
          <a:ext cx="8496944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31202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5"/>
          <p:cNvSpPr>
            <a:spLocks noChangeArrowheads="1"/>
          </p:cNvSpPr>
          <p:nvPr/>
        </p:nvSpPr>
        <p:spPr bwMode="auto">
          <a:xfrm>
            <a:off x="0" y="333375"/>
            <a:ext cx="9144000" cy="1498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endParaRPr lang="ru-RU" altLang="ru-RU" sz="3200" b="1" dirty="0">
              <a:solidFill>
                <a:srgbClr val="C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Rectangle 55"/>
          <p:cNvSpPr>
            <a:spLocks noChangeArrowheads="1"/>
          </p:cNvSpPr>
          <p:nvPr/>
        </p:nvSpPr>
        <p:spPr bwMode="auto">
          <a:xfrm>
            <a:off x="675899" y="1306245"/>
            <a:ext cx="8158162" cy="563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r>
              <a:rPr lang="ru-RU" sz="2700" dirty="0">
                <a:solidFill>
                  <a:srgbClr val="C00000"/>
                </a:solidFill>
                <a:latin typeface="+mn-lt"/>
              </a:rPr>
              <a:t> </a:t>
            </a:r>
            <a:r>
              <a:rPr lang="ru-RU" b="1" dirty="0" smtClean="0">
                <a:solidFill>
                  <a:srgbClr val="C00000"/>
                </a:solidFill>
              </a:rPr>
              <a:t>ФЦПРО 2.2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16" name="Rectangle 55"/>
          <p:cNvSpPr>
            <a:spLocks noChangeArrowheads="1"/>
          </p:cNvSpPr>
          <p:nvPr/>
        </p:nvSpPr>
        <p:spPr bwMode="auto">
          <a:xfrm>
            <a:off x="6929438" y="5429250"/>
            <a:ext cx="571500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buFont typeface="Arial" pitchFamily="34" charset="0"/>
              <a:buChar char="•"/>
              <a:defRPr/>
            </a:pPr>
            <a:endParaRPr lang="ru-RU" sz="2700" dirty="0">
              <a:latin typeface="+mn-lt"/>
            </a:endParaRPr>
          </a:p>
        </p:txBody>
      </p:sp>
      <p:pic>
        <p:nvPicPr>
          <p:cNvPr id="22" name="Рисунок 21" descr="Описание: ЛОГОТИПЧИК"/>
          <p:cNvPicPr/>
          <p:nvPr/>
        </p:nvPicPr>
        <p:blipFill>
          <a:blip r:embed="rId2"/>
          <a:stretch>
            <a:fillRect/>
          </a:stretch>
        </p:blipFill>
        <p:spPr bwMode="auto">
          <a:xfrm>
            <a:off x="539552" y="404664"/>
            <a:ext cx="822960" cy="822960"/>
          </a:xfrm>
          <a:prstGeom prst="rect">
            <a:avLst/>
          </a:prstGeom>
        </p:spPr>
      </p:pic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63328" y="168791"/>
            <a:ext cx="9144000" cy="9138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ru-RU" altLang="ru-RU" sz="2400" b="1" dirty="0" smtClea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Направления дальнейшей работы</a:t>
            </a:r>
            <a:endParaRPr lang="ru-RU" altLang="ru-RU" sz="2400" b="1" dirty="0">
              <a:solidFill>
                <a:srgbClr val="C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2" name="Rectangle 55"/>
          <p:cNvSpPr>
            <a:spLocks noChangeArrowheads="1"/>
          </p:cNvSpPr>
          <p:nvPr/>
        </p:nvSpPr>
        <p:spPr bwMode="auto">
          <a:xfrm>
            <a:off x="556247" y="1906435"/>
            <a:ext cx="8158162" cy="43387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b="1" dirty="0"/>
              <a:t>«Повышение качества образования в школах с низкими результатами </a:t>
            </a:r>
            <a:endParaRPr lang="ru-RU" dirty="0"/>
          </a:p>
          <a:p>
            <a:r>
              <a:rPr lang="ru-RU" b="1" dirty="0"/>
              <a:t>обучения и в школах, функционирующих в неблагоприятных социальных </a:t>
            </a:r>
            <a:endParaRPr lang="ru-RU" dirty="0"/>
          </a:p>
          <a:p>
            <a:r>
              <a:rPr lang="ru-RU" b="1" dirty="0"/>
              <a:t>условиях, путем реализации региональных проектов и распространение </a:t>
            </a:r>
            <a:endParaRPr lang="ru-RU" dirty="0"/>
          </a:p>
          <a:p>
            <a:r>
              <a:rPr lang="ru-RU" b="1" dirty="0"/>
              <a:t>их результатов</a:t>
            </a:r>
            <a:r>
              <a:rPr lang="ru-RU" b="1" dirty="0" smtClean="0"/>
              <a:t>»</a:t>
            </a:r>
          </a:p>
          <a:p>
            <a:endParaRPr lang="ru-RU" b="1" dirty="0"/>
          </a:p>
          <a:p>
            <a:r>
              <a:rPr lang="ru-RU" b="1" dirty="0" smtClean="0">
                <a:solidFill>
                  <a:srgbClr val="FF0000"/>
                </a:solidFill>
              </a:rPr>
              <a:t>В числе работ:</a:t>
            </a:r>
          </a:p>
          <a:p>
            <a:r>
              <a:rPr lang="ru-RU" dirty="0" smtClean="0"/>
              <a:t>Проведение идентификации школ…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920729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5"/>
          <p:cNvSpPr>
            <a:spLocks noChangeArrowheads="1"/>
          </p:cNvSpPr>
          <p:nvPr/>
        </p:nvSpPr>
        <p:spPr bwMode="auto">
          <a:xfrm>
            <a:off x="683568" y="188640"/>
            <a:ext cx="8446720" cy="7493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ru-RU" altLang="ru-RU" sz="2400" b="1" dirty="0" smtClea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Показатели и критерии отбора школ для ФЦПРО 2.2</a:t>
            </a:r>
            <a:endParaRPr lang="ru-RU" altLang="ru-RU" sz="2400" b="1" dirty="0">
              <a:solidFill>
                <a:srgbClr val="C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8851" name="Номер слайда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B89B70F8-BAD8-4A68-B028-B3F425778F3A}" type="slidenum">
              <a:rPr lang="ru-RU" altLang="ru-RU" sz="1400">
                <a:latin typeface="Arial" charset="0"/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ru-RU" altLang="ru-RU" sz="1400">
              <a:latin typeface="Arial" charset="0"/>
            </a:endParaRPr>
          </a:p>
        </p:txBody>
      </p:sp>
      <p:sp>
        <p:nvSpPr>
          <p:cNvPr id="16" name="Rectangle 55"/>
          <p:cNvSpPr>
            <a:spLocks noChangeArrowheads="1"/>
          </p:cNvSpPr>
          <p:nvPr/>
        </p:nvSpPr>
        <p:spPr bwMode="auto">
          <a:xfrm>
            <a:off x="6929438" y="5429250"/>
            <a:ext cx="571500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buFont typeface="Arial" pitchFamily="34" charset="0"/>
              <a:buChar char="•"/>
              <a:defRPr/>
            </a:pPr>
            <a:endParaRPr lang="ru-RU" sz="2700" dirty="0">
              <a:latin typeface="+mn-lt"/>
            </a:endParaRPr>
          </a:p>
        </p:txBody>
      </p:sp>
      <p:pic>
        <p:nvPicPr>
          <p:cNvPr id="22" name="Рисунок 21" descr="Описание: ЛОГОТИПЧИК"/>
          <p:cNvPicPr/>
          <p:nvPr/>
        </p:nvPicPr>
        <p:blipFill>
          <a:blip r:embed="rId2"/>
          <a:stretch>
            <a:fillRect/>
          </a:stretch>
        </p:blipFill>
        <p:spPr bwMode="auto">
          <a:xfrm>
            <a:off x="539552" y="404664"/>
            <a:ext cx="822960" cy="822960"/>
          </a:xfrm>
          <a:prstGeom prst="rect">
            <a:avLst/>
          </a:prstGeom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9311444"/>
              </p:ext>
            </p:extLst>
          </p:nvPr>
        </p:nvGraphicFramePr>
        <p:xfrm>
          <a:off x="539552" y="1772816"/>
          <a:ext cx="8136905" cy="484612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84176"/>
                <a:gridCol w="2160240"/>
                <a:gridCol w="4392489"/>
              </a:tblGrid>
              <a:tr h="811674">
                <a:tc>
                  <a:txBody>
                    <a:bodyPr/>
                    <a:lstStyle/>
                    <a:p>
                      <a:r>
                        <a:rPr lang="ru-RU" dirty="0" smtClean="0"/>
                        <a:t>Тип школы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Критерии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Показатели для отбора</a:t>
                      </a:r>
                      <a:endParaRPr lang="ru-RU" dirty="0"/>
                    </a:p>
                  </a:txBody>
                  <a:tcPr/>
                </a:tc>
              </a:tr>
              <a:tr h="4034455">
                <a:tc>
                  <a:txBody>
                    <a:bodyPr/>
                    <a:lstStyle/>
                    <a:p>
                      <a:r>
                        <a:rPr lang="ru-RU" dirty="0" smtClean="0"/>
                        <a:t>Школа с низкими результатами обучения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Устойчивые низкие результаты обучения на всех ступенях образования,</a:t>
                      </a:r>
                      <a:r>
                        <a:rPr lang="ru-RU" baseline="0" dirty="0" smtClean="0"/>
                        <a:t> ведущие к </a:t>
                      </a:r>
                      <a:r>
                        <a:rPr lang="ru-RU" baseline="0" dirty="0" err="1" smtClean="0"/>
                        <a:t>дезадаптации</a:t>
                      </a:r>
                      <a:r>
                        <a:rPr lang="ru-RU" baseline="0" dirty="0" smtClean="0"/>
                        <a:t> учащихся и препятствующие продолжению их образовательной и профессиональной траектории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 smtClean="0"/>
                        <a:t>25 % школ</a:t>
                      </a:r>
                      <a:r>
                        <a:rPr lang="ru-RU" baseline="0" dirty="0" smtClean="0"/>
                        <a:t> с самыми низкими результатами (ЕГЭ, ОГЭ, ВПР) за последние 3 года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baseline="0" dirty="0" smtClean="0"/>
                        <a:t> менее 60 % продолжают обучение на старшей ступени образования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baseline="0" dirty="0" smtClean="0"/>
                        <a:t>расхождение между средним баллом ЕГЭ, ОГЭ и ВПР по региону со средним баллом школы составляет более 20 баллов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baseline="0" dirty="0" smtClean="0"/>
                        <a:t>0,5 % учащихся, за последние три года принимавших участие в региональных и всероссийских олимпиадах и конкурсах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332243" y="1227624"/>
            <a:ext cx="3960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Требования конкурсного отбора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96982303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5"/>
          <p:cNvSpPr>
            <a:spLocks noChangeArrowheads="1"/>
          </p:cNvSpPr>
          <p:nvPr/>
        </p:nvSpPr>
        <p:spPr bwMode="auto">
          <a:xfrm>
            <a:off x="683568" y="188640"/>
            <a:ext cx="8446720" cy="7493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ru-RU" altLang="ru-RU" sz="2400" b="1" dirty="0" smtClea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Показатели и критерии отбора школ для ФЦПРО 2.2</a:t>
            </a:r>
            <a:endParaRPr lang="ru-RU" altLang="ru-RU" sz="2400" b="1" dirty="0">
              <a:solidFill>
                <a:srgbClr val="C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Rectangle 55"/>
          <p:cNvSpPr>
            <a:spLocks noChangeArrowheads="1"/>
          </p:cNvSpPr>
          <p:nvPr/>
        </p:nvSpPr>
        <p:spPr bwMode="auto">
          <a:xfrm>
            <a:off x="6929438" y="5429250"/>
            <a:ext cx="571500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buFont typeface="Arial" pitchFamily="34" charset="0"/>
              <a:buChar char="•"/>
              <a:defRPr/>
            </a:pPr>
            <a:endParaRPr lang="ru-RU" sz="2700" dirty="0">
              <a:latin typeface="+mn-lt"/>
            </a:endParaRPr>
          </a:p>
        </p:txBody>
      </p:sp>
      <p:pic>
        <p:nvPicPr>
          <p:cNvPr id="22" name="Рисунок 21" descr="Описание: ЛОГОТИПЧИК"/>
          <p:cNvPicPr/>
          <p:nvPr/>
        </p:nvPicPr>
        <p:blipFill>
          <a:blip r:embed="rId2"/>
          <a:stretch>
            <a:fillRect/>
          </a:stretch>
        </p:blipFill>
        <p:spPr bwMode="auto">
          <a:xfrm>
            <a:off x="539552" y="404664"/>
            <a:ext cx="822960" cy="822960"/>
          </a:xfrm>
          <a:prstGeom prst="rect">
            <a:avLst/>
          </a:prstGeom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4971783"/>
              </p:ext>
            </p:extLst>
          </p:nvPr>
        </p:nvGraphicFramePr>
        <p:xfrm>
          <a:off x="539552" y="1429241"/>
          <a:ext cx="3672408" cy="501791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672408"/>
              </a:tblGrid>
              <a:tr h="811674">
                <a:tc>
                  <a:txBody>
                    <a:bodyPr/>
                    <a:lstStyle/>
                    <a:p>
                      <a:r>
                        <a:rPr lang="ru-RU" dirty="0" smtClean="0"/>
                        <a:t>Показатели для отбора</a:t>
                      </a:r>
                      <a:endParaRPr lang="ru-RU" dirty="0"/>
                    </a:p>
                  </a:txBody>
                  <a:tcPr/>
                </a:tc>
              </a:tr>
              <a:tr h="4034455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 smtClean="0"/>
                        <a:t>25 % школ</a:t>
                      </a:r>
                      <a:r>
                        <a:rPr lang="ru-RU" baseline="0" dirty="0" smtClean="0"/>
                        <a:t> с самыми низкими результатами (ЕГЭ, ОГЭ, ВПР) за последние 3 года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baseline="0" dirty="0" smtClean="0"/>
                        <a:t> менее 60 % продолжают обучение на старшей ступени образования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baseline="0" dirty="0" smtClean="0"/>
                        <a:t>расхождение между средним баллом ЕГЭ, ОГЭ и ВПР по региону со средним баллом школы составляет более 20 баллов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baseline="0" dirty="0" smtClean="0"/>
                        <a:t>0,5 % учащихся, за последние три года принимавших участие в региональных и всероссийских олимпиадах и конкурсах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362512" y="874362"/>
            <a:ext cx="7324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Некоторые вопросы  по применению показателей</a:t>
            </a:r>
            <a:endParaRPr lang="ru-RU" b="1" dirty="0"/>
          </a:p>
        </p:txBody>
      </p:sp>
      <p:sp>
        <p:nvSpPr>
          <p:cNvPr id="9" name="TextBox 8"/>
          <p:cNvSpPr txBox="1"/>
          <p:nvPr/>
        </p:nvSpPr>
        <p:spPr>
          <a:xfrm>
            <a:off x="4460033" y="1484784"/>
            <a:ext cx="4226767" cy="51860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7313" indent="-6350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  </a:t>
            </a:r>
            <a:r>
              <a:rPr lang="ru-RU" b="1" dirty="0" smtClean="0"/>
              <a:t>Сколько и какие предметы </a:t>
            </a:r>
            <a:r>
              <a:rPr lang="ru-RU" dirty="0" smtClean="0"/>
              <a:t>брать для анализа результатов?</a:t>
            </a:r>
          </a:p>
          <a:p>
            <a:pPr marL="87313" indent="-6350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ru-RU" dirty="0"/>
              <a:t> </a:t>
            </a:r>
            <a:r>
              <a:rPr lang="ru-RU" dirty="0" smtClean="0"/>
              <a:t>При каком </a:t>
            </a:r>
            <a:r>
              <a:rPr lang="ru-RU" b="1" dirty="0" smtClean="0"/>
              <a:t>минимальном количестве участников </a:t>
            </a:r>
            <a:r>
              <a:rPr lang="ru-RU" dirty="0" smtClean="0"/>
              <a:t>экзамена следует анализировать результаты?</a:t>
            </a:r>
          </a:p>
          <a:p>
            <a:pPr marL="87313" indent="-6350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 ЕГЭ </a:t>
            </a:r>
            <a:r>
              <a:rPr lang="ru-RU" dirty="0"/>
              <a:t>и ОГЭ, НИКО сдаются </a:t>
            </a:r>
            <a:r>
              <a:rPr lang="ru-RU" b="1" dirty="0"/>
              <a:t>в разных условиях</a:t>
            </a:r>
            <a:r>
              <a:rPr lang="ru-RU" dirty="0"/>
              <a:t>: можно ли считать результаты </a:t>
            </a:r>
            <a:r>
              <a:rPr lang="ru-RU" dirty="0" smtClean="0"/>
              <a:t>равнозначными? Куда отнести школу со стабильно низкими результатами по ЕГЭ, но «хорошими» по ОГЭ?</a:t>
            </a:r>
          </a:p>
          <a:p>
            <a:pPr marL="87313" indent="-6350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ru-RU" dirty="0"/>
              <a:t> </a:t>
            </a:r>
            <a:r>
              <a:rPr lang="ru-RU" dirty="0" smtClean="0"/>
              <a:t>Как поступить со школами </a:t>
            </a:r>
            <a:r>
              <a:rPr lang="ru-RU" b="1" dirty="0" smtClean="0"/>
              <a:t>без среднего общего образования</a:t>
            </a:r>
            <a:r>
              <a:rPr lang="ru-RU" dirty="0" smtClean="0"/>
              <a:t>?</a:t>
            </a:r>
          </a:p>
          <a:p>
            <a:pPr marL="87313" indent="-6350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ru-RU" dirty="0"/>
              <a:t> </a:t>
            </a:r>
            <a:r>
              <a:rPr lang="ru-RU" dirty="0" smtClean="0"/>
              <a:t>НИКО – статистика только </a:t>
            </a:r>
            <a:r>
              <a:rPr lang="ru-RU" b="1" dirty="0" smtClean="0"/>
              <a:t>за 1 год и по 1 предмету</a:t>
            </a:r>
            <a:r>
              <a:rPr lang="ru-RU" dirty="0" smtClean="0"/>
              <a:t>: целесообразно ли брать результаты?</a:t>
            </a:r>
          </a:p>
          <a:p>
            <a:pPr marL="87313" indent="-6350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 Переформулировать последний показатель «</a:t>
            </a:r>
            <a:r>
              <a:rPr lang="ru-RU" b="1" dirty="0" smtClean="0"/>
              <a:t>до </a:t>
            </a:r>
            <a:r>
              <a:rPr lang="ru-RU" dirty="0" smtClean="0"/>
              <a:t>0,5 %»?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997822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5"/>
          <p:cNvSpPr>
            <a:spLocks noChangeArrowheads="1"/>
          </p:cNvSpPr>
          <p:nvPr/>
        </p:nvSpPr>
        <p:spPr bwMode="auto">
          <a:xfrm>
            <a:off x="683568" y="188640"/>
            <a:ext cx="8446720" cy="7493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ru-RU" altLang="ru-RU" sz="2400" b="1" dirty="0" smtClea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Показатели и критерии отбора школ для ФЦПРО 2.2</a:t>
            </a:r>
            <a:endParaRPr lang="ru-RU" altLang="ru-RU" sz="2400" b="1" dirty="0">
              <a:solidFill>
                <a:srgbClr val="C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Rectangle 55"/>
          <p:cNvSpPr>
            <a:spLocks noChangeArrowheads="1"/>
          </p:cNvSpPr>
          <p:nvPr/>
        </p:nvSpPr>
        <p:spPr bwMode="auto">
          <a:xfrm>
            <a:off x="6929438" y="5429250"/>
            <a:ext cx="571500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buFont typeface="Arial" pitchFamily="34" charset="0"/>
              <a:buChar char="•"/>
              <a:defRPr/>
            </a:pPr>
            <a:endParaRPr lang="ru-RU" sz="2700" dirty="0">
              <a:latin typeface="+mn-lt"/>
            </a:endParaRPr>
          </a:p>
        </p:txBody>
      </p:sp>
      <p:pic>
        <p:nvPicPr>
          <p:cNvPr id="22" name="Рисунок 21" descr="Описание: ЛОГОТИПЧИК"/>
          <p:cNvPicPr/>
          <p:nvPr/>
        </p:nvPicPr>
        <p:blipFill>
          <a:blip r:embed="rId2"/>
          <a:stretch>
            <a:fillRect/>
          </a:stretch>
        </p:blipFill>
        <p:spPr bwMode="auto">
          <a:xfrm>
            <a:off x="539552" y="404664"/>
            <a:ext cx="822960" cy="82296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362512" y="874362"/>
            <a:ext cx="7324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Ярославская область</a:t>
            </a:r>
            <a:endParaRPr lang="ru-RU" b="1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1929643"/>
              </p:ext>
            </p:extLst>
          </p:nvPr>
        </p:nvGraphicFramePr>
        <p:xfrm>
          <a:off x="395536" y="1255483"/>
          <a:ext cx="8496944" cy="4580531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432048"/>
                <a:gridCol w="4202649"/>
                <a:gridCol w="1467654"/>
                <a:gridCol w="2394593"/>
              </a:tblGrid>
              <a:tr h="38412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52" marR="417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Способ вычисления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52" marR="417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Использование в критерии отбора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52" marR="417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Источник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52" marR="41752" marT="0" marB="0"/>
                </a:tc>
              </a:tr>
              <a:tr h="13249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52" marR="417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Вычисляется как среднее значение всех относительных баллов* школы по результатам </a:t>
                      </a:r>
                      <a:r>
                        <a:rPr lang="ru-RU" sz="1400" b="1" dirty="0">
                          <a:effectLst/>
                        </a:rPr>
                        <a:t>ЕГЭ, ОГЭ по русскому языку и математике </a:t>
                      </a:r>
                      <a:r>
                        <a:rPr lang="ru-RU" sz="1400" dirty="0">
                          <a:effectLst/>
                        </a:rPr>
                        <a:t>за 2014, 2015, 2016 годы.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*относительный балл вычисляется как отношение среднего балла школы по предмету к среднему по региону</a:t>
                      </a:r>
                      <a:endParaRPr lang="ru-RU" sz="1400" dirty="0">
                        <a:effectLst/>
                        <a:latin typeface="Calibri"/>
                      </a:endParaRPr>
                    </a:p>
                  </a:txBody>
                  <a:tcPr marL="41752" marR="417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 </a:t>
                      </a:r>
                      <a:r>
                        <a:rPr lang="ru-RU" sz="1400" b="1" dirty="0">
                          <a:effectLst/>
                        </a:rPr>
                        <a:t>25% школ </a:t>
                      </a:r>
                      <a:r>
                        <a:rPr lang="ru-RU" sz="1400" dirty="0">
                          <a:effectLst/>
                        </a:rPr>
                        <a:t>с самыми низкими значениями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52" marR="417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Базы данных </a:t>
                      </a:r>
                      <a:r>
                        <a:rPr lang="ru-RU" sz="1100" dirty="0" err="1">
                          <a:effectLst/>
                        </a:rPr>
                        <a:t>ЦОиККО</a:t>
                      </a:r>
                      <a:r>
                        <a:rPr lang="ru-RU" sz="1100" dirty="0">
                          <a:effectLst/>
                        </a:rPr>
                        <a:t>, содержащие результаты ЕГЭ и ОГЭ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52" marR="41752" marT="0" marB="0"/>
                </a:tc>
              </a:tr>
              <a:tr h="76824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2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52" marR="417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Вычисляется как </a:t>
                      </a:r>
                      <a:r>
                        <a:rPr lang="ru-RU" sz="1400" b="1" dirty="0">
                          <a:effectLst/>
                        </a:rPr>
                        <a:t>процент учащихся, продолживших обучение </a:t>
                      </a:r>
                      <a:r>
                        <a:rPr lang="ru-RU" sz="1400" dirty="0">
                          <a:effectLst/>
                        </a:rPr>
                        <a:t>в той же школе при переходе на старшую ступень образования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52" marR="417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Показатель</a:t>
                      </a:r>
                      <a:r>
                        <a:rPr lang="ru-RU" sz="1400" baseline="0" dirty="0" smtClean="0">
                          <a:effectLst/>
                        </a:rPr>
                        <a:t> </a:t>
                      </a:r>
                      <a:r>
                        <a:rPr lang="ru-RU" sz="1400" dirty="0" smtClean="0">
                          <a:effectLst/>
                        </a:rPr>
                        <a:t> </a:t>
                      </a:r>
                      <a:r>
                        <a:rPr lang="ru-RU" sz="1400" dirty="0">
                          <a:effectLst/>
                        </a:rPr>
                        <a:t>школы </a:t>
                      </a:r>
                      <a:r>
                        <a:rPr lang="ru-RU" sz="1400" b="1" dirty="0">
                          <a:effectLst/>
                        </a:rPr>
                        <a:t>не превышает 60% 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52" marR="417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Региональная база данных «Автоматизированная система информационного обеспечения управления образовательным процессом (АСИОУ)»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52" marR="41752" marT="0" marB="0"/>
                </a:tc>
              </a:tr>
              <a:tr h="73603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3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52" marR="41752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effectLst/>
                        </a:rPr>
                        <a:t>Вычисляется как </a:t>
                      </a:r>
                      <a:r>
                        <a:rPr lang="ru-RU" sz="1400" b="1" kern="1200" dirty="0" smtClean="0">
                          <a:effectLst/>
                        </a:rPr>
                        <a:t>разность среднего балла </a:t>
                      </a:r>
                      <a:r>
                        <a:rPr lang="ru-RU" sz="1400" kern="1200" dirty="0" smtClean="0">
                          <a:effectLst/>
                        </a:rPr>
                        <a:t>по региону по ОГЭ и ЕГЭ и среднего балла школы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1752" marR="41752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effectLst/>
                        </a:rPr>
                        <a:t>Показатель отличается более чем на </a:t>
                      </a:r>
                      <a:r>
                        <a:rPr lang="ru-RU" sz="1400" b="1" kern="1200" dirty="0" smtClean="0">
                          <a:effectLst/>
                        </a:rPr>
                        <a:t>20 баллов</a:t>
                      </a:r>
                      <a:endParaRPr lang="ru-RU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1752" marR="417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Базы данных </a:t>
                      </a:r>
                      <a:r>
                        <a:rPr lang="ru-RU" sz="1100" dirty="0" err="1" smtClean="0">
                          <a:effectLst/>
                        </a:rPr>
                        <a:t>ЦОиККО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52" marR="41752" marT="0" marB="0"/>
                </a:tc>
              </a:tr>
              <a:tr h="76824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4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52" marR="417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Вычисляется как </a:t>
                      </a:r>
                      <a:r>
                        <a:rPr lang="ru-RU" sz="1400" b="1" dirty="0">
                          <a:effectLst/>
                        </a:rPr>
                        <a:t>процент учащихся </a:t>
                      </a:r>
                      <a:r>
                        <a:rPr lang="ru-RU" sz="1400" dirty="0">
                          <a:effectLst/>
                        </a:rPr>
                        <a:t>школы, принимавших участие в региональных и всероссийских олимпиадах за последние 3 года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52" marR="417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Показатель  </a:t>
                      </a:r>
                      <a:r>
                        <a:rPr lang="ru-RU" sz="1400" dirty="0">
                          <a:effectLst/>
                        </a:rPr>
                        <a:t>школы </a:t>
                      </a:r>
                      <a:r>
                        <a:rPr lang="ru-RU" sz="1400" b="1" dirty="0">
                          <a:effectLst/>
                        </a:rPr>
                        <a:t>не превышает 0,5%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52" marR="417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Региональная</a:t>
                      </a:r>
                      <a:r>
                        <a:rPr lang="ru-RU" sz="1100" baseline="0" dirty="0" smtClean="0">
                          <a:effectLst/>
                        </a:rPr>
                        <a:t> база</a:t>
                      </a:r>
                      <a:r>
                        <a:rPr lang="ru-RU" sz="1100" dirty="0" smtClean="0">
                          <a:effectLst/>
                        </a:rPr>
                        <a:t> </a:t>
                      </a:r>
                      <a:r>
                        <a:rPr lang="ru-RU" sz="1100" dirty="0">
                          <a:effectLst/>
                        </a:rPr>
                        <a:t>данных «Одаренные дети» </a:t>
                      </a:r>
                      <a:r>
                        <a:rPr lang="ru-RU" sz="1100" dirty="0" smtClean="0">
                          <a:effectLst/>
                        </a:rPr>
                        <a:t>(«Центр телекоммуникаций»)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52" marR="41752" marT="0" marB="0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51520" y="6021287"/>
            <a:ext cx="87129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Построение рейтингов, нахождение их пересечения в «худшей» части, отбор школ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Уточнение показателей и соотнесение их с другими (</a:t>
            </a:r>
            <a:r>
              <a:rPr lang="ru-RU" dirty="0"/>
              <a:t>ВПР, НИКО и проч.)</a:t>
            </a:r>
          </a:p>
        </p:txBody>
      </p:sp>
    </p:spTree>
    <p:extLst>
      <p:ext uri="{BB962C8B-B14F-4D97-AF65-F5344CB8AC3E}">
        <p14:creationId xmlns:p14="http://schemas.microsoft.com/office/powerpoint/2010/main" val="14221130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5"/>
          <p:cNvSpPr>
            <a:spLocks noChangeArrowheads="1"/>
          </p:cNvSpPr>
          <p:nvPr/>
        </p:nvSpPr>
        <p:spPr bwMode="auto">
          <a:xfrm>
            <a:off x="0" y="333375"/>
            <a:ext cx="9144000" cy="115140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ru-RU" altLang="ru-RU" sz="2400" b="1" dirty="0" smtClea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Инструменты </a:t>
            </a:r>
            <a:r>
              <a:rPr lang="ru-RU" altLang="ru-RU" sz="2400" b="1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altLang="ru-RU" sz="2400" b="1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</a:br>
            <a:r>
              <a:rPr lang="ru-RU" altLang="ru-RU" sz="2400" b="1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идентификации школ с низкими результатами</a:t>
            </a:r>
          </a:p>
        </p:txBody>
      </p:sp>
      <p:sp>
        <p:nvSpPr>
          <p:cNvPr id="78851" name="Номер слайда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B89B70F8-BAD8-4A68-B028-B3F425778F3A}" type="slidenum">
              <a:rPr lang="ru-RU" altLang="ru-RU" sz="1400">
                <a:latin typeface="Arial" charset="0"/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ru-RU" altLang="ru-RU" sz="1400">
              <a:latin typeface="Arial" charset="0"/>
            </a:endParaRPr>
          </a:p>
        </p:txBody>
      </p:sp>
      <p:sp>
        <p:nvSpPr>
          <p:cNvPr id="16" name="Rectangle 55"/>
          <p:cNvSpPr>
            <a:spLocks noChangeArrowheads="1"/>
          </p:cNvSpPr>
          <p:nvPr/>
        </p:nvSpPr>
        <p:spPr bwMode="auto">
          <a:xfrm>
            <a:off x="6929438" y="5429250"/>
            <a:ext cx="571500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buFont typeface="Arial" pitchFamily="34" charset="0"/>
              <a:buChar char="•"/>
              <a:defRPr/>
            </a:pPr>
            <a:endParaRPr lang="ru-RU" sz="2700" dirty="0">
              <a:latin typeface="+mn-lt"/>
            </a:endParaRPr>
          </a:p>
        </p:txBody>
      </p:sp>
      <p:pic>
        <p:nvPicPr>
          <p:cNvPr id="22" name="Рисунок 21" descr="Описание: ЛОГОТИПЧИК"/>
          <p:cNvPicPr/>
          <p:nvPr/>
        </p:nvPicPr>
        <p:blipFill>
          <a:blip r:embed="rId2"/>
          <a:stretch>
            <a:fillRect/>
          </a:stretch>
        </p:blipFill>
        <p:spPr bwMode="auto">
          <a:xfrm>
            <a:off x="539552" y="404664"/>
            <a:ext cx="822960" cy="822960"/>
          </a:xfrm>
          <a:prstGeom prst="rect">
            <a:avLst/>
          </a:prstGeom>
        </p:spPr>
      </p:pic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541697544"/>
              </p:ext>
            </p:extLst>
          </p:nvPr>
        </p:nvGraphicFramePr>
        <p:xfrm>
          <a:off x="2032854" y="1700808"/>
          <a:ext cx="5472608" cy="48992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8476849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5"/>
          <p:cNvSpPr>
            <a:spLocks noChangeArrowheads="1"/>
          </p:cNvSpPr>
          <p:nvPr/>
        </p:nvSpPr>
        <p:spPr bwMode="auto">
          <a:xfrm>
            <a:off x="-13712" y="188640"/>
            <a:ext cx="9144000" cy="7493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ru-RU" altLang="ru-RU" sz="2400" b="1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Показатели  результативности</a:t>
            </a:r>
          </a:p>
        </p:txBody>
      </p:sp>
      <p:sp>
        <p:nvSpPr>
          <p:cNvPr id="78851" name="Номер слайда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B89B70F8-BAD8-4A68-B028-B3F425778F3A}" type="slidenum">
              <a:rPr lang="ru-RU" altLang="ru-RU" sz="1400">
                <a:latin typeface="Arial" charset="0"/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ru-RU" altLang="ru-RU" sz="1400">
              <a:latin typeface="Arial" charset="0"/>
            </a:endParaRPr>
          </a:p>
        </p:txBody>
      </p:sp>
      <p:sp>
        <p:nvSpPr>
          <p:cNvPr id="7" name="Rectangle 55"/>
          <p:cNvSpPr>
            <a:spLocks noChangeArrowheads="1"/>
          </p:cNvSpPr>
          <p:nvPr/>
        </p:nvSpPr>
        <p:spPr bwMode="auto">
          <a:xfrm>
            <a:off x="492919" y="1484785"/>
            <a:ext cx="8158162" cy="180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ru-RU" b="1" dirty="0" smtClean="0">
                <a:solidFill>
                  <a:srgbClr val="C00000"/>
                </a:solidFill>
              </a:rPr>
              <a:t>В отчете </a:t>
            </a:r>
            <a:r>
              <a:rPr lang="ru-RU" b="1" dirty="0">
                <a:solidFill>
                  <a:srgbClr val="C00000"/>
                </a:solidFill>
              </a:rPr>
              <a:t>школ по </a:t>
            </a:r>
            <a:r>
              <a:rPr lang="ru-RU" b="1" dirty="0" err="1" smtClean="0">
                <a:solidFill>
                  <a:srgbClr val="C00000"/>
                </a:solidFill>
              </a:rPr>
              <a:t>самообследованию</a:t>
            </a:r>
            <a:endParaRPr lang="en-US" b="1" dirty="0" smtClean="0">
              <a:solidFill>
                <a:srgbClr val="C00000"/>
              </a:solidFill>
            </a:endParaRPr>
          </a:p>
          <a:p>
            <a:pPr>
              <a:defRPr/>
            </a:pPr>
            <a:endParaRPr lang="ru-RU" b="1" dirty="0">
              <a:solidFill>
                <a:srgbClr val="C00000"/>
              </a:solidFill>
            </a:endParaRPr>
          </a:p>
          <a:p>
            <a:pPr marL="1081088" indent="-457200">
              <a:buFont typeface="Arial" pitchFamily="34" charset="0"/>
              <a:buChar char="•"/>
              <a:defRPr/>
            </a:pPr>
            <a:r>
              <a:rPr lang="ru-RU" b="1" dirty="0" smtClean="0"/>
              <a:t>Средний </a:t>
            </a:r>
            <a:r>
              <a:rPr lang="ru-RU" b="1" dirty="0"/>
              <a:t>балл </a:t>
            </a:r>
            <a:r>
              <a:rPr lang="ru-RU" b="1" dirty="0" smtClean="0"/>
              <a:t>ОГЭ, ЕГЭ</a:t>
            </a:r>
            <a:r>
              <a:rPr lang="ru-RU" dirty="0" smtClean="0"/>
              <a:t> </a:t>
            </a:r>
            <a:r>
              <a:rPr lang="ru-RU" dirty="0"/>
              <a:t>(русский язык, математика)</a:t>
            </a:r>
          </a:p>
          <a:p>
            <a:pPr marL="1081088" indent="-457200">
              <a:buFont typeface="Arial" pitchFamily="34" charset="0"/>
              <a:buChar char="•"/>
              <a:defRPr/>
            </a:pPr>
            <a:r>
              <a:rPr lang="ru-RU" dirty="0" smtClean="0"/>
              <a:t>Доля </a:t>
            </a:r>
            <a:r>
              <a:rPr lang="ru-RU" dirty="0"/>
              <a:t>выпускников </a:t>
            </a:r>
            <a:r>
              <a:rPr lang="ru-RU" dirty="0" smtClean="0"/>
              <a:t>9, 11 </a:t>
            </a:r>
            <a:r>
              <a:rPr lang="ru-RU" dirty="0"/>
              <a:t>класса </a:t>
            </a:r>
            <a:r>
              <a:rPr lang="ru-RU" b="1" dirty="0"/>
              <a:t>с неудовлетворительными результатами </a:t>
            </a:r>
            <a:r>
              <a:rPr lang="ru-RU" dirty="0"/>
              <a:t>(русский язык, математика)</a:t>
            </a:r>
          </a:p>
          <a:p>
            <a:pPr marL="1081088" indent="-457200">
              <a:buFont typeface="Arial" pitchFamily="34" charset="0"/>
              <a:buChar char="•"/>
              <a:defRPr/>
            </a:pPr>
            <a:r>
              <a:rPr lang="ru-RU" dirty="0" smtClean="0"/>
              <a:t>Доля </a:t>
            </a:r>
            <a:r>
              <a:rPr lang="ru-RU" dirty="0"/>
              <a:t>выпускников </a:t>
            </a:r>
            <a:r>
              <a:rPr lang="ru-RU" b="1" dirty="0"/>
              <a:t>не получивших аттестаты </a:t>
            </a:r>
            <a:r>
              <a:rPr lang="ru-RU" dirty="0"/>
              <a:t>в 9, 11 </a:t>
            </a:r>
            <a:r>
              <a:rPr lang="ru-RU" dirty="0" smtClean="0"/>
              <a:t>классах</a:t>
            </a:r>
            <a:endParaRPr lang="ru-RU" dirty="0"/>
          </a:p>
        </p:txBody>
      </p:sp>
      <p:sp>
        <p:nvSpPr>
          <p:cNvPr id="16" name="Rectangle 55"/>
          <p:cNvSpPr>
            <a:spLocks noChangeArrowheads="1"/>
          </p:cNvSpPr>
          <p:nvPr/>
        </p:nvSpPr>
        <p:spPr bwMode="auto">
          <a:xfrm>
            <a:off x="6929438" y="5429250"/>
            <a:ext cx="571500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buFont typeface="Arial" pitchFamily="34" charset="0"/>
              <a:buChar char="•"/>
              <a:defRPr/>
            </a:pPr>
            <a:endParaRPr lang="ru-RU" sz="2700" dirty="0">
              <a:latin typeface="+mn-lt"/>
            </a:endParaRPr>
          </a:p>
        </p:txBody>
      </p:sp>
      <p:pic>
        <p:nvPicPr>
          <p:cNvPr id="22" name="Рисунок 21" descr="Описание: ЛОГОТИПЧИК"/>
          <p:cNvPicPr/>
          <p:nvPr/>
        </p:nvPicPr>
        <p:blipFill>
          <a:blip r:embed="rId2"/>
          <a:stretch>
            <a:fillRect/>
          </a:stretch>
        </p:blipFill>
        <p:spPr bwMode="auto">
          <a:xfrm>
            <a:off x="539552" y="404664"/>
            <a:ext cx="822960" cy="82296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39552" y="3645024"/>
            <a:ext cx="790485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b="1" dirty="0">
                <a:solidFill>
                  <a:srgbClr val="C00000"/>
                </a:solidFill>
              </a:rPr>
              <a:t>Ограничения </a:t>
            </a:r>
            <a:endParaRPr lang="en-US" b="1" dirty="0" smtClean="0">
              <a:solidFill>
                <a:srgbClr val="C00000"/>
              </a:solidFill>
            </a:endParaRPr>
          </a:p>
          <a:p>
            <a:pPr>
              <a:defRPr/>
            </a:pPr>
            <a:endParaRPr lang="ru-RU" b="1" dirty="0" smtClean="0">
              <a:solidFill>
                <a:srgbClr val="C00000"/>
              </a:solidFill>
            </a:endParaRPr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ru-RU" dirty="0" smtClean="0"/>
              <a:t>Сравнение </a:t>
            </a:r>
            <a:r>
              <a:rPr lang="ru-RU" dirty="0"/>
              <a:t>результатов для неоднородных групп </a:t>
            </a:r>
            <a:r>
              <a:rPr lang="ru-RU" dirty="0" smtClean="0"/>
              <a:t>обучающихся</a:t>
            </a:r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ru-RU" dirty="0" smtClean="0"/>
              <a:t>Сравнение результатов для разных моделей экзамена</a:t>
            </a:r>
            <a:endParaRPr lang="ru-RU" dirty="0"/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ru-RU" dirty="0"/>
              <a:t>Оценка только на «выходе»</a:t>
            </a:r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ru-RU" dirty="0"/>
              <a:t>Сужение образовательных результатов до </a:t>
            </a:r>
            <a:r>
              <a:rPr lang="ru-RU" dirty="0" smtClean="0"/>
              <a:t>учебных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085370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5"/>
          <p:cNvSpPr>
            <a:spLocks noChangeArrowheads="1"/>
          </p:cNvSpPr>
          <p:nvPr/>
        </p:nvSpPr>
        <p:spPr bwMode="auto">
          <a:xfrm>
            <a:off x="0" y="333375"/>
            <a:ext cx="9144000" cy="1498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endParaRPr lang="ru-RU" altLang="ru-RU" sz="3200" b="1" dirty="0">
              <a:solidFill>
                <a:srgbClr val="C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8851" name="Номер слайда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B89B70F8-BAD8-4A68-B028-B3F425778F3A}" type="slidenum">
              <a:rPr lang="ru-RU" altLang="ru-RU" sz="1400">
                <a:latin typeface="Arial" charset="0"/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ru-RU" altLang="ru-RU" sz="1400">
              <a:latin typeface="Arial" charset="0"/>
            </a:endParaRPr>
          </a:p>
        </p:txBody>
      </p:sp>
      <p:sp>
        <p:nvSpPr>
          <p:cNvPr id="7" name="Rectangle 55"/>
          <p:cNvSpPr>
            <a:spLocks noChangeArrowheads="1"/>
          </p:cNvSpPr>
          <p:nvPr/>
        </p:nvSpPr>
        <p:spPr bwMode="auto">
          <a:xfrm>
            <a:off x="556247" y="1282456"/>
            <a:ext cx="8158162" cy="563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r>
              <a:rPr lang="ru-RU" sz="2700" dirty="0">
                <a:solidFill>
                  <a:srgbClr val="C00000"/>
                </a:solidFill>
                <a:latin typeface="+mn-lt"/>
              </a:rPr>
              <a:t> </a:t>
            </a:r>
            <a:r>
              <a:rPr lang="ru-RU" b="1" dirty="0">
                <a:solidFill>
                  <a:srgbClr val="C00000"/>
                </a:solidFill>
              </a:rPr>
              <a:t>В </a:t>
            </a:r>
            <a:r>
              <a:rPr lang="ru-RU" b="1" dirty="0" smtClean="0">
                <a:solidFill>
                  <a:srgbClr val="C00000"/>
                </a:solidFill>
              </a:rPr>
              <a:t>региональном отчете </a:t>
            </a:r>
            <a:r>
              <a:rPr lang="ru-RU" b="1" dirty="0">
                <a:solidFill>
                  <a:srgbClr val="C00000"/>
                </a:solidFill>
              </a:rPr>
              <a:t>по ЕГЭ 2016  для </a:t>
            </a:r>
            <a:r>
              <a:rPr lang="ru-RU" b="1" dirty="0" err="1" smtClean="0">
                <a:solidFill>
                  <a:srgbClr val="C00000"/>
                </a:solidFill>
              </a:rPr>
              <a:t>Рособрнадзора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16" name="Rectangle 55"/>
          <p:cNvSpPr>
            <a:spLocks noChangeArrowheads="1"/>
          </p:cNvSpPr>
          <p:nvPr/>
        </p:nvSpPr>
        <p:spPr bwMode="auto">
          <a:xfrm>
            <a:off x="6929438" y="5429250"/>
            <a:ext cx="571500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buFont typeface="Arial" pitchFamily="34" charset="0"/>
              <a:buChar char="•"/>
              <a:defRPr/>
            </a:pPr>
            <a:endParaRPr lang="ru-RU" sz="2700" dirty="0">
              <a:latin typeface="+mn-lt"/>
            </a:endParaRPr>
          </a:p>
        </p:txBody>
      </p:sp>
      <p:pic>
        <p:nvPicPr>
          <p:cNvPr id="22" name="Рисунок 21" descr="Описание: ЛОГОТИПЧИК"/>
          <p:cNvPicPr/>
          <p:nvPr/>
        </p:nvPicPr>
        <p:blipFill>
          <a:blip r:embed="rId2"/>
          <a:stretch>
            <a:fillRect/>
          </a:stretch>
        </p:blipFill>
        <p:spPr bwMode="auto">
          <a:xfrm>
            <a:off x="539552" y="404664"/>
            <a:ext cx="822960" cy="822960"/>
          </a:xfrm>
          <a:prstGeom prst="rect">
            <a:avLst/>
          </a:prstGeom>
        </p:spPr>
      </p:pic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63328" y="385748"/>
            <a:ext cx="9144000" cy="8418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ru-RU" altLang="ru-RU" sz="2400" b="1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Показатели  результативности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3562274"/>
            <a:ext cx="2195513" cy="3279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0086332"/>
              </p:ext>
            </p:extLst>
          </p:nvPr>
        </p:nvGraphicFramePr>
        <p:xfrm>
          <a:off x="588275" y="1845651"/>
          <a:ext cx="7465417" cy="1371600"/>
        </p:xfrm>
        <a:graphic>
          <a:graphicData uri="http://schemas.openxmlformats.org/drawingml/2006/table">
            <a:tbl>
              <a:tblPr firstRow="1" firstCol="1" bandRow="1" bandCol="1">
                <a:tableStyleId>{0E3FDE45-AF77-4B5C-9715-49D594BDF05E}</a:tableStyleId>
              </a:tblPr>
              <a:tblGrid>
                <a:gridCol w="7465417"/>
              </a:tblGrid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</a:rPr>
                        <a:t>Доля участников, набравших балл ниже минимального</a:t>
                      </a:r>
                      <a:endParaRPr lang="ru-RU" sz="18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</a:rPr>
                        <a:t>Доля участников, получивших тестовый балл от минимального до 60</a:t>
                      </a:r>
                      <a:endParaRPr lang="ru-RU" sz="18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</a:rPr>
                        <a:t>Доля участников, получивших тестовый балл от 61 до 80 баллов</a:t>
                      </a:r>
                      <a:endParaRPr lang="ru-RU" sz="18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>
                          <a:effectLst/>
                        </a:rPr>
                        <a:t>Доля участников, получивших тестовый балл от 81 до 100 баллов</a:t>
                      </a:r>
                      <a:endParaRPr lang="ru-RU" sz="18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</a:rPr>
                        <a:t>Количество выпускников, получивших 100 баллов</a:t>
                      </a:r>
                      <a:endParaRPr lang="ru-RU" sz="18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sp>
        <p:nvSpPr>
          <p:cNvPr id="12" name="Rectangle 55"/>
          <p:cNvSpPr>
            <a:spLocks noChangeArrowheads="1"/>
          </p:cNvSpPr>
          <p:nvPr/>
        </p:nvSpPr>
        <p:spPr bwMode="auto">
          <a:xfrm>
            <a:off x="714611" y="3550253"/>
            <a:ext cx="6248001" cy="1281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ru-RU" dirty="0" smtClean="0"/>
              <a:t>А</a:t>
            </a:r>
            <a:r>
              <a:rPr lang="ru-RU" dirty="0"/>
              <a:t>) с учетом категории участников ЕГЭ </a:t>
            </a:r>
            <a:r>
              <a:rPr lang="ru-RU" dirty="0" smtClean="0"/>
              <a:t>(</a:t>
            </a:r>
            <a:r>
              <a:rPr lang="ru-RU" dirty="0"/>
              <a:t>Выпускники СОО, СПО, ВПЛ)</a:t>
            </a:r>
          </a:p>
          <a:p>
            <a:pPr>
              <a:defRPr/>
            </a:pPr>
            <a:r>
              <a:rPr lang="ru-RU" dirty="0"/>
              <a:t>Б) с учетом типа ОО (школы, лицеи, гимназии…)</a:t>
            </a:r>
          </a:p>
          <a:p>
            <a:pPr eaLnBrk="1" hangingPunct="1">
              <a:defRPr/>
            </a:pPr>
            <a:endParaRPr lang="ru-RU" sz="27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9665595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5"/>
          <p:cNvSpPr>
            <a:spLocks noChangeArrowheads="1"/>
          </p:cNvSpPr>
          <p:nvPr/>
        </p:nvSpPr>
        <p:spPr bwMode="auto">
          <a:xfrm>
            <a:off x="0" y="333375"/>
            <a:ext cx="9144000" cy="1498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endParaRPr lang="ru-RU" altLang="ru-RU" sz="3200" b="1" dirty="0">
              <a:solidFill>
                <a:srgbClr val="C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8851" name="Номер слайда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B89B70F8-BAD8-4A68-B028-B3F425778F3A}" type="slidenum">
              <a:rPr lang="ru-RU" altLang="ru-RU" sz="1400">
                <a:latin typeface="Arial" charset="0"/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ru-RU" altLang="ru-RU" sz="1400">
              <a:latin typeface="Arial" charset="0"/>
            </a:endParaRPr>
          </a:p>
        </p:txBody>
      </p:sp>
      <p:sp>
        <p:nvSpPr>
          <p:cNvPr id="7" name="Rectangle 55"/>
          <p:cNvSpPr>
            <a:spLocks noChangeArrowheads="1"/>
          </p:cNvSpPr>
          <p:nvPr/>
        </p:nvSpPr>
        <p:spPr bwMode="auto">
          <a:xfrm>
            <a:off x="675899" y="1306245"/>
            <a:ext cx="8158162" cy="563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r>
              <a:rPr lang="ru-RU" sz="2700" dirty="0">
                <a:solidFill>
                  <a:srgbClr val="C00000"/>
                </a:solidFill>
                <a:latin typeface="+mn-lt"/>
              </a:rPr>
              <a:t> </a:t>
            </a:r>
            <a:r>
              <a:rPr lang="ru-RU" b="1" dirty="0">
                <a:solidFill>
                  <a:srgbClr val="C00000"/>
                </a:solidFill>
              </a:rPr>
              <a:t>В </a:t>
            </a:r>
            <a:r>
              <a:rPr lang="ru-RU" b="1" dirty="0" smtClean="0">
                <a:solidFill>
                  <a:srgbClr val="C00000"/>
                </a:solidFill>
              </a:rPr>
              <a:t>региональном отчете </a:t>
            </a:r>
            <a:r>
              <a:rPr lang="ru-RU" b="1" dirty="0">
                <a:solidFill>
                  <a:srgbClr val="C00000"/>
                </a:solidFill>
              </a:rPr>
              <a:t>по ЕГЭ 2016  для </a:t>
            </a:r>
            <a:r>
              <a:rPr lang="ru-RU" b="1" dirty="0" err="1" smtClean="0">
                <a:solidFill>
                  <a:srgbClr val="C00000"/>
                </a:solidFill>
              </a:rPr>
              <a:t>Рособрнадзора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16" name="Rectangle 55"/>
          <p:cNvSpPr>
            <a:spLocks noChangeArrowheads="1"/>
          </p:cNvSpPr>
          <p:nvPr/>
        </p:nvSpPr>
        <p:spPr bwMode="auto">
          <a:xfrm>
            <a:off x="6929438" y="5429250"/>
            <a:ext cx="571500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buFont typeface="Arial" pitchFamily="34" charset="0"/>
              <a:buChar char="•"/>
              <a:defRPr/>
            </a:pPr>
            <a:endParaRPr lang="ru-RU" sz="2700" dirty="0">
              <a:latin typeface="+mn-lt"/>
            </a:endParaRPr>
          </a:p>
        </p:txBody>
      </p:sp>
      <p:pic>
        <p:nvPicPr>
          <p:cNvPr id="22" name="Рисунок 21" descr="Описание: ЛОГОТИПЧИК"/>
          <p:cNvPicPr/>
          <p:nvPr/>
        </p:nvPicPr>
        <p:blipFill>
          <a:blip r:embed="rId2"/>
          <a:stretch>
            <a:fillRect/>
          </a:stretch>
        </p:blipFill>
        <p:spPr bwMode="auto">
          <a:xfrm>
            <a:off x="539552" y="404664"/>
            <a:ext cx="822960" cy="822960"/>
          </a:xfrm>
          <a:prstGeom prst="rect">
            <a:avLst/>
          </a:prstGeom>
        </p:spPr>
      </p:pic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63328" y="168791"/>
            <a:ext cx="9144000" cy="9138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ru-RU" altLang="ru-RU" sz="2400" b="1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Показатели  результативности</a:t>
            </a:r>
          </a:p>
        </p:txBody>
      </p:sp>
      <p:sp>
        <p:nvSpPr>
          <p:cNvPr id="12" name="Rectangle 55"/>
          <p:cNvSpPr>
            <a:spLocks noChangeArrowheads="1"/>
          </p:cNvSpPr>
          <p:nvPr/>
        </p:nvSpPr>
        <p:spPr bwMode="auto">
          <a:xfrm>
            <a:off x="556247" y="1906435"/>
            <a:ext cx="8158162" cy="43387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ru-RU" b="1" dirty="0" smtClean="0">
                <a:solidFill>
                  <a:srgbClr val="C00000"/>
                </a:solidFill>
              </a:rPr>
              <a:t>Результат</a:t>
            </a:r>
            <a:r>
              <a:rPr lang="ru-RU" dirty="0" smtClean="0"/>
              <a:t>:</a:t>
            </a:r>
          </a:p>
          <a:p>
            <a:pPr>
              <a:defRPr/>
            </a:pPr>
            <a:r>
              <a:rPr lang="ru-RU" dirty="0" smtClean="0"/>
              <a:t>Перечень  </a:t>
            </a:r>
            <a:r>
              <a:rPr lang="ru-RU" dirty="0"/>
              <a:t>ОО, продемонстрировавших наиболее </a:t>
            </a:r>
            <a:r>
              <a:rPr lang="ru-RU" dirty="0" smtClean="0"/>
              <a:t>высокие и низкие  </a:t>
            </a:r>
            <a:r>
              <a:rPr lang="ru-RU" dirty="0"/>
              <a:t>результаты ЕГЭ </a:t>
            </a:r>
            <a:r>
              <a:rPr lang="ru-RU" b="1" dirty="0"/>
              <a:t>по </a:t>
            </a:r>
            <a:r>
              <a:rPr lang="ru-RU" b="1" dirty="0" smtClean="0"/>
              <a:t>предмету</a:t>
            </a:r>
          </a:p>
          <a:p>
            <a:pPr>
              <a:defRPr/>
            </a:pPr>
            <a:endParaRPr lang="ru-RU" dirty="0"/>
          </a:p>
          <a:p>
            <a:pPr>
              <a:defRPr/>
            </a:pPr>
            <a:r>
              <a:rPr lang="ru-RU" b="1" dirty="0" smtClean="0">
                <a:solidFill>
                  <a:srgbClr val="C00000"/>
                </a:solidFill>
              </a:rPr>
              <a:t>Основания для выбора:</a:t>
            </a:r>
          </a:p>
          <a:p>
            <a:r>
              <a:rPr lang="ru-RU" dirty="0" smtClean="0"/>
              <a:t>выбиралось </a:t>
            </a:r>
            <a:r>
              <a:rPr lang="ru-RU" dirty="0"/>
              <a:t>от 5 </a:t>
            </a:r>
            <a:r>
              <a:rPr lang="ru-RU" dirty="0" smtClean="0"/>
              <a:t>до</a:t>
            </a:r>
            <a:r>
              <a:rPr lang="en-US" dirty="0" smtClean="0"/>
              <a:t> </a:t>
            </a:r>
            <a:r>
              <a:rPr lang="ru-RU" dirty="0" smtClean="0"/>
              <a:t>15</a:t>
            </a:r>
            <a:r>
              <a:rPr lang="ru-RU" dirty="0"/>
              <a:t>% от общего числа ОО в субъекте РФ, в  которых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/>
              <a:t>доля участников ЕГЭ, </a:t>
            </a:r>
            <a:r>
              <a:rPr lang="ru-RU" b="1" dirty="0"/>
              <a:t>не достигших минимального балла</a:t>
            </a:r>
            <a:r>
              <a:rPr lang="ru-RU" dirty="0"/>
              <a:t>, имеет </a:t>
            </a:r>
            <a:r>
              <a:rPr lang="ru-RU" b="1" i="1" dirty="0"/>
              <a:t>максимальные значения</a:t>
            </a:r>
            <a:r>
              <a:rPr lang="ru-RU" dirty="0"/>
              <a:t> (по сравнению с другими ОО субъекта РФ)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/>
              <a:t>доля участников ЕГЭ, </a:t>
            </a:r>
            <a:r>
              <a:rPr lang="ru-RU" b="1" dirty="0"/>
              <a:t>получивших от 61 до 100 баллов</a:t>
            </a:r>
            <a:r>
              <a:rPr lang="ru-RU" dirty="0"/>
              <a:t>, имеет </a:t>
            </a:r>
            <a:r>
              <a:rPr lang="ru-RU" b="1" i="1" dirty="0"/>
              <a:t>минимальные значения</a:t>
            </a:r>
            <a:r>
              <a:rPr lang="ru-RU" dirty="0"/>
              <a:t> (по сравнению с другими ОО субъекта РФ).</a:t>
            </a:r>
          </a:p>
          <a:p>
            <a:pPr>
              <a:defRPr/>
            </a:pPr>
            <a:endParaRPr lang="ru-RU" dirty="0"/>
          </a:p>
          <a:p>
            <a:pPr>
              <a:defRPr/>
            </a:pPr>
            <a:r>
              <a:rPr lang="ru-RU" b="1" dirty="0" smtClean="0">
                <a:solidFill>
                  <a:srgbClr val="C00000"/>
                </a:solidFill>
              </a:rPr>
              <a:t>В Ярославской области представлены 2 варианта этого линейного рейтинга</a:t>
            </a:r>
          </a:p>
          <a:p>
            <a:pPr indent="-457200">
              <a:buFont typeface="Arial" pitchFamily="34" charset="0"/>
              <a:buChar char="•"/>
              <a:defRPr/>
            </a:pPr>
            <a:r>
              <a:rPr lang="ru-RU" dirty="0"/>
              <a:t>б</a:t>
            </a:r>
            <a:r>
              <a:rPr lang="ru-RU" dirty="0" smtClean="0"/>
              <a:t>ез </a:t>
            </a:r>
            <a:r>
              <a:rPr lang="ru-RU" dirty="0"/>
              <a:t>учета количества сдававших экзамен</a:t>
            </a:r>
          </a:p>
          <a:p>
            <a:pPr indent="-457200">
              <a:buFont typeface="Arial" pitchFamily="34" charset="0"/>
              <a:buChar char="•"/>
              <a:defRPr/>
            </a:pPr>
            <a:r>
              <a:rPr lang="ru-RU" dirty="0" smtClean="0"/>
              <a:t>с </a:t>
            </a:r>
            <a:r>
              <a:rPr lang="ru-RU" dirty="0"/>
              <a:t>учетом количества сдававших экзамен</a:t>
            </a:r>
          </a:p>
        </p:txBody>
      </p:sp>
    </p:spTree>
    <p:extLst>
      <p:ext uri="{BB962C8B-B14F-4D97-AF65-F5344CB8AC3E}">
        <p14:creationId xmlns:p14="http://schemas.microsoft.com/office/powerpoint/2010/main" val="212642208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5"/>
          <p:cNvSpPr>
            <a:spLocks noChangeArrowheads="1"/>
          </p:cNvSpPr>
          <p:nvPr/>
        </p:nvSpPr>
        <p:spPr bwMode="auto">
          <a:xfrm>
            <a:off x="-21704" y="66844"/>
            <a:ext cx="9144000" cy="9138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ru-RU" altLang="ru-RU" sz="2400" b="1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Подходы к </a:t>
            </a:r>
            <a:r>
              <a:rPr lang="ru-RU" altLang="ru-RU" sz="2400" b="1" dirty="0" err="1">
                <a:solidFill>
                  <a:srgbClr val="C00000"/>
                </a:solidFill>
                <a:latin typeface="+mj-lt"/>
                <a:ea typeface="+mj-ea"/>
                <a:cs typeface="+mj-cs"/>
              </a:rPr>
              <a:t>рейтингованию</a:t>
            </a:r>
            <a:endParaRPr lang="ru-RU" altLang="ru-RU" sz="2400" b="1" dirty="0">
              <a:solidFill>
                <a:srgbClr val="C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8851" name="Номер слайда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B89B70F8-BAD8-4A68-B028-B3F425778F3A}" type="slidenum">
              <a:rPr lang="ru-RU" altLang="ru-RU" sz="1400">
                <a:latin typeface="Arial" charset="0"/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ru-RU" altLang="ru-RU" sz="1400">
              <a:latin typeface="Arial" charset="0"/>
            </a:endParaRPr>
          </a:p>
        </p:txBody>
      </p:sp>
      <p:sp>
        <p:nvSpPr>
          <p:cNvPr id="7" name="Rectangle 55"/>
          <p:cNvSpPr>
            <a:spLocks noChangeArrowheads="1"/>
          </p:cNvSpPr>
          <p:nvPr/>
        </p:nvSpPr>
        <p:spPr bwMode="auto">
          <a:xfrm>
            <a:off x="467544" y="1227624"/>
            <a:ext cx="8352928" cy="5493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ru-RU" dirty="0"/>
              <a:t> </a:t>
            </a:r>
            <a:r>
              <a:rPr lang="ru-RU" b="1" dirty="0">
                <a:solidFill>
                  <a:srgbClr val="C00000"/>
                </a:solidFill>
              </a:rPr>
              <a:t>Линейный </a:t>
            </a:r>
            <a:r>
              <a:rPr lang="ru-RU" b="1" dirty="0" smtClean="0">
                <a:solidFill>
                  <a:srgbClr val="C00000"/>
                </a:solidFill>
              </a:rPr>
              <a:t>рейтинг</a:t>
            </a:r>
          </a:p>
          <a:p>
            <a:pPr>
              <a:defRPr/>
            </a:pPr>
            <a:r>
              <a:rPr lang="ru-RU" dirty="0" smtClean="0"/>
              <a:t>Ориентирует на оценку результативности</a:t>
            </a:r>
          </a:p>
          <a:p>
            <a:pPr>
              <a:defRPr/>
            </a:pPr>
            <a:r>
              <a:rPr lang="ru-RU" b="1" dirty="0" smtClean="0"/>
              <a:t>Цель:</a:t>
            </a:r>
          </a:p>
          <a:p>
            <a:pPr>
              <a:defRPr/>
            </a:pPr>
            <a:r>
              <a:rPr lang="ru-RU" dirty="0" smtClean="0"/>
              <a:t>Определить </a:t>
            </a:r>
            <a:r>
              <a:rPr lang="ru-RU" dirty="0"/>
              <a:t>результативность и поощрить / наказать  лучших / </a:t>
            </a:r>
            <a:r>
              <a:rPr lang="ru-RU" dirty="0" smtClean="0"/>
              <a:t>худших (формально)</a:t>
            </a:r>
          </a:p>
          <a:p>
            <a:pPr>
              <a:defRPr/>
            </a:pPr>
            <a:r>
              <a:rPr lang="ru-RU" b="1" dirty="0" smtClean="0"/>
              <a:t>Ограничения: </a:t>
            </a:r>
          </a:p>
          <a:p>
            <a:pPr marL="1081088" indent="-457200">
              <a:buFont typeface="Arial" pitchFamily="34" charset="0"/>
              <a:buChar char="•"/>
              <a:defRPr/>
            </a:pPr>
            <a:r>
              <a:rPr lang="ru-RU" dirty="0" smtClean="0"/>
              <a:t>не позволяет учитывать контекст</a:t>
            </a:r>
          </a:p>
          <a:p>
            <a:pPr marL="1081088" indent="-457200">
              <a:buFont typeface="Arial" pitchFamily="34" charset="0"/>
              <a:buChar char="•"/>
              <a:defRPr/>
            </a:pPr>
            <a:r>
              <a:rPr lang="ru-RU" dirty="0" smtClean="0"/>
              <a:t>не позволяет оценивать эффективность</a:t>
            </a:r>
          </a:p>
          <a:p>
            <a:pPr eaLnBrk="1" hangingPunct="1">
              <a:defRPr/>
            </a:pPr>
            <a:r>
              <a:rPr lang="ru-RU" b="1" dirty="0" smtClean="0">
                <a:solidFill>
                  <a:srgbClr val="C00000"/>
                </a:solidFill>
              </a:rPr>
              <a:t>Кластерный рейтинг</a:t>
            </a:r>
          </a:p>
          <a:p>
            <a:pPr eaLnBrk="1" hangingPunct="1">
              <a:defRPr/>
            </a:pPr>
            <a:r>
              <a:rPr lang="ru-RU" dirty="0" smtClean="0"/>
              <a:t>Ориентирует на оценку эффективности</a:t>
            </a:r>
          </a:p>
          <a:p>
            <a:pPr eaLnBrk="1" hangingPunct="1">
              <a:defRPr/>
            </a:pPr>
            <a:r>
              <a:rPr lang="ru-RU" b="1" dirty="0" smtClean="0"/>
              <a:t>Цель:</a:t>
            </a:r>
          </a:p>
          <a:p>
            <a:pPr>
              <a:defRPr/>
            </a:pPr>
            <a:r>
              <a:rPr lang="ru-RU" dirty="0"/>
              <a:t>Определить эффективность, выявить причины, создать и внедрить программы улучшения, трансляции лучших </a:t>
            </a:r>
            <a:r>
              <a:rPr lang="ru-RU" dirty="0" smtClean="0"/>
              <a:t>практик</a:t>
            </a:r>
          </a:p>
          <a:p>
            <a:pPr>
              <a:defRPr/>
            </a:pPr>
            <a:r>
              <a:rPr lang="ru-RU" b="1" dirty="0" smtClean="0"/>
              <a:t>Возможности:</a:t>
            </a:r>
          </a:p>
          <a:p>
            <a:pPr marL="1081088" indent="-457200">
              <a:buFont typeface="Arial" pitchFamily="34" charset="0"/>
              <a:buChar char="•"/>
              <a:defRPr/>
            </a:pPr>
            <a:r>
              <a:rPr lang="ru-RU" dirty="0"/>
              <a:t>Определить внешнюю причину происхождения </a:t>
            </a:r>
            <a:r>
              <a:rPr lang="ru-RU" dirty="0" smtClean="0"/>
              <a:t>результатов</a:t>
            </a:r>
            <a:endParaRPr lang="ru-RU" dirty="0"/>
          </a:p>
          <a:p>
            <a:pPr marL="1081088" indent="-457200">
              <a:buFont typeface="Arial" pitchFamily="34" charset="0"/>
              <a:buChar char="•"/>
              <a:defRPr/>
            </a:pPr>
            <a:r>
              <a:rPr lang="ru-RU" dirty="0"/>
              <a:t>Выделить школы с низкими, но позитивными </a:t>
            </a:r>
            <a:r>
              <a:rPr lang="ru-RU" dirty="0" smtClean="0"/>
              <a:t>результатами</a:t>
            </a:r>
            <a:endParaRPr lang="ru-RU" dirty="0"/>
          </a:p>
          <a:p>
            <a:pPr marL="1081088" indent="-457200">
              <a:buFont typeface="Arial" pitchFamily="34" charset="0"/>
              <a:buChar char="•"/>
              <a:defRPr/>
            </a:pPr>
            <a:r>
              <a:rPr lang="ru-RU" dirty="0"/>
              <a:t>Определить школы с высокими, но негативными  </a:t>
            </a:r>
            <a:r>
              <a:rPr lang="ru-RU" dirty="0" smtClean="0"/>
              <a:t>результатами</a:t>
            </a:r>
            <a:endParaRPr lang="ru-RU" b="1" dirty="0" smtClean="0"/>
          </a:p>
          <a:p>
            <a:pPr eaLnBrk="1" hangingPunct="1">
              <a:defRPr/>
            </a:pPr>
            <a:r>
              <a:rPr lang="ru-RU" b="1" dirty="0" smtClean="0"/>
              <a:t>Недостатки:</a:t>
            </a:r>
          </a:p>
          <a:p>
            <a:pPr marL="1081088" indent="-457200" eaLnBrk="1" hangingPunct="1">
              <a:buFont typeface="Arial" pitchFamily="34" charset="0"/>
              <a:buChar char="•"/>
              <a:defRPr/>
            </a:pPr>
            <a:r>
              <a:rPr lang="ru-RU" dirty="0"/>
              <a:t>т</a:t>
            </a:r>
            <a:r>
              <a:rPr lang="ru-RU" dirty="0" smtClean="0"/>
              <a:t>ипы и количество кластеров выделяются эмпирически</a:t>
            </a:r>
          </a:p>
          <a:p>
            <a:pPr marL="1081088" indent="-457200" eaLnBrk="1" hangingPunct="1">
              <a:buFont typeface="Arial" pitchFamily="34" charset="0"/>
              <a:buChar char="•"/>
              <a:defRPr/>
            </a:pPr>
            <a:r>
              <a:rPr lang="ru-RU" dirty="0" err="1"/>
              <a:t>з</a:t>
            </a:r>
            <a:r>
              <a:rPr lang="ru-RU" dirty="0" err="1" smtClean="0"/>
              <a:t>атратность</a:t>
            </a:r>
            <a:r>
              <a:rPr lang="ru-RU" dirty="0" smtClean="0"/>
              <a:t> обработки результатов</a:t>
            </a:r>
          </a:p>
          <a:p>
            <a:pPr eaLnBrk="1" hangingPunct="1">
              <a:defRPr/>
            </a:pPr>
            <a:endParaRPr lang="ru-RU" dirty="0"/>
          </a:p>
        </p:txBody>
      </p:sp>
      <p:sp>
        <p:nvSpPr>
          <p:cNvPr id="16" name="Rectangle 55"/>
          <p:cNvSpPr>
            <a:spLocks noChangeArrowheads="1"/>
          </p:cNvSpPr>
          <p:nvPr/>
        </p:nvSpPr>
        <p:spPr bwMode="auto">
          <a:xfrm>
            <a:off x="6929438" y="5429250"/>
            <a:ext cx="571500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buFont typeface="Arial" pitchFamily="34" charset="0"/>
              <a:buChar char="•"/>
              <a:defRPr/>
            </a:pPr>
            <a:endParaRPr lang="ru-RU" sz="2700" dirty="0">
              <a:latin typeface="+mn-lt"/>
            </a:endParaRPr>
          </a:p>
        </p:txBody>
      </p:sp>
      <p:pic>
        <p:nvPicPr>
          <p:cNvPr id="22" name="Рисунок 21" descr="Описание: ЛОГОТИПЧИК"/>
          <p:cNvPicPr/>
          <p:nvPr/>
        </p:nvPicPr>
        <p:blipFill>
          <a:blip r:embed="rId2"/>
          <a:stretch>
            <a:fillRect/>
          </a:stretch>
        </p:blipFill>
        <p:spPr bwMode="auto">
          <a:xfrm>
            <a:off x="539552" y="404664"/>
            <a:ext cx="822960" cy="822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425705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5"/>
          <p:cNvSpPr>
            <a:spLocks noChangeArrowheads="1"/>
          </p:cNvSpPr>
          <p:nvPr/>
        </p:nvSpPr>
        <p:spPr bwMode="auto">
          <a:xfrm>
            <a:off x="539552" y="331503"/>
            <a:ext cx="8489736" cy="89612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ru-RU" altLang="ru-RU" sz="2400" b="1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Выбор школ </a:t>
            </a:r>
            <a:r>
              <a:rPr lang="ru-RU" altLang="ru-RU" sz="2400" b="1" dirty="0" smtClea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с </a:t>
            </a:r>
            <a:r>
              <a:rPr lang="ru-RU" altLang="ru-RU" sz="2400" b="1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низкими учебными </a:t>
            </a:r>
            <a:r>
              <a:rPr lang="ru-RU" altLang="ru-RU" sz="2400" b="1" dirty="0" smtClea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результатами </a:t>
            </a:r>
            <a:br>
              <a:rPr lang="ru-RU" altLang="ru-RU" sz="2400" b="1" dirty="0" smtClean="0">
                <a:solidFill>
                  <a:srgbClr val="C00000"/>
                </a:solidFill>
                <a:latin typeface="+mj-lt"/>
                <a:ea typeface="+mj-ea"/>
                <a:cs typeface="+mj-cs"/>
              </a:rPr>
            </a:br>
            <a:r>
              <a:rPr lang="ru-RU" altLang="ru-RU" sz="2400" b="1" dirty="0" smtClea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в кластерном подходе</a:t>
            </a:r>
            <a:endParaRPr lang="ru-RU" altLang="ru-RU" sz="2400" b="1" dirty="0">
              <a:solidFill>
                <a:srgbClr val="C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8851" name="Номер слайда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B89B70F8-BAD8-4A68-B028-B3F425778F3A}" type="slidenum">
              <a:rPr lang="ru-RU" altLang="ru-RU" sz="1400">
                <a:latin typeface="Arial" charset="0"/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ru-RU" altLang="ru-RU" sz="1400">
              <a:latin typeface="Arial" charset="0"/>
            </a:endParaRPr>
          </a:p>
        </p:txBody>
      </p:sp>
      <p:sp>
        <p:nvSpPr>
          <p:cNvPr id="16" name="Rectangle 55"/>
          <p:cNvSpPr>
            <a:spLocks noChangeArrowheads="1"/>
          </p:cNvSpPr>
          <p:nvPr/>
        </p:nvSpPr>
        <p:spPr bwMode="auto">
          <a:xfrm>
            <a:off x="6929438" y="5429250"/>
            <a:ext cx="571500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buFont typeface="Arial" pitchFamily="34" charset="0"/>
              <a:buChar char="•"/>
              <a:defRPr/>
            </a:pPr>
            <a:endParaRPr lang="ru-RU" sz="2700" dirty="0">
              <a:latin typeface="+mn-lt"/>
            </a:endParaRPr>
          </a:p>
        </p:txBody>
      </p:sp>
      <p:pic>
        <p:nvPicPr>
          <p:cNvPr id="22" name="Рисунок 21" descr="Описание: ЛОГОТИПЧИК"/>
          <p:cNvPicPr/>
          <p:nvPr/>
        </p:nvPicPr>
        <p:blipFill>
          <a:blip r:embed="rId2"/>
          <a:stretch>
            <a:fillRect/>
          </a:stretch>
        </p:blipFill>
        <p:spPr bwMode="auto">
          <a:xfrm>
            <a:off x="539552" y="404664"/>
            <a:ext cx="822960" cy="822960"/>
          </a:xfrm>
          <a:prstGeom prst="rect">
            <a:avLst/>
          </a:prstGeom>
        </p:spPr>
      </p:pic>
      <p:cxnSp>
        <p:nvCxnSpPr>
          <p:cNvPr id="5" name="Прямая со стрелкой 4"/>
          <p:cNvCxnSpPr/>
          <p:nvPr/>
        </p:nvCxnSpPr>
        <p:spPr>
          <a:xfrm flipV="1">
            <a:off x="1362512" y="2276872"/>
            <a:ext cx="0" cy="3795317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flipV="1">
            <a:off x="1362512" y="6049286"/>
            <a:ext cx="5566926" cy="2290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99004" y="1630541"/>
            <a:ext cx="1409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Учебные результаты</a:t>
            </a:r>
            <a:endParaRPr lang="ru-RU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6055535" y="5559117"/>
            <a:ext cx="268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Благоприятность среды</a:t>
            </a:r>
            <a:endParaRPr lang="ru-RU" b="1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1331640" y="5005458"/>
            <a:ext cx="1512168" cy="105970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1331640" y="2893429"/>
            <a:ext cx="1512168" cy="105970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1331640" y="3952775"/>
            <a:ext cx="1512168" cy="105970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2843808" y="3953136"/>
            <a:ext cx="1512168" cy="105970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2843808" y="5012843"/>
            <a:ext cx="1512168" cy="10597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2843808" y="2893068"/>
            <a:ext cx="1512168" cy="105970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4355976" y="2893067"/>
            <a:ext cx="1512168" cy="105970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4355976" y="3953136"/>
            <a:ext cx="1512168" cy="10597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4355976" y="5012843"/>
            <a:ext cx="1512168" cy="105970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TextBox 38"/>
          <p:cNvSpPr txBox="1"/>
          <p:nvPr/>
        </p:nvSpPr>
        <p:spPr>
          <a:xfrm>
            <a:off x="193094" y="3107361"/>
            <a:ext cx="11238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высокие</a:t>
            </a:r>
            <a:endParaRPr lang="ru-RU" dirty="0"/>
          </a:p>
        </p:txBody>
      </p:sp>
      <p:sp>
        <p:nvSpPr>
          <p:cNvPr id="40" name="TextBox 39"/>
          <p:cNvSpPr txBox="1"/>
          <p:nvPr/>
        </p:nvSpPr>
        <p:spPr>
          <a:xfrm>
            <a:off x="193094" y="4174530"/>
            <a:ext cx="11238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средние</a:t>
            </a:r>
            <a:endParaRPr lang="ru-RU" dirty="0"/>
          </a:p>
        </p:txBody>
      </p:sp>
      <p:sp>
        <p:nvSpPr>
          <p:cNvPr id="41" name="TextBox 40"/>
          <p:cNvSpPr txBox="1"/>
          <p:nvPr/>
        </p:nvSpPr>
        <p:spPr>
          <a:xfrm>
            <a:off x="279845" y="5343164"/>
            <a:ext cx="11238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низкие</a:t>
            </a:r>
            <a:endParaRPr lang="ru-RU" dirty="0"/>
          </a:p>
        </p:txBody>
      </p:sp>
      <p:sp>
        <p:nvSpPr>
          <p:cNvPr id="42" name="TextBox 41"/>
          <p:cNvSpPr txBox="1"/>
          <p:nvPr/>
        </p:nvSpPr>
        <p:spPr>
          <a:xfrm>
            <a:off x="1043608" y="6093296"/>
            <a:ext cx="18869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неблагоприятная</a:t>
            </a:r>
            <a:endParaRPr lang="ru-RU" dirty="0"/>
          </a:p>
        </p:txBody>
      </p:sp>
      <p:sp>
        <p:nvSpPr>
          <p:cNvPr id="43" name="TextBox 42"/>
          <p:cNvSpPr txBox="1"/>
          <p:nvPr/>
        </p:nvSpPr>
        <p:spPr>
          <a:xfrm>
            <a:off x="2685049" y="6462628"/>
            <a:ext cx="18869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нейтральная</a:t>
            </a:r>
            <a:endParaRPr lang="ru-RU" dirty="0"/>
          </a:p>
        </p:txBody>
      </p:sp>
      <p:sp>
        <p:nvSpPr>
          <p:cNvPr id="44" name="TextBox 43"/>
          <p:cNvSpPr txBox="1"/>
          <p:nvPr/>
        </p:nvSpPr>
        <p:spPr>
          <a:xfrm>
            <a:off x="4168584" y="6114018"/>
            <a:ext cx="18869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благоприятная</a:t>
            </a:r>
            <a:endParaRPr lang="ru-RU" dirty="0"/>
          </a:p>
        </p:txBody>
      </p:sp>
      <p:sp>
        <p:nvSpPr>
          <p:cNvPr id="78848" name="TextBox 78847"/>
          <p:cNvSpPr txBox="1"/>
          <p:nvPr/>
        </p:nvSpPr>
        <p:spPr>
          <a:xfrm>
            <a:off x="2930560" y="2823117"/>
            <a:ext cx="14254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dirty="0" smtClean="0"/>
              <a:t>+</a:t>
            </a:r>
            <a:endParaRPr lang="ru-RU" sz="7200" dirty="0"/>
          </a:p>
        </p:txBody>
      </p:sp>
      <p:sp>
        <p:nvSpPr>
          <p:cNvPr id="48" name="TextBox 47"/>
          <p:cNvSpPr txBox="1"/>
          <p:nvPr/>
        </p:nvSpPr>
        <p:spPr>
          <a:xfrm>
            <a:off x="1335584" y="3841503"/>
            <a:ext cx="14254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dirty="0" smtClean="0"/>
              <a:t>+</a:t>
            </a:r>
            <a:endParaRPr lang="ru-RU" sz="7200" dirty="0"/>
          </a:p>
        </p:txBody>
      </p:sp>
      <p:sp>
        <p:nvSpPr>
          <p:cNvPr id="49" name="TextBox 48"/>
          <p:cNvSpPr txBox="1"/>
          <p:nvPr/>
        </p:nvSpPr>
        <p:spPr>
          <a:xfrm>
            <a:off x="2887184" y="4942531"/>
            <a:ext cx="14254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dirty="0" smtClean="0"/>
              <a:t>-</a:t>
            </a:r>
            <a:endParaRPr lang="ru-RU" sz="7200" dirty="0"/>
          </a:p>
        </p:txBody>
      </p:sp>
      <p:sp>
        <p:nvSpPr>
          <p:cNvPr id="50" name="TextBox 49"/>
          <p:cNvSpPr txBox="1"/>
          <p:nvPr/>
        </p:nvSpPr>
        <p:spPr>
          <a:xfrm>
            <a:off x="4427984" y="3841503"/>
            <a:ext cx="14254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dirty="0" smtClean="0"/>
              <a:t>-</a:t>
            </a:r>
            <a:endParaRPr lang="ru-RU" sz="7200" dirty="0"/>
          </a:p>
        </p:txBody>
      </p:sp>
    </p:spTree>
    <p:extLst>
      <p:ext uri="{BB962C8B-B14F-4D97-AF65-F5344CB8AC3E}">
        <p14:creationId xmlns:p14="http://schemas.microsoft.com/office/powerpoint/2010/main" val="140709054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145760"/>
            <a:ext cx="8254702" cy="1052736"/>
          </a:xfrm>
        </p:spPr>
        <p:txBody>
          <a:bodyPr>
            <a:noAutofit/>
          </a:bodyPr>
          <a:lstStyle/>
          <a:p>
            <a:pPr lvl="0"/>
            <a:r>
              <a:rPr lang="ru-RU" sz="2400" b="1" dirty="0" smtClean="0">
                <a:solidFill>
                  <a:srgbClr val="C00000"/>
                </a:solidFill>
              </a:rPr>
              <a:t>Подходы к кластеризации в ЯО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4704" y="5229200"/>
            <a:ext cx="8568952" cy="11521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dirty="0" smtClean="0"/>
              <a:t>Под </a:t>
            </a:r>
            <a:r>
              <a:rPr lang="ru-RU" sz="1800" b="1" dirty="0"/>
              <a:t>школами с низкими образовательными результатами</a:t>
            </a:r>
            <a:r>
              <a:rPr lang="ru-RU" sz="1800" dirty="0"/>
              <a:t> понимаются школы, которые в течение продолжительного периода демонстрирует по определенным показателям учебные результаты </a:t>
            </a:r>
            <a:r>
              <a:rPr lang="ru-RU" sz="1800" dirty="0" smtClean="0"/>
              <a:t>хуже, чем </a:t>
            </a:r>
            <a:r>
              <a:rPr lang="ru-RU" sz="1800" dirty="0"/>
              <a:t>все школы в данном кластере.</a:t>
            </a:r>
          </a:p>
          <a:p>
            <a:pPr marL="0" indent="0">
              <a:buNone/>
            </a:pPr>
            <a:endParaRPr lang="ru-RU" sz="1800" dirty="0"/>
          </a:p>
        </p:txBody>
      </p:sp>
      <p:pic>
        <p:nvPicPr>
          <p:cNvPr id="4" name="Рисунок 3" descr="Описание: ЛОГОТИПЧИК"/>
          <p:cNvPicPr/>
          <p:nvPr/>
        </p:nvPicPr>
        <p:blipFill>
          <a:blip r:embed="rId2"/>
          <a:stretch>
            <a:fillRect/>
          </a:stretch>
        </p:blipFill>
        <p:spPr bwMode="auto">
          <a:xfrm>
            <a:off x="251520" y="260648"/>
            <a:ext cx="822960" cy="822960"/>
          </a:xfrm>
          <a:prstGeom prst="rect">
            <a:avLst/>
          </a:prstGeom>
        </p:spPr>
      </p:pic>
      <p:sp>
        <p:nvSpPr>
          <p:cNvPr id="5" name="Объект 2"/>
          <p:cNvSpPr txBox="1">
            <a:spLocks/>
          </p:cNvSpPr>
          <p:nvPr/>
        </p:nvSpPr>
        <p:spPr>
          <a:xfrm>
            <a:off x="251520" y="1149896"/>
            <a:ext cx="2448272" cy="3744416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z="1800" b="1" dirty="0" smtClean="0"/>
              <a:t>Основания для кластеризации</a:t>
            </a:r>
            <a:endParaRPr lang="ru-RU" sz="1800" dirty="0" smtClean="0"/>
          </a:p>
          <a:p>
            <a:r>
              <a:rPr lang="ru-RU" sz="1800" dirty="0" smtClean="0"/>
              <a:t>Муниципальная / частная</a:t>
            </a:r>
          </a:p>
          <a:p>
            <a:r>
              <a:rPr lang="ru-RU" sz="1800" dirty="0" smtClean="0"/>
              <a:t>Городская / сельская / поселковая</a:t>
            </a:r>
          </a:p>
          <a:p>
            <a:r>
              <a:rPr lang="ru-RU" sz="1800" dirty="0" smtClean="0"/>
              <a:t>Профильная / непрофильная / вечерняя</a:t>
            </a:r>
          </a:p>
          <a:p>
            <a:r>
              <a:rPr lang="ru-RU" sz="1800" dirty="0" smtClean="0"/>
              <a:t>Численность контингента</a:t>
            </a: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2987824" y="1149896"/>
            <a:ext cx="5976664" cy="3744416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2"/>
          </a:lnRef>
          <a:fillRef idx="1003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z="1800" b="1" dirty="0" smtClean="0"/>
              <a:t>Кластерные группы</a:t>
            </a:r>
            <a:endParaRPr lang="ru-RU" sz="1800" dirty="0" smtClean="0"/>
          </a:p>
          <a:p>
            <a:r>
              <a:rPr lang="ru-RU" sz="1800" dirty="0" smtClean="0"/>
              <a:t>Лицеи, гимназии, школы с углубленным изучением отдельных предметов</a:t>
            </a:r>
          </a:p>
          <a:p>
            <a:r>
              <a:rPr lang="ru-RU" sz="1800" dirty="0" smtClean="0"/>
              <a:t>Вечерние школы</a:t>
            </a:r>
          </a:p>
          <a:p>
            <a:r>
              <a:rPr lang="ru-RU" sz="1800" dirty="0" smtClean="0"/>
              <a:t>Большие городские школы с численностью более 350 чел.</a:t>
            </a:r>
          </a:p>
          <a:p>
            <a:r>
              <a:rPr lang="ru-RU" sz="1800" dirty="0" smtClean="0"/>
              <a:t>Малые городские школы с численностью менее 350 чел.</a:t>
            </a:r>
          </a:p>
          <a:p>
            <a:r>
              <a:rPr lang="ru-RU" sz="1800" dirty="0" smtClean="0"/>
              <a:t>Поселковые школы</a:t>
            </a:r>
          </a:p>
          <a:p>
            <a:r>
              <a:rPr lang="ru-RU" sz="1800" dirty="0" smtClean="0"/>
              <a:t>Сельские школы</a:t>
            </a:r>
          </a:p>
          <a:p>
            <a:r>
              <a:rPr lang="ru-RU" sz="1800" dirty="0" smtClean="0"/>
              <a:t>Негосударственные школы (православные гимназии)</a:t>
            </a:r>
          </a:p>
          <a:p>
            <a:pPr marL="0" indent="0">
              <a:buFont typeface="Arial" pitchFamily="34" charset="0"/>
              <a:buNone/>
            </a:pPr>
            <a:endParaRPr lang="ru-RU" sz="1800" dirty="0"/>
          </a:p>
        </p:txBody>
      </p:sp>
      <p:sp>
        <p:nvSpPr>
          <p:cNvPr id="7" name="TextBox 6"/>
          <p:cNvSpPr txBox="1"/>
          <p:nvPr/>
        </p:nvSpPr>
        <p:spPr>
          <a:xfrm>
            <a:off x="395536" y="6361856"/>
            <a:ext cx="5976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Материалы </a:t>
            </a:r>
            <a:r>
              <a:rPr lang="ru-RU" dirty="0" err="1" smtClean="0">
                <a:solidFill>
                  <a:srgbClr val="C00000"/>
                </a:solidFill>
              </a:rPr>
              <a:t>ЦОиККО</a:t>
            </a:r>
            <a:r>
              <a:rPr lang="ru-RU" dirty="0" smtClean="0">
                <a:solidFill>
                  <a:srgbClr val="C00000"/>
                </a:solidFill>
              </a:rPr>
              <a:t> Ярославской области</a:t>
            </a:r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7709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21" t="18366" r="44374" b="30287"/>
          <a:stretch/>
        </p:blipFill>
        <p:spPr bwMode="auto">
          <a:xfrm>
            <a:off x="251520" y="1412776"/>
            <a:ext cx="8679411" cy="47051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r"/>
            <a:r>
              <a:rPr lang="ru-RU" sz="2400" b="1" dirty="0">
                <a:solidFill>
                  <a:srgbClr val="C00000"/>
                </a:solidFill>
              </a:rPr>
              <a:t>Анализ результатов ЕГЭ школ </a:t>
            </a:r>
            <a:r>
              <a:rPr lang="ru-RU" sz="2400" b="1" dirty="0" smtClean="0">
                <a:solidFill>
                  <a:srgbClr val="C00000"/>
                </a:solidFill>
              </a:rPr>
              <a:t>по </a:t>
            </a:r>
            <a:r>
              <a:rPr lang="ru-RU" sz="2400" b="1" dirty="0">
                <a:solidFill>
                  <a:srgbClr val="C00000"/>
                </a:solidFill>
              </a:rPr>
              <a:t>кластерным группам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95536" y="6361856"/>
            <a:ext cx="5976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Материалы </a:t>
            </a:r>
            <a:r>
              <a:rPr lang="ru-RU" dirty="0" err="1" smtClean="0">
                <a:solidFill>
                  <a:srgbClr val="C00000"/>
                </a:solidFill>
              </a:rPr>
              <a:t>ЦОиККО</a:t>
            </a:r>
            <a:r>
              <a:rPr lang="ru-RU" dirty="0" smtClean="0">
                <a:solidFill>
                  <a:srgbClr val="C00000"/>
                </a:solidFill>
              </a:rPr>
              <a:t> Ярославской области</a:t>
            </a:r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6" name="Рисунок 5" descr="Описание: ЛОГОТИПЧИК"/>
          <p:cNvPicPr/>
          <p:nvPr/>
        </p:nvPicPr>
        <p:blipFill>
          <a:blip r:embed="rId3"/>
          <a:stretch>
            <a:fillRect/>
          </a:stretch>
        </p:blipFill>
        <p:spPr bwMode="auto">
          <a:xfrm>
            <a:off x="251520" y="260648"/>
            <a:ext cx="822960" cy="822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4458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4418</TotalTime>
  <Words>1009</Words>
  <Application>Microsoft Office PowerPoint</Application>
  <PresentationFormat>Экран (4:3)</PresentationFormat>
  <Paragraphs>176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Идентификация школ с низкими образовательными результатами в Ярославской области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Подходы к кластеризации в ЯО</vt:lpstr>
      <vt:lpstr>Анализ результатов ЕГЭ школ по кластерным группам</vt:lpstr>
      <vt:lpstr>Школы с низкими результатами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ГОСУДАРСТВЕННОЕ АВТОНОМНОЕ УЧРЕЖДЕНИЕ ДОПОЛНИТЕЛЬНОГО  ПРОФЕССИОНАЛЬНОГО ОБРАЗОВАНИЯ   ЯРОСЛАВСКОЙ  ОБЛАСТИ ИНСТИТУТ РАЗВИТИЯ ОБРАЗОВАНИЯ</dc:title>
  <dc:creator>Артем</dc:creator>
  <cp:lastModifiedBy>Татьяна Юрьевна Егорова</cp:lastModifiedBy>
  <cp:revision>215</cp:revision>
  <cp:lastPrinted>2016-11-09T07:07:31Z</cp:lastPrinted>
  <dcterms:created xsi:type="dcterms:W3CDTF">2016-05-15T14:44:45Z</dcterms:created>
  <dcterms:modified xsi:type="dcterms:W3CDTF">2017-01-12T03:45:12Z</dcterms:modified>
</cp:coreProperties>
</file>